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6" r:id="rId3"/>
    <p:sldId id="347" r:id="rId4"/>
    <p:sldId id="355" r:id="rId5"/>
    <p:sldId id="354" r:id="rId6"/>
    <p:sldId id="349" r:id="rId7"/>
    <p:sldId id="350" r:id="rId8"/>
    <p:sldId id="351" r:id="rId9"/>
    <p:sldId id="352" r:id="rId10"/>
    <p:sldId id="353" r:id="rId11"/>
    <p:sldId id="356" r:id="rId12"/>
  </p:sldIdLst>
  <p:sldSz cx="9144000" cy="6858000" type="screen4x3"/>
  <p:notesSz cx="6797675" cy="9926638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74"/>
    <a:srgbClr val="228B9D"/>
    <a:srgbClr val="00859B"/>
    <a:srgbClr val="00808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996" autoAdjust="0"/>
    <p:restoredTop sz="85263" autoAdjust="0"/>
  </p:normalViewPr>
  <p:slideViewPr>
    <p:cSldViewPr snapToGrid="0" snapToObjects="1">
      <p:cViewPr varScale="1">
        <p:scale>
          <a:sx n="97" d="100"/>
          <a:sy n="97" d="100"/>
        </p:scale>
        <p:origin x="163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54F0A7A2-02AC-4801-BD68-F788547CEC02}" type="datetimeFigureOut">
              <a:rPr lang="lv-LV"/>
              <a:pPr>
                <a:defRPr/>
              </a:pPr>
              <a:t>03.03.2021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BD6A9F-287F-4D88-A612-14B2A7ADAC88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7944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C3D6D7-4917-4322-8B96-E8425DA07ECB}" type="datetimeFigureOut">
              <a:rPr lang="lv-LV"/>
              <a:pPr>
                <a:defRPr/>
              </a:pPr>
              <a:t>03.03.2021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702E323-1C4B-44D4-84EF-9B2432333C3B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57215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dirty="0"/>
              <a:t>Apgrozījums</a:t>
            </a:r>
            <a:r>
              <a:rPr lang="lv-LV" altLang="lv-LV" baseline="0" dirty="0"/>
              <a:t> ES fondi, publiskie iepirkumi</a:t>
            </a:r>
          </a:p>
          <a:p>
            <a:r>
              <a:rPr lang="lv-LV" altLang="lv-LV" baseline="0" dirty="0"/>
              <a:t>Produktivitāte -&gt; EDLUS</a:t>
            </a:r>
          </a:p>
          <a:p>
            <a:r>
              <a:rPr lang="lv-LV" altLang="lv-LV" baseline="0" dirty="0"/>
              <a:t>Procesi – Likums, LBNi, BIS</a:t>
            </a:r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265031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11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320136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dirty="0"/>
              <a:t>Būvniecības izglītības sistēmas audits</a:t>
            </a:r>
          </a:p>
          <a:p>
            <a:r>
              <a:rPr lang="lv-LV" altLang="lv-LV" dirty="0"/>
              <a:t>BIS attīstība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76205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dirty="0"/>
              <a:t>Būvniecības izglītības sistēmas audits</a:t>
            </a:r>
          </a:p>
          <a:p>
            <a:r>
              <a:rPr lang="lv-LV" altLang="lv-LV" dirty="0"/>
              <a:t>BIS attīstība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4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692600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dirty="0"/>
              <a:t>Būvniecības izglītības sistēmas audits</a:t>
            </a:r>
          </a:p>
          <a:p>
            <a:r>
              <a:rPr lang="lv-LV" altLang="lv-LV" dirty="0"/>
              <a:t>BIS attīstība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449030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Izstrādāta ceļa karte atbildību sadalījuma regulējumā, skaidri nodalot būvniecības likuma, vispārīgo un speciālo būvnoteikumu tvērumu; </a:t>
            </a:r>
          </a:p>
          <a:p>
            <a: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Vienkāršot pārbūvju saskaņošanu, pārskatīt noteiktās procedūras, kā arī ekspluatācijā pieņemšanas procedūras.</a:t>
            </a:r>
          </a:p>
          <a:p>
            <a: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Nepieciešams skaidrāk nošķirt būves ekspertīzes tvērumu no būves tehniskās apsekošanas. Šobrīd praksē šie procesi tiek jaukti.</a:t>
            </a:r>
          </a:p>
          <a:p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6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626326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7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03369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8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138831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9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912423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10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3280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28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937B3D2-9EA0-42E3-98F5-02574E4B83CB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0796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7BFDB71F-C6B9-45F5-ACA0-BA0D5515591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71164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2222DF1-8D50-4487-9837-D90AAA3D635A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86383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1EF4C4B5-2A7F-4D73-868E-125CCF8779A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2529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0C25FD5-4B3B-44CA-B2C7-0430E07A0BE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729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8B10AEE-491D-4AD9-AC80-E8DC31BDE1A7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9402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084F99B-4FC3-4C7A-B66E-2C87B25D74C6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764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54DBAC-0964-4B2B-AA7D-8201D6100879}" type="datetime1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E720A98-876A-4478-92C7-E7D5A60F22E2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024981"/>
            <a:ext cx="7772400" cy="960438"/>
          </a:xfrm>
        </p:spPr>
        <p:txBody>
          <a:bodyPr>
            <a:normAutofit fontScale="90000"/>
          </a:bodyPr>
          <a:lstStyle/>
          <a:p>
            <a:r>
              <a:rPr lang="lv-LV" cap="small" dirty="0"/>
              <a:t>LATVIJAS BŪVNIECĪBAS PADOME </a:t>
            </a:r>
            <a:br>
              <a:rPr lang="lv-LV" dirty="0"/>
            </a:br>
            <a:br>
              <a:rPr lang="lv-LV" dirty="0"/>
            </a:br>
            <a:r>
              <a:rPr lang="lv-LV" cap="small" dirty="0"/>
              <a:t>2021 prioritātes</a:t>
            </a:r>
            <a:endParaRPr lang="lv-LV" altLang="lv-LV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422921" y="5431989"/>
            <a:ext cx="3591232" cy="1175287"/>
          </a:xfrm>
        </p:spPr>
        <p:txBody>
          <a:bodyPr anchor="ctr">
            <a:normAutofit lnSpcReduction="10000"/>
          </a:bodyPr>
          <a:lstStyle/>
          <a:p>
            <a:endParaRPr lang="lv-LV" altLang="lv-LV" dirty="0"/>
          </a:p>
          <a:p>
            <a:pPr algn="l"/>
            <a:r>
              <a:rPr lang="lv-LV" altLang="lv-LV" sz="1600" dirty="0">
                <a:latin typeface="Calibri" panose="020F0502020204030204" pitchFamily="34" charset="0"/>
              </a:rPr>
              <a:t>Gints Miķelsons</a:t>
            </a:r>
          </a:p>
          <a:p>
            <a:pPr algn="l"/>
            <a:r>
              <a:rPr lang="lv-LV" altLang="lv-LV" sz="1600" dirty="0">
                <a:latin typeface="Calibri" panose="020F0502020204030204" pitchFamily="34" charset="0"/>
              </a:rPr>
              <a:t>Latvijas Būvniecības padome</a:t>
            </a:r>
          </a:p>
          <a:p>
            <a:pPr algn="l"/>
            <a:r>
              <a:rPr lang="lv-LV" altLang="lv-LV" sz="1600" dirty="0">
                <a:latin typeface="Calibri" panose="020F0502020204030204" pitchFamily="34" charset="0"/>
              </a:rPr>
              <a:t>03.2021</a:t>
            </a:r>
          </a:p>
          <a:p>
            <a:pPr algn="l"/>
            <a:endParaRPr lang="lv-LV" altLang="lv-LV" sz="1600" dirty="0">
              <a:latin typeface="Calibri" panose="020F0502020204030204" pitchFamily="34" charset="0"/>
            </a:endParaRPr>
          </a:p>
          <a:p>
            <a:endParaRPr lang="lv-LV" altLang="lv-LV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/>
          </a:bodyPr>
          <a:lstStyle/>
          <a:p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5.Būvpadomes reforma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3962" y="1122771"/>
            <a:ext cx="8908025" cy="481345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  <a:defRPr/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Uzlabot nozares dialogu ar valsts pārvaldi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Nozares stratēģisko lēmumu centralizācija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Sastāvs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Pienākumi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Tiesības, profesionālā ietekme</a:t>
            </a:r>
          </a:p>
          <a:p>
            <a:pPr>
              <a:lnSpc>
                <a:spcPct val="200000"/>
              </a:lnSpc>
              <a:defRPr/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200000"/>
              </a:lnSpc>
              <a:defRPr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MK Nr.513 pārstrāde līdz 09.2021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399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/>
          </a:bodyPr>
          <a:lstStyle/>
          <a:p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Nākošie soļi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3962" y="1122771"/>
            <a:ext cx="8908025" cy="481345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~3-4 darba grupas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Būvpadomes</a:t>
            </a: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sēdes 1x </a:t>
            </a:r>
            <a:r>
              <a:rPr lang="lv-LV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mēn</a:t>
            </a: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Tikšanās ar EM vasara &amp; rudens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  <p:pic>
        <p:nvPicPr>
          <p:cNvPr id="4" name="Picture 2" descr="Picture 2">
            <a:extLst>
              <a:ext uri="{FF2B5EF4-FFF2-40B4-BE49-F238E27FC236}">
                <a16:creationId xmlns:a16="http://schemas.microsoft.com/office/drawing/2014/main" id="{88F10DC8-E016-4F81-8D28-5CBE4B3A4A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4658" y="4231400"/>
            <a:ext cx="3803032" cy="237689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20988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133600" y="381000"/>
            <a:ext cx="6553200" cy="1036638"/>
          </a:xfrm>
        </p:spPr>
        <p:txBody>
          <a:bodyPr>
            <a:normAutofit/>
          </a:bodyPr>
          <a:lstStyle/>
          <a:p>
            <a: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Latvijas būvniecības nozares mērķi 2024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306232" cy="4373563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Būvniecības nozares </a:t>
            </a:r>
            <a:r>
              <a:rPr lang="lv-LV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apgrozījums pieaug</a:t>
            </a: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3 miljardi EUR gadā</a:t>
            </a:r>
          </a:p>
          <a:p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</a:t>
            </a:r>
            <a:r>
              <a:rPr lang="lv-LV" sz="1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- 2020 = 2,4 </a:t>
            </a:r>
            <a:r>
              <a:rPr lang="lv-LV" sz="1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Mjrd</a:t>
            </a:r>
            <a:r>
              <a:rPr lang="lv-LV" sz="1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lv-LV" sz="1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</a:t>
            </a:r>
            <a:endParaRPr lang="lv-LV" sz="1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Produktivitāte aug</a:t>
            </a: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&gt;50k Eur gadā / 1 nodarbinātais (LV starp Top 10 ES)</a:t>
            </a:r>
          </a:p>
          <a:p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</a:t>
            </a:r>
            <a:r>
              <a:rPr lang="lv-LV" sz="1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- 2018 = &lt;20 k </a:t>
            </a:r>
            <a:r>
              <a:rPr lang="lv-LV" sz="1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</a:t>
            </a:r>
            <a:endParaRPr lang="lv-LV" sz="1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Vienota </a:t>
            </a:r>
            <a:r>
              <a:rPr lang="lv-LV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kvalitātes</a:t>
            </a: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sistēma, nozares dalībnieki Apmierinātie &gt; Neapmierinātie</a:t>
            </a:r>
          </a:p>
          <a:p>
            <a:pPr lvl="7" indent="0">
              <a:buNone/>
            </a:pPr>
            <a:r>
              <a:rPr lang="lv-LV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lv-LV" sz="17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- 2019 = 78% kvalitātes līmenis</a:t>
            </a:r>
          </a:p>
          <a:p>
            <a:pPr lvl="7" indent="0">
              <a:buNone/>
            </a:pPr>
            <a:endParaRPr lang="lv-LV" sz="17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Gudri</a:t>
            </a:r>
            <a:r>
              <a:rPr lang="en-GB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sz="1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</a:t>
            </a:r>
            <a:r>
              <a:rPr lang="en-GB" sz="1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speciālisti</a:t>
            </a: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nozares dalībnieku apmierinātības līmenis, pieaudzis vidējā un 			augstākā līmeņa kvalificēto un sertificēto skaits</a:t>
            </a:r>
          </a:p>
          <a:p>
            <a:pPr lvl="1" indent="0">
              <a:buNone/>
            </a:pP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</a:t>
            </a:r>
            <a:r>
              <a:rPr lang="lv-LV" sz="1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- 2020 = 9,5k sertificētie</a:t>
            </a:r>
          </a:p>
          <a:p>
            <a:pPr lvl="1" indent="0">
              <a:buNone/>
            </a:pPr>
            <a:endParaRPr lang="lv-LV" sz="1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Efektīvi būvprocesi</a:t>
            </a: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mazāka birokrātija, 2x ātrāki termiņi, </a:t>
            </a:r>
            <a:r>
              <a:rPr lang="lv-LV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digitalizēti</a:t>
            </a: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risinājumi</a:t>
            </a:r>
          </a:p>
          <a:p>
            <a:pPr lvl="5" indent="0">
              <a:buNone/>
            </a:pPr>
            <a:r>
              <a:rPr lang="lv-LV" sz="17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- 2018 </a:t>
            </a:r>
            <a:r>
              <a:rPr lang="lv-LV" sz="17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DoingBusiness</a:t>
            </a:r>
            <a:r>
              <a:rPr lang="lv-LV" sz="17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LV Nr.56 vieta, tagad skatīt BIS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263BDEF-053E-47D8-92BB-1CD713DB53D0}" type="slidenum">
              <a:rPr lang="en-US" altLang="lv-LV" smtClean="0"/>
              <a:pPr/>
              <a:t>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3112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/>
          </a:bodyPr>
          <a:lstStyle/>
          <a:p>
            <a:r>
              <a:rPr lang="lv-LV" altLang="lv-LV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Būvpadomes</a:t>
            </a:r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prioritātes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" y="1663545"/>
            <a:ext cx="9144000" cy="43735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Noteikt </a:t>
            </a:r>
            <a:r>
              <a:rPr lang="lv-LV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skaidru būvniecības procesu dalībnieku at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bildības sadalījumu Būvniecības likumā un izstrādāt jaunu visu risku apdrošināšanas likumu;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lv-LV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Sakārtot projektēšanas procedūras 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(būvvaldē iesniedzamais projekta apjoms, projektēšanas stadijas u.c.);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Ieviest </a:t>
            </a:r>
            <a:r>
              <a:rPr lang="lv-LV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vienotu praksi publisko iepirkumu būvniecības līgumos 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(FIDIC līgumi, banku garantijas);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Izstrādāt </a:t>
            </a:r>
            <a:r>
              <a:rPr lang="lv-LV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stratēģisku valdības plānu lielāko objektu būvn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iecībai, t.sk. </a:t>
            </a:r>
            <a:r>
              <a:rPr lang="lv-LV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Rail </a:t>
            </a:r>
            <a:r>
              <a:rPr lang="lv-LV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Baltica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īstenošanai, kā arī ilgtermiņa redzējumu infrastruktūras uzturēšanai;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Veicināt </a:t>
            </a:r>
            <a:r>
              <a:rPr lang="lv-LV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darbaspēka pieejamību būvniecībā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darba spēka būvniecībā kvalifikācijas izpēte.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263BDEF-053E-47D8-92BB-1CD713DB53D0}" type="slidenum">
              <a:rPr lang="en-US" altLang="lv-LV" smtClean="0"/>
              <a:pPr/>
              <a:t>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88184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/>
          </a:bodyPr>
          <a:lstStyle/>
          <a:p>
            <a:r>
              <a:rPr lang="lv-LV" altLang="lv-LV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</a:t>
            </a:r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263BDEF-053E-47D8-92BB-1CD713DB53D0}" type="slidenum">
              <a:rPr lang="en-US" altLang="lv-LV" smtClean="0"/>
              <a:pPr/>
              <a:t>4</a:t>
            </a:fld>
            <a:endParaRPr lang="en-US" altLang="lv-LV"/>
          </a:p>
        </p:txBody>
      </p:sp>
      <p:graphicFrame>
        <p:nvGraphicFramePr>
          <p:cNvPr id="6" name="Table Placeholder 7">
            <a:extLst>
              <a:ext uri="{FF2B5EF4-FFF2-40B4-BE49-F238E27FC236}">
                <a16:creationId xmlns:a16="http://schemas.microsoft.com/office/drawing/2014/main" id="{ECA81526-E174-464A-98C9-175FBA7DF9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3730880"/>
              </p:ext>
            </p:extLst>
          </p:nvPr>
        </p:nvGraphicFramePr>
        <p:xfrm>
          <a:off x="413538" y="1597213"/>
          <a:ext cx="7551236" cy="3228975"/>
        </p:xfrm>
        <a:graphic>
          <a:graphicData uri="http://schemas.openxmlformats.org/drawingml/2006/table">
            <a:tbl>
              <a:tblPr firstRow="1"/>
              <a:tblGrid>
                <a:gridCol w="3775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5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905"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800" b="0" dirty="0" err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Apgrozījums</a:t>
                      </a:r>
                      <a:endParaRPr sz="1800" b="0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Gotham Light"/>
                      </a:endParaRPr>
                    </a:p>
                  </a:txBody>
                  <a:tcPr marL="0" marR="0" marT="0" marB="0" anchor="ctr" horzOverflow="overflow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2,</a:t>
                      </a:r>
                      <a:r>
                        <a:rPr lang="lv-LV"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4</a:t>
                      </a:r>
                      <a:r>
                        <a:rPr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 </a:t>
                      </a:r>
                      <a:r>
                        <a:rPr sz="1800" b="0" dirty="0" err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mljrd</a:t>
                      </a:r>
                      <a:r>
                        <a:rPr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. EUR</a:t>
                      </a:r>
                      <a:r>
                        <a:rPr lang="lv-LV"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  +2.7%</a:t>
                      </a:r>
                    </a:p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lv-LV"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(eksports ~350M E</a:t>
                      </a:r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UR</a:t>
                      </a:r>
                      <a:r>
                        <a:rPr lang="lv-LV"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)</a:t>
                      </a:r>
                      <a:endParaRPr sz="1800" b="0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Gotham Light"/>
                      </a:endParaRPr>
                    </a:p>
                  </a:txBody>
                  <a:tcPr marL="0" marR="0" marT="0" marB="0" anchor="ctr" horzOverflow="overflow">
                    <a:lnT w="38100">
                      <a:solidFill>
                        <a:schemeClr val="accent1"/>
                      </a:solidFill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905"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lv-LV"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Nodarbināto skaits</a:t>
                      </a:r>
                      <a:endParaRPr sz="1800" b="0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Gotham Light"/>
                      </a:endParaRPr>
                    </a:p>
                  </a:txBody>
                  <a:tcPr marL="0" marR="0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lv-LV"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~6</a:t>
                      </a:r>
                      <a:r>
                        <a:rPr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0k + </a:t>
                      </a:r>
                      <a:r>
                        <a:rPr lang="lv-LV"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saistītās nozares </a:t>
                      </a:r>
                      <a:r>
                        <a:rPr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40k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905"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800" b="0" dirty="0" err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Vidējā</a:t>
                      </a:r>
                      <a:r>
                        <a:rPr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 </a:t>
                      </a:r>
                      <a:r>
                        <a:rPr sz="1800" b="0" dirty="0" err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bruto</a:t>
                      </a:r>
                      <a:r>
                        <a:rPr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 alga	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lv-LV"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&gt;</a:t>
                      </a:r>
                      <a:r>
                        <a:rPr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1000 EUR	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905"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800" b="0" dirty="0" err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Samaksātie</a:t>
                      </a:r>
                      <a:r>
                        <a:rPr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 </a:t>
                      </a:r>
                      <a:r>
                        <a:rPr sz="1800" b="0" dirty="0" err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nodokļi</a:t>
                      </a:r>
                      <a:endParaRPr sz="1800" b="0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Gotham Light"/>
                      </a:endParaRPr>
                    </a:p>
                  </a:txBody>
                  <a:tcPr marL="0" marR="0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335 </a:t>
                      </a:r>
                      <a:r>
                        <a:rPr sz="1800" b="0" dirty="0" err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milj</a:t>
                      </a:r>
                      <a:r>
                        <a:rPr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. EUR (Top9/19 </a:t>
                      </a:r>
                      <a:r>
                        <a:rPr sz="1800" b="0" dirty="0" err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nozarēm</a:t>
                      </a:r>
                      <a:r>
                        <a:rPr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90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lv-LV"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Starppatēriņš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lv-LV"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4,6 </a:t>
                      </a:r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ml</a:t>
                      </a:r>
                      <a:r>
                        <a:rPr lang="lv-LV" sz="1800" b="0" dirty="0" err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jrd</a:t>
                      </a:r>
                      <a:r>
                        <a:rPr lang="lv-LV"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. EUR (Top2/19 nozarēm)</a:t>
                      </a:r>
                      <a:endParaRPr sz="1800" b="0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Gotham Light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905"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800" b="0" dirty="0" err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Uzņēmumu</a:t>
                      </a:r>
                      <a:r>
                        <a:rPr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 </a:t>
                      </a:r>
                      <a:r>
                        <a:rPr sz="1800" b="0" dirty="0" err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skaits</a:t>
                      </a:r>
                      <a:r>
                        <a:rPr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	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5</a:t>
                      </a:r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 000</a:t>
                      </a:r>
                      <a:r>
                        <a:rPr lang="lv-LV"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 – 15</a:t>
                      </a:r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 000</a:t>
                      </a:r>
                      <a:endParaRPr sz="1800" b="0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Gotham Light"/>
                      </a:endParaRP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905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Gotham Light"/>
                          <a:ea typeface="Gotham Light"/>
                          <a:cs typeface="Gotham Light"/>
                          <a:sym typeface="Gotham Light"/>
                        </a:defRPr>
                      </a:pPr>
                      <a:r>
                        <a:rPr lang="lv-LV"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Nozares vidējā EBIT, %</a:t>
                      </a:r>
                      <a:endParaRPr sz="1800" b="0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4290" marR="34290" marT="34290" marB="3429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lv-LV"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0.7</a:t>
                      </a:r>
                      <a:endParaRPr sz="1800" b="0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Gotham Light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905"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800" b="0" dirty="0" err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Ietekme</a:t>
                      </a:r>
                      <a:r>
                        <a:rPr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 </a:t>
                      </a:r>
                      <a:r>
                        <a:rPr sz="1800" b="0" dirty="0" err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uz</a:t>
                      </a:r>
                      <a:r>
                        <a:rPr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 IKP</a:t>
                      </a:r>
                    </a:p>
                  </a:txBody>
                  <a:tcPr marL="0" marR="0" marT="0" marB="0" anchor="ctr" horzOverflow="overflow">
                    <a:lnB w="12700">
                      <a:solidFill>
                        <a:srgbClr val="83838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7</a:t>
                      </a:r>
                      <a:r>
                        <a:rPr lang="en-US"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%</a:t>
                      </a:r>
                      <a:r>
                        <a:rPr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 – </a:t>
                      </a:r>
                      <a:r>
                        <a:rPr lang="lv-LV"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15</a:t>
                      </a:r>
                      <a:r>
                        <a:rPr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%</a:t>
                      </a:r>
                      <a:r>
                        <a:rPr lang="lv-LV" sz="1800" b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Gotham Light"/>
                        </a:rPr>
                        <a:t> (ar saistītām nozarēm)</a:t>
                      </a:r>
                      <a:endParaRPr sz="1800" b="0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Gotham Light"/>
                      </a:endParaRPr>
                    </a:p>
                  </a:txBody>
                  <a:tcPr marL="0" marR="0" marT="0" marB="0" anchor="ctr" horzOverflow="overflow">
                    <a:lnB w="12700">
                      <a:solidFill>
                        <a:srgbClr val="838386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6608BD13-9575-4BFC-880D-0F5CA7C9C4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815" y="381000"/>
            <a:ext cx="2737185" cy="147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63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/>
          </a:bodyPr>
          <a:lstStyle/>
          <a:p>
            <a:r>
              <a:rPr lang="lv-LV" altLang="lv-LV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Būvpadomes</a:t>
            </a:r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2021 prioritātes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35975" y="1663545"/>
            <a:ext cx="8908025" cy="43735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Būvniecības regulējuma pilnveidošana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Būvspeciālistu</a:t>
            </a: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sertificēšanas sistēmas pilnveidošana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Publisko iepirkumu sistēmas pilnveidošana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Zaļās būvniecības sistēmas izveide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Būvpadomes</a:t>
            </a: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reforma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263BDEF-053E-47D8-92BB-1CD713DB53D0}" type="slidenum">
              <a:rPr lang="en-US" altLang="lv-LV" smtClean="0"/>
              <a:pPr/>
              <a:t>5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50889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809135" y="381000"/>
            <a:ext cx="7226710" cy="1036638"/>
          </a:xfrm>
        </p:spPr>
        <p:txBody>
          <a:bodyPr>
            <a:normAutofit/>
          </a:bodyPr>
          <a:lstStyle/>
          <a:p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1.Būvniecības regulējuma pilnveidošana</a:t>
            </a: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" y="1340541"/>
            <a:ext cx="9144000" cy="4826579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Būvniecības procesa dalībnieku atbildības (BL)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Būvniecības procesa dalībnieku atbildības (Ceļa karte, VBN)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Jauns Būvprojekta standarts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Obligātas apdrošināšanas sistēmas pārskatīšana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Ugunsdrošības atbildības (VUGD/nozares speciālisti)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MK noteikumi par būtiskajām prasībām būvēm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Būvkomersantu reģistra un nodevu kārtības pārskatīšana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 attīstības 3.kārtas prasības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22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 fontScale="90000"/>
          </a:bodyPr>
          <a:lstStyle/>
          <a:p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2.Būvspeciālistu sertificēšanas sistēma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35975" y="1572105"/>
            <a:ext cx="8761721" cy="43735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MK 169 deleģējuma līgumu pārslēgšana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Vadlīnijas sertificēšanas institūcijām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Ugunsdrošības kompetences/atbildības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Jomas virzība uz augstāku centralizāciju</a:t>
            </a:r>
          </a:p>
          <a:p>
            <a:pPr>
              <a:lnSpc>
                <a:spcPct val="150000"/>
              </a:lnSpc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247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/>
          </a:bodyPr>
          <a:lstStyle/>
          <a:p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3.Publisko iepirkumu sistēma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" y="1160207"/>
            <a:ext cx="9144000" cy="5697794"/>
          </a:xfrm>
        </p:spPr>
        <p:txBody>
          <a:bodyPr>
            <a:normAutofit fontScale="4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sz="5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lv-LV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Publiskā pasūtījuma prognožu sistēma 1+2 gadi (</a:t>
            </a:r>
            <a:r>
              <a:rPr lang="lv-LV" sz="5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tsk</a:t>
            </a:r>
            <a:r>
              <a:rPr lang="lv-LV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RRF/MMF)</a:t>
            </a:r>
          </a:p>
          <a:p>
            <a:pPr marL="342900" lvl="0" indent="-3429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lv-LV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PIL 3 grozījumi (</a:t>
            </a:r>
            <a:r>
              <a:rPr lang="lv-LV" sz="5000" b="1" dirty="0" err="1">
                <a:solidFill>
                  <a:srgbClr val="9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Nr</a:t>
            </a:r>
            <a:r>
              <a:rPr lang="lv-LV" sz="5000" b="1" dirty="0">
                <a:solidFill>
                  <a:srgbClr val="9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548/Lp13, </a:t>
            </a:r>
            <a:r>
              <a:rPr lang="lv-LV" sz="5000" b="1" dirty="0" err="1">
                <a:solidFill>
                  <a:srgbClr val="9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Nr</a:t>
            </a:r>
            <a:r>
              <a:rPr lang="lv-LV" sz="5000" b="1" dirty="0">
                <a:solidFill>
                  <a:srgbClr val="9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579/Lp13, </a:t>
            </a:r>
            <a:r>
              <a:rPr lang="lv-LV" sz="5000" b="1" dirty="0" err="1">
                <a:solidFill>
                  <a:srgbClr val="9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Nr</a:t>
            </a:r>
            <a:r>
              <a:rPr lang="lv-LV" sz="5000" b="1" dirty="0">
                <a:solidFill>
                  <a:srgbClr val="9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851/Lp13)</a:t>
            </a:r>
            <a:endParaRPr lang="lv-LV" sz="5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lv-LV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Būvniecības piegādātāju kvalifikācijas standartizācija /vadlīnijas</a:t>
            </a:r>
          </a:p>
          <a:p>
            <a:pPr marL="342900" lvl="0" indent="-3429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lv-LV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Tipveida līgumu nosacījumi, MK noteikumi, FIDIC &gt;5MEur līgumi</a:t>
            </a:r>
          </a:p>
          <a:p>
            <a:pPr marL="342900" indent="-3429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lv-LV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Saimnieciski izdevīgākie kritēriju vadlīniju </a:t>
            </a:r>
            <a:r>
              <a:rPr lang="lv-LV" sz="5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</a:t>
            </a:r>
            <a:endParaRPr lang="lv-LV" sz="5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lv-LV" sz="5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Altum</a:t>
            </a:r>
            <a:r>
              <a:rPr lang="lv-LV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tiešās finanšu garantijas būvuzņēmējiem publiskos līgumos</a:t>
            </a:r>
          </a:p>
          <a:p>
            <a:pPr marL="342900" lvl="0" indent="-3429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lv-LV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EIS piegādātāju standarta formas, līgumu reģistra izveide</a:t>
            </a:r>
          </a:p>
          <a:p>
            <a:pPr marL="342900" indent="-3429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AutoNum type="arabicPeriod"/>
            </a:pPr>
            <a:r>
              <a:rPr lang="lv-LV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Būvkomersantu klasifikācijas pārskatīšana </a:t>
            </a:r>
          </a:p>
          <a:p>
            <a:pPr marL="342900" lvl="0" indent="-3429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lv-LV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Regulāra nozares statistika (EIS/IUB/BIS/EDLUS/EDS)</a:t>
            </a:r>
          </a:p>
          <a:p>
            <a:pPr lv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endParaRPr lang="lv-LV" sz="2400" b="1" dirty="0"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066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/>
          </a:bodyPr>
          <a:lstStyle/>
          <a:p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4.Zaļās būvniecības sistēma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1486564"/>
            <a:ext cx="9144000" cy="5258365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Zaļās būvniecības sfēras definēšana (</a:t>
            </a:r>
            <a:r>
              <a:rPr lang="lv-LV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tsk</a:t>
            </a:r>
            <a:r>
              <a:rPr lang="lv-LV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zaļās būves definīcija)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investīciju programmas 2027 zaļie kritēriji (MK 353, </a:t>
            </a:r>
            <a:r>
              <a:rPr lang="lv-LV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Level</a:t>
            </a:r>
            <a:r>
              <a:rPr lang="lv-LV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(S))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Publisko ēku sertifikācija pēc BREEAM/LEED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Jaunie energoefektivitātes standarti (apkure/ventilācija/AER)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Būvmateriālu atkritumu aprites sistēmas priekšdarbi (</a:t>
            </a:r>
            <a:r>
              <a:rPr lang="lv-LV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LifeIP</a:t>
            </a:r>
            <a:r>
              <a:rPr lang="lv-LV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Publisko daudzstāvu koka ēku pilotprojekti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Koordinācijas vadības grupas izveide (EM, SM, VARAM, nozare)</a:t>
            </a:r>
          </a:p>
          <a:p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269895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8351</TotalTime>
  <Words>718</Words>
  <Application>Microsoft Office PowerPoint</Application>
  <PresentationFormat>On-screen Show (4:3)</PresentationFormat>
  <Paragraphs>159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Verdana</vt:lpstr>
      <vt:lpstr>89_Prezentacija_templateLV</vt:lpstr>
      <vt:lpstr>LATVIJAS BŪVNIECĪBAS PADOME   2021 prioritātes</vt:lpstr>
      <vt:lpstr>Latvijas būvniecības nozares mērķi 2024 </vt:lpstr>
      <vt:lpstr>Būvpadomes 2020 prioritātes </vt:lpstr>
      <vt:lpstr>Būvnozare 2020 </vt:lpstr>
      <vt:lpstr>Būvpadomes 2021 prioritātes </vt:lpstr>
      <vt:lpstr>1.Būvniecības regulējuma pilnveidošana</vt:lpstr>
      <vt:lpstr>2.Būvspeciālistu sertificēšanas sistēma </vt:lpstr>
      <vt:lpstr>3.Publisko iepirkumu sistēma </vt:lpstr>
      <vt:lpstr>4.Zaļās būvniecības sistēma </vt:lpstr>
      <vt:lpstr>5.Būvpadomes reforma </vt:lpstr>
      <vt:lpstr>Nākošie soļi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Gints Miķelsons</cp:lastModifiedBy>
  <cp:revision>385</cp:revision>
  <cp:lastPrinted>2017-01-17T06:40:24Z</cp:lastPrinted>
  <dcterms:created xsi:type="dcterms:W3CDTF">2014-11-20T14:46:47Z</dcterms:created>
  <dcterms:modified xsi:type="dcterms:W3CDTF">2021-03-03T13:54:02Z</dcterms:modified>
</cp:coreProperties>
</file>