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97" r:id="rId3"/>
    <p:sldId id="295" r:id="rId4"/>
    <p:sldId id="5074" r:id="rId5"/>
    <p:sldId id="5075" r:id="rId6"/>
    <p:sldId id="5077" r:id="rId7"/>
    <p:sldId id="5078" r:id="rId8"/>
    <p:sldId id="5076" r:id="rId9"/>
    <p:sldId id="276" r:id="rId10"/>
    <p:sldId id="289" r:id="rId11"/>
    <p:sldId id="5079" r:id="rId12"/>
    <p:sldId id="279" r:id="rId13"/>
  </p:sldIdLst>
  <p:sldSz cx="12192000" cy="6858000"/>
  <p:notesSz cx="6761163" cy="99425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FC24"/>
    <a:srgbClr val="006C31"/>
    <a:srgbClr val="E8530E"/>
    <a:srgbClr val="08B054"/>
    <a:srgbClr val="0576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Dizaina stils 1 - izcēlum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911" autoAdjust="0"/>
  </p:normalViewPr>
  <p:slideViewPr>
    <p:cSldViewPr snapToGrid="0">
      <p:cViewPr varScale="1">
        <p:scale>
          <a:sx n="107" d="100"/>
          <a:sy n="107" d="100"/>
        </p:scale>
        <p:origin x="69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virs\Downloads\DIS030_20240411-12170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ed46ed75a48467fc/Documents/OECD_Nodok&#316;u_ienemum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ed46ed75a48467fc/Documents/OECD_Nodok&#316;u_ienemum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lv-LV" sz="2000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Darbaspēka izmaksas mēnesī un to izmaiņas </a:t>
            </a:r>
          </a:p>
          <a:p>
            <a:pPr>
              <a:defRPr/>
            </a:pPr>
            <a:r>
              <a:rPr lang="lv-LV" sz="2000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2015. gada līdz 2023. gadam</a:t>
            </a:r>
          </a:p>
          <a:p>
            <a:pPr>
              <a:defRPr/>
            </a:pPr>
            <a:r>
              <a:rPr lang="lv-LV" sz="2000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(vidējās algas </a:t>
            </a:r>
            <a:r>
              <a:rPr lang="lv-LV" sz="2000" dirty="0" err="1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baltijas</a:t>
            </a:r>
            <a:r>
              <a:rPr lang="lv-LV" sz="2000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valstīs)</a:t>
            </a:r>
          </a:p>
        </c:rich>
      </c:tx>
      <c:layout>
        <c:manualLayout>
          <c:xMode val="edge"/>
          <c:yMode val="edge"/>
          <c:x val="0.19155720941205748"/>
          <c:y val="1.75544783962425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4.1128618579451881E-2"/>
          <c:y val="0.177368729591767"/>
          <c:w val="0.9096632428335536"/>
          <c:h val="0.77627439293065947"/>
        </c:manualLayout>
      </c:layout>
      <c:lineChart>
        <c:grouping val="standard"/>
        <c:varyColors val="0"/>
        <c:ser>
          <c:idx val="0"/>
          <c:order val="0"/>
          <c:tx>
            <c:strRef>
              <c:f>'DIS030'!$C$4</c:f>
              <c:strCache>
                <c:ptCount val="1"/>
                <c:pt idx="0">
                  <c:v>Latvija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C00000"/>
              </a:solidFill>
              <a:ln w="9525">
                <a:solidFill>
                  <a:srgbClr val="C00000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'DIS030'!$D$3:$L$3</c:f>
              <c:strCach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strCache>
            </c:strRef>
          </c:cat>
          <c:val>
            <c:numRef>
              <c:f>'DIS030'!$D$4:$L$4</c:f>
              <c:numCache>
                <c:formatCode>0</c:formatCode>
                <c:ptCount val="9"/>
                <c:pt idx="0">
                  <c:v>1014.83</c:v>
                </c:pt>
                <c:pt idx="1">
                  <c:v>1071.48</c:v>
                </c:pt>
                <c:pt idx="2">
                  <c:v>1156.6300000000001</c:v>
                </c:pt>
                <c:pt idx="3">
                  <c:v>1266.56</c:v>
                </c:pt>
                <c:pt idx="4">
                  <c:v>1361.66</c:v>
                </c:pt>
                <c:pt idx="5">
                  <c:v>1439.11</c:v>
                </c:pt>
                <c:pt idx="6">
                  <c:v>1603.25</c:v>
                </c:pt>
                <c:pt idx="7">
                  <c:v>1724.76</c:v>
                </c:pt>
                <c:pt idx="8">
                  <c:v>1923.99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21-459B-AFD2-1CDDB1BD2678}"/>
            </c:ext>
          </c:extLst>
        </c:ser>
        <c:ser>
          <c:idx val="1"/>
          <c:order val="1"/>
          <c:tx>
            <c:strRef>
              <c:f>'DIS030'!$C$5</c:f>
              <c:strCache>
                <c:ptCount val="1"/>
                <c:pt idx="0">
                  <c:v>Lietuva</c:v>
                </c:pt>
              </c:strCache>
            </c:strRef>
          </c:tx>
          <c:spPr>
            <a:ln w="2222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'DIS030'!$D$3:$L$3</c:f>
              <c:strCach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strCache>
            </c:strRef>
          </c:cat>
          <c:val>
            <c:numRef>
              <c:f>'DIS030'!$D$5:$L$5</c:f>
              <c:numCache>
                <c:formatCode>0</c:formatCode>
                <c:ptCount val="9"/>
                <c:pt idx="0">
                  <c:v>1000.7</c:v>
                </c:pt>
                <c:pt idx="1">
                  <c:v>1043.5999999999999</c:v>
                </c:pt>
                <c:pt idx="2">
                  <c:v>1185.8</c:v>
                </c:pt>
                <c:pt idx="3">
                  <c:v>1309.9000000000001</c:v>
                </c:pt>
                <c:pt idx="4">
                  <c:v>1381.5</c:v>
                </c:pt>
                <c:pt idx="5">
                  <c:v>1412.2</c:v>
                </c:pt>
                <c:pt idx="6">
                  <c:v>1663</c:v>
                </c:pt>
                <c:pt idx="7">
                  <c:v>1911.8</c:v>
                </c:pt>
                <c:pt idx="8">
                  <c:v>2147.9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21-459B-AFD2-1CDDB1BD2678}"/>
            </c:ext>
          </c:extLst>
        </c:ser>
        <c:ser>
          <c:idx val="2"/>
          <c:order val="2"/>
          <c:tx>
            <c:strRef>
              <c:f>'DIS030'!$C$6</c:f>
              <c:strCache>
                <c:ptCount val="1"/>
                <c:pt idx="0">
                  <c:v>Igaunija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'DIS030'!$D$3:$L$3</c:f>
              <c:strCach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strCache>
            </c:strRef>
          </c:cat>
          <c:val>
            <c:numRef>
              <c:f>'DIS030'!$D$6:$L$6</c:f>
              <c:numCache>
                <c:formatCode>0</c:formatCode>
                <c:ptCount val="9"/>
                <c:pt idx="0">
                  <c:v>1437</c:v>
                </c:pt>
                <c:pt idx="1">
                  <c:v>1548</c:v>
                </c:pt>
                <c:pt idx="2">
                  <c:v>1648</c:v>
                </c:pt>
                <c:pt idx="3">
                  <c:v>1756</c:v>
                </c:pt>
                <c:pt idx="4">
                  <c:v>1886</c:v>
                </c:pt>
                <c:pt idx="5">
                  <c:v>1913</c:v>
                </c:pt>
                <c:pt idx="6">
                  <c:v>2063</c:v>
                </c:pt>
                <c:pt idx="7">
                  <c:v>2258</c:v>
                </c:pt>
                <c:pt idx="8">
                  <c:v>2451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921-459B-AFD2-1CDDB1BD267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84808912"/>
        <c:axId val="1884815152"/>
      </c:lineChart>
      <c:catAx>
        <c:axId val="1884808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884815152"/>
        <c:crosses val="autoZero"/>
        <c:auto val="1"/>
        <c:lblAlgn val="ctr"/>
        <c:lblOffset val="100"/>
        <c:noMultiLvlLbl val="0"/>
      </c:catAx>
      <c:valAx>
        <c:axId val="1884815152"/>
        <c:scaling>
          <c:orientation val="minMax"/>
          <c:min val="80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88480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7985893236420993"/>
          <c:y val="0.87589045206851801"/>
          <c:w val="0.37200330292947709"/>
          <c:h val="3.29148773666869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lv-LV" sz="1800" b="1" i="0" u="none" strike="noStrike" kern="1200" spc="0" baseline="0" dirty="0">
                <a:solidFill>
                  <a:srgbClr val="006C31"/>
                </a:solidFill>
                <a:latin typeface="+mn-lt"/>
              </a:rPr>
              <a:t>Izmaiņas nodokļu ieņēmumos no IEDZĪVOTĀJU ienākumiem </a:t>
            </a:r>
          </a:p>
          <a:p>
            <a:pPr>
              <a:defRPr sz="1600">
                <a:latin typeface="+mj-lt"/>
              </a:defRPr>
            </a:pPr>
            <a:r>
              <a:rPr lang="lv-LV" sz="1800" b="1" i="0" u="none" strike="noStrike" kern="1200" spc="0" baseline="0" dirty="0">
                <a:solidFill>
                  <a:srgbClr val="006C31"/>
                </a:solidFill>
                <a:latin typeface="+mn-lt"/>
              </a:rPr>
              <a:t>Baltijas valstīs no 2000. līdz 2022. gadam, milj. eiro</a:t>
            </a:r>
            <a:endParaRPr lang="en-GB" sz="1800" b="1" i="0" u="none" strike="noStrike" kern="1200" spc="0" baseline="0" dirty="0">
              <a:solidFill>
                <a:srgbClr val="006C31"/>
              </a:solidFill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Salidzinajums!$A$18:$B$18</c:f>
              <c:strCache>
                <c:ptCount val="2"/>
                <c:pt idx="0">
                  <c:v>Individuālie ienākumi</c:v>
                </c:pt>
                <c:pt idx="1">
                  <c:v>Latvija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832613676729113E-2"/>
                  <c:y val="2.24978698671356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D9B-46F1-B1BE-6C52F202641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D9B-46F1-B1BE-6C52F202641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D9B-46F1-B1BE-6C52F2026412}"/>
                </c:ext>
              </c:extLst>
            </c:dLbl>
            <c:dLbl>
              <c:idx val="3"/>
              <c:layout>
                <c:manualLayout>
                  <c:x val="-2.7652222214395707E-2"/>
                  <c:y val="-4.69465522404431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D9B-46F1-B1BE-6C52F202641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D9B-46F1-B1BE-6C52F202641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D9B-46F1-B1BE-6C52F20264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Salidzinajums!$C$13:$J$13</c:f>
              <c:strCache>
                <c:ptCount val="8"/>
                <c:pt idx="0">
                  <c:v>2000</c:v>
                </c:pt>
                <c:pt idx="1">
                  <c:v>2007</c:v>
                </c:pt>
                <c:pt idx="2">
                  <c:v>2010</c:v>
                </c:pt>
                <c:pt idx="3">
                  <c:v>2015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Salidzinajums!$C$18:$J$18</c:f>
              <c:numCache>
                <c:formatCode>###\ ##0;\-###\ ##0;0;</c:formatCode>
                <c:ptCount val="8"/>
                <c:pt idx="0" formatCode="##0;\-##0;0;">
                  <c:v>375.56843700000002</c:v>
                </c:pt>
                <c:pt idx="1">
                  <c:v>1286.5293879999999</c:v>
                </c:pt>
                <c:pt idx="2">
                  <c:v>1116.2875309999999</c:v>
                </c:pt>
                <c:pt idx="3">
                  <c:v>1444.585133</c:v>
                </c:pt>
                <c:pt idx="4">
                  <c:v>1978.1841400000001</c:v>
                </c:pt>
                <c:pt idx="5">
                  <c:v>1802.68552</c:v>
                </c:pt>
                <c:pt idx="6">
                  <c:v>2008.7544829999999</c:v>
                </c:pt>
                <c:pt idx="7" formatCode="General">
                  <c:v>2300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9B-46F1-B1BE-6C52F2026412}"/>
            </c:ext>
          </c:extLst>
        </c:ser>
        <c:ser>
          <c:idx val="1"/>
          <c:order val="1"/>
          <c:tx>
            <c:strRef>
              <c:f>Salidzinajums!$A$19:$B$19</c:f>
              <c:strCache>
                <c:ptCount val="2"/>
                <c:pt idx="0">
                  <c:v>Individuālie ienākumi</c:v>
                </c:pt>
                <c:pt idx="1">
                  <c:v>Lietuva</c:v>
                </c:pt>
              </c:strCache>
            </c:strRef>
          </c:tx>
          <c:spPr>
            <a:ln w="28575" cap="rnd">
              <a:solidFill>
                <a:srgbClr val="006C3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D9B-46F1-B1BE-6C52F202641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D9B-46F1-B1BE-6C52F2026412}"/>
                </c:ext>
              </c:extLst>
            </c:dLbl>
            <c:dLbl>
              <c:idx val="3"/>
              <c:layout>
                <c:manualLayout>
                  <c:x val="-2.2540329113338212E-2"/>
                  <c:y val="2.0730398354948058E-3"/>
                </c:manualLayout>
              </c:layout>
              <c:spPr>
                <a:solidFill>
                  <a:schemeClr val="bg1">
                    <a:alpha val="83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6C3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D9B-46F1-B1BE-6C52F202641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D9B-46F1-B1BE-6C52F202641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9B-46F1-B1BE-6C52F20264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6C3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Salidzinajums!$C$13:$J$13</c:f>
              <c:strCache>
                <c:ptCount val="8"/>
                <c:pt idx="0">
                  <c:v>2000</c:v>
                </c:pt>
                <c:pt idx="1">
                  <c:v>2007</c:v>
                </c:pt>
                <c:pt idx="2">
                  <c:v>2010</c:v>
                </c:pt>
                <c:pt idx="3">
                  <c:v>2015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Salidzinajums!$C$19:$J$19</c:f>
              <c:numCache>
                <c:formatCode>###\ ##0;\-###\ ##0;0;</c:formatCode>
                <c:ptCount val="8"/>
                <c:pt idx="0">
                  <c:v>1020.4589999999999</c:v>
                </c:pt>
                <c:pt idx="1">
                  <c:v>1890.6510000000001</c:v>
                </c:pt>
                <c:pt idx="2">
                  <c:v>1004.967</c:v>
                </c:pt>
                <c:pt idx="3">
                  <c:v>1439.5</c:v>
                </c:pt>
                <c:pt idx="4">
                  <c:v>3529.3209999999999</c:v>
                </c:pt>
                <c:pt idx="5">
                  <c:v>3628.2869999999998</c:v>
                </c:pt>
                <c:pt idx="6">
                  <c:v>4214.8500000000004</c:v>
                </c:pt>
                <c:pt idx="7" formatCode="General">
                  <c:v>5100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9B-46F1-B1BE-6C52F2026412}"/>
            </c:ext>
          </c:extLst>
        </c:ser>
        <c:ser>
          <c:idx val="2"/>
          <c:order val="2"/>
          <c:tx>
            <c:strRef>
              <c:f>Salidzinajums!$A$20:$B$20</c:f>
              <c:strCache>
                <c:ptCount val="2"/>
                <c:pt idx="0">
                  <c:v>Individuālie ienākumi</c:v>
                </c:pt>
                <c:pt idx="1">
                  <c:v>Igaunija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6437956410042254E-2"/>
                  <c:y val="-4.2013714549651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D9B-46F1-B1BE-6C52F202641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D9B-46F1-B1BE-6C52F202641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D9B-46F1-B1BE-6C52F202641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D9B-46F1-B1BE-6C52F202641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9B-46F1-B1BE-6C52F20264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Salidzinajums!$C$13:$J$13</c:f>
              <c:strCache>
                <c:ptCount val="8"/>
                <c:pt idx="0">
                  <c:v>2000</c:v>
                </c:pt>
                <c:pt idx="1">
                  <c:v>2007</c:v>
                </c:pt>
                <c:pt idx="2">
                  <c:v>2010</c:v>
                </c:pt>
                <c:pt idx="3">
                  <c:v>2015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Salidzinajums!$C$20:$J$20</c:f>
              <c:numCache>
                <c:formatCode>##0;\-##0;0;</c:formatCode>
                <c:ptCount val="8"/>
                <c:pt idx="0">
                  <c:v>421.46</c:v>
                </c:pt>
                <c:pt idx="1">
                  <c:v>935.7</c:v>
                </c:pt>
                <c:pt idx="2">
                  <c:v>776.44</c:v>
                </c:pt>
                <c:pt idx="3" formatCode="###\ ##0;\-###\ ##0;0;">
                  <c:v>1182.48</c:v>
                </c:pt>
                <c:pt idx="4" formatCode="###\ ##0;\-###\ ##0;0;">
                  <c:v>1531.59</c:v>
                </c:pt>
                <c:pt idx="5" formatCode="###\ ##0;\-###\ ##0;0;">
                  <c:v>1652.3568780000001</c:v>
                </c:pt>
                <c:pt idx="6" formatCode="###\ ##0;\-###\ ##0;0;">
                  <c:v>2146.1476510000002</c:v>
                </c:pt>
                <c:pt idx="7" formatCode="General">
                  <c:v>2300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D9B-46F1-B1BE-6C52F202641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93474800"/>
        <c:axId val="1193475760"/>
      </c:lineChart>
      <c:catAx>
        <c:axId val="119347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93475760"/>
        <c:crosses val="autoZero"/>
        <c:auto val="1"/>
        <c:lblAlgn val="ctr"/>
        <c:lblOffset val="100"/>
        <c:noMultiLvlLbl val="0"/>
      </c:catAx>
      <c:valAx>
        <c:axId val="119347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0;\-##0;0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93474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lv-LV" sz="1800" b="1" i="0" u="none" strike="noStrike" kern="1200" spc="0" baseline="0" dirty="0">
                <a:solidFill>
                  <a:srgbClr val="006C31"/>
                </a:solidFill>
                <a:latin typeface="+mn-lt"/>
              </a:rPr>
              <a:t>Izmaiņas nodokļu ieņēmumos no UZŅĒMUMU ienākumiem </a:t>
            </a:r>
          </a:p>
          <a:p>
            <a:pPr>
              <a:defRPr sz="1600">
                <a:latin typeface="+mj-lt"/>
              </a:defRPr>
            </a:pPr>
            <a:r>
              <a:rPr lang="lv-LV" sz="1800" b="1" i="0" u="none" strike="noStrike" kern="1200" spc="0" baseline="0" dirty="0">
                <a:solidFill>
                  <a:srgbClr val="006C31"/>
                </a:solidFill>
                <a:latin typeface="+mn-lt"/>
              </a:rPr>
              <a:t>Baltijas valstīs no 2000. līdz 2022. gadam, milj. eiro</a:t>
            </a:r>
            <a:endParaRPr lang="en-GB" sz="1800" b="1" i="0" u="none" strike="noStrike" kern="1200" spc="0" baseline="0" dirty="0">
              <a:solidFill>
                <a:srgbClr val="006C3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12869993063618934"/>
          <c:y val="1.48952858472793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4.1646977020495232E-2"/>
          <c:y val="0.22696691809791891"/>
          <c:w val="0.94093823414252153"/>
          <c:h val="0.54705019095580532"/>
        </c:manualLayout>
      </c:layout>
      <c:lineChart>
        <c:grouping val="standard"/>
        <c:varyColors val="0"/>
        <c:ser>
          <c:idx val="0"/>
          <c:order val="0"/>
          <c:tx>
            <c:strRef>
              <c:f>Salidzinajums!$A$22:$B$22</c:f>
              <c:strCache>
                <c:ptCount val="2"/>
                <c:pt idx="0">
                  <c:v>Uzņēmuma ienākumi</c:v>
                </c:pt>
                <c:pt idx="1">
                  <c:v>Latvija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9307558934396549E-2"/>
                  <c:y val="-6.51947309392386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58F-4A26-8A3B-EDB419B6B47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58F-4A26-8A3B-EDB419B6B47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58F-4A26-8A3B-EDB419B6B47D}"/>
                </c:ext>
              </c:extLst>
            </c:dLbl>
            <c:dLbl>
              <c:idx val="4"/>
              <c:layout>
                <c:manualLayout>
                  <c:x val="-1.5179215172674202E-2"/>
                  <c:y val="2.79008056062570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58F-4A26-8A3B-EDB419B6B47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58F-4A26-8A3B-EDB419B6B47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8F-4A26-8A3B-EDB419B6B4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Salidzinajums!$C$13:$J$13</c:f>
              <c:strCache>
                <c:ptCount val="8"/>
                <c:pt idx="0">
                  <c:v>2000</c:v>
                </c:pt>
                <c:pt idx="1">
                  <c:v>2007</c:v>
                </c:pt>
                <c:pt idx="2">
                  <c:v>2010</c:v>
                </c:pt>
                <c:pt idx="3">
                  <c:v>2015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Salidzinajums!$C$22:$J$22</c:f>
              <c:numCache>
                <c:formatCode>##0;\-##0;0;</c:formatCode>
                <c:ptCount val="8"/>
                <c:pt idx="0">
                  <c:v>104.894919</c:v>
                </c:pt>
                <c:pt idx="1">
                  <c:v>570.20022700000004</c:v>
                </c:pt>
                <c:pt idx="2">
                  <c:v>175.49109899999999</c:v>
                </c:pt>
                <c:pt idx="3">
                  <c:v>388.62193400000001</c:v>
                </c:pt>
                <c:pt idx="4">
                  <c:v>47.690156999999999</c:v>
                </c:pt>
                <c:pt idx="5">
                  <c:v>216.50041300000001</c:v>
                </c:pt>
                <c:pt idx="6">
                  <c:v>286.40838400000001</c:v>
                </c:pt>
                <c:pt idx="7" formatCode="General">
                  <c:v>378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8F-4A26-8A3B-EDB419B6B47D}"/>
            </c:ext>
          </c:extLst>
        </c:ser>
        <c:ser>
          <c:idx val="1"/>
          <c:order val="1"/>
          <c:tx>
            <c:strRef>
              <c:f>Salidzinajums!$A$23:$B$23</c:f>
              <c:strCache>
                <c:ptCount val="2"/>
                <c:pt idx="0">
                  <c:v>Uzņēmuma ienākumi</c:v>
                </c:pt>
                <c:pt idx="1">
                  <c:v>Lietuva</c:v>
                </c:pt>
              </c:strCache>
            </c:strRef>
          </c:tx>
          <c:spPr>
            <a:ln w="28575" cap="rnd">
              <a:solidFill>
                <a:srgbClr val="006C3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765629080364253E-2"/>
                  <c:y val="-1.67293412207976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58F-4A26-8A3B-EDB419B6B47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58F-4A26-8A3B-EDB419B6B47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58F-4A26-8A3B-EDB419B6B47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58F-4A26-8A3B-EDB419B6B47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8F-4A26-8A3B-EDB419B6B4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6C3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Salidzinajums!$C$13:$J$13</c:f>
              <c:strCache>
                <c:ptCount val="8"/>
                <c:pt idx="0">
                  <c:v>2000</c:v>
                </c:pt>
                <c:pt idx="1">
                  <c:v>2007</c:v>
                </c:pt>
                <c:pt idx="2">
                  <c:v>2010</c:v>
                </c:pt>
                <c:pt idx="3">
                  <c:v>2015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Salidzinajums!$C$23:$J$23</c:f>
              <c:numCache>
                <c:formatCode>##0;\-##0;0;</c:formatCode>
                <c:ptCount val="8"/>
                <c:pt idx="0">
                  <c:v>90.269000000000005</c:v>
                </c:pt>
                <c:pt idx="1">
                  <c:v>734.35500000000002</c:v>
                </c:pt>
                <c:pt idx="2">
                  <c:v>276.26</c:v>
                </c:pt>
                <c:pt idx="3">
                  <c:v>573.88199999999995</c:v>
                </c:pt>
                <c:pt idx="4">
                  <c:v>759.14700000000005</c:v>
                </c:pt>
                <c:pt idx="5">
                  <c:v>824.63300000000004</c:v>
                </c:pt>
                <c:pt idx="6" formatCode="###\ ##0;\-###\ ##0;0;">
                  <c:v>1160.5909999999999</c:v>
                </c:pt>
                <c:pt idx="7" formatCode="###\ ##0;\-###\ ##0;0;">
                  <c:v>1500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8F-4A26-8A3B-EDB419B6B47D}"/>
            </c:ext>
          </c:extLst>
        </c:ser>
        <c:ser>
          <c:idx val="2"/>
          <c:order val="2"/>
          <c:tx>
            <c:strRef>
              <c:f>Salidzinajums!$A$24:$B$24</c:f>
              <c:strCache>
                <c:ptCount val="2"/>
                <c:pt idx="0">
                  <c:v>Uzņēmuma ienākumi</c:v>
                </c:pt>
                <c:pt idx="1">
                  <c:v>Igaunija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3920573781905208E-2"/>
                  <c:y val="2.79565163210403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58F-4A26-8A3B-EDB419B6B47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58F-4A26-8A3B-EDB419B6B47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58F-4A26-8A3B-EDB419B6B47D}"/>
                </c:ext>
              </c:extLst>
            </c:dLbl>
            <c:dLbl>
              <c:idx val="3"/>
              <c:layout>
                <c:manualLayout>
                  <c:x val="-2.1223865228247679E-2"/>
                  <c:y val="-3.24529574326156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58F-4A26-8A3B-EDB419B6B47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58F-4A26-8A3B-EDB419B6B47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8F-4A26-8A3B-EDB419B6B4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Salidzinajums!$C$13:$J$13</c:f>
              <c:strCache>
                <c:ptCount val="8"/>
                <c:pt idx="0">
                  <c:v>2000</c:v>
                </c:pt>
                <c:pt idx="1">
                  <c:v>2007</c:v>
                </c:pt>
                <c:pt idx="2">
                  <c:v>2010</c:v>
                </c:pt>
                <c:pt idx="3">
                  <c:v>2015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Salidzinajums!$C$24:$J$24</c:f>
              <c:numCache>
                <c:formatCode>##0;\-##0;0;</c:formatCode>
                <c:ptCount val="8"/>
                <c:pt idx="0">
                  <c:v>54.61</c:v>
                </c:pt>
                <c:pt idx="1">
                  <c:v>261</c:v>
                </c:pt>
                <c:pt idx="2">
                  <c:v>193.76</c:v>
                </c:pt>
                <c:pt idx="3">
                  <c:v>424.29</c:v>
                </c:pt>
                <c:pt idx="4">
                  <c:v>509.1</c:v>
                </c:pt>
                <c:pt idx="5">
                  <c:v>449.53134599999998</c:v>
                </c:pt>
                <c:pt idx="6">
                  <c:v>481.17422199999999</c:v>
                </c:pt>
                <c:pt idx="7" formatCode="General">
                  <c:v>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58F-4A26-8A3B-EDB419B6B47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62483232"/>
        <c:axId val="1262485152"/>
      </c:lineChart>
      <c:catAx>
        <c:axId val="126248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62485152"/>
        <c:crosses val="autoZero"/>
        <c:auto val="1"/>
        <c:lblAlgn val="ctr"/>
        <c:lblOffset val="100"/>
        <c:noMultiLvlLbl val="0"/>
      </c:catAx>
      <c:valAx>
        <c:axId val="126248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0;\-##0;0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6248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2D4E10-0DD0-4C4E-B0D5-922A3FB5671C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A1934F49-620A-4F81-A709-68960D2E3429}">
      <dgm:prSet phldrT="[Teksts]"/>
      <dgm:spPr>
        <a:solidFill>
          <a:srgbClr val="006C31"/>
        </a:solidFill>
      </dgm:spPr>
      <dgm:t>
        <a:bodyPr/>
        <a:lstStyle/>
        <a:p>
          <a:r>
            <a:rPr lang="lv-LV" b="1" dirty="0"/>
            <a:t>2.-3. diena </a:t>
          </a:r>
        </a:p>
        <a:p>
          <a:r>
            <a:rPr lang="lv-LV" b="1" dirty="0"/>
            <a:t>DD 60%</a:t>
          </a:r>
        </a:p>
      </dgm:t>
    </dgm:pt>
    <dgm:pt modelId="{E4F58B73-6622-4AD8-9898-10F0A568F600}" type="parTrans" cxnId="{E04BF951-16C1-497D-844E-03C225C592AE}">
      <dgm:prSet/>
      <dgm:spPr/>
      <dgm:t>
        <a:bodyPr/>
        <a:lstStyle/>
        <a:p>
          <a:endParaRPr lang="lv-LV"/>
        </a:p>
      </dgm:t>
    </dgm:pt>
    <dgm:pt modelId="{8865D690-3CEE-4E8F-82E9-72EE5E850D86}" type="sibTrans" cxnId="{E04BF951-16C1-497D-844E-03C225C592AE}">
      <dgm:prSet/>
      <dgm:spPr/>
      <dgm:t>
        <a:bodyPr/>
        <a:lstStyle/>
        <a:p>
          <a:endParaRPr lang="lv-LV"/>
        </a:p>
      </dgm:t>
    </dgm:pt>
    <dgm:pt modelId="{C19E1853-DD49-4DD0-90E5-3388183327E2}">
      <dgm:prSet phldrT="[Teksts]" custT="1"/>
      <dgm:spPr>
        <a:solidFill>
          <a:srgbClr val="B9FC24">
            <a:alpha val="90000"/>
          </a:srgbClr>
        </a:solidFill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lv-LV" sz="2000" b="1" dirty="0">
              <a:solidFill>
                <a:srgbClr val="C00000"/>
              </a:solidFill>
            </a:rPr>
            <a:t>-15% DŅ</a:t>
          </a:r>
        </a:p>
      </dgm:t>
    </dgm:pt>
    <dgm:pt modelId="{B1B3340C-9A7B-4AEA-9B7B-58ED48D4FBCB}" type="parTrans" cxnId="{B18346AA-6A93-470A-B3CA-11E4201F8186}">
      <dgm:prSet/>
      <dgm:spPr/>
      <dgm:t>
        <a:bodyPr/>
        <a:lstStyle/>
        <a:p>
          <a:endParaRPr lang="lv-LV"/>
        </a:p>
      </dgm:t>
    </dgm:pt>
    <dgm:pt modelId="{1DCE59A2-2C75-45DC-92D2-99535B197D3B}" type="sibTrans" cxnId="{B18346AA-6A93-470A-B3CA-11E4201F8186}">
      <dgm:prSet/>
      <dgm:spPr/>
      <dgm:t>
        <a:bodyPr/>
        <a:lstStyle/>
        <a:p>
          <a:endParaRPr lang="lv-LV"/>
        </a:p>
      </dgm:t>
    </dgm:pt>
    <dgm:pt modelId="{EBA5946B-641E-40D4-9D0D-A7BA113AD0DC}">
      <dgm:prSet phldrT="[Teksts]" custT="1"/>
      <dgm:spPr>
        <a:solidFill>
          <a:srgbClr val="B9FC24">
            <a:alpha val="90000"/>
          </a:srgbClr>
        </a:solidFill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lv-LV" sz="2000" b="1" dirty="0">
              <a:solidFill>
                <a:schemeClr val="tx1"/>
              </a:solidFill>
            </a:rPr>
            <a:t>+15% DD</a:t>
          </a:r>
        </a:p>
      </dgm:t>
    </dgm:pt>
    <dgm:pt modelId="{528A39FE-03B1-4078-9CE6-3AD65A4F2B96}" type="parTrans" cxnId="{6763DC81-B8AD-428B-A34C-C0F9E070E88C}">
      <dgm:prSet/>
      <dgm:spPr/>
      <dgm:t>
        <a:bodyPr/>
        <a:lstStyle/>
        <a:p>
          <a:endParaRPr lang="lv-LV"/>
        </a:p>
      </dgm:t>
    </dgm:pt>
    <dgm:pt modelId="{727E0DCC-F285-4B43-BAC3-C95A305302A9}" type="sibTrans" cxnId="{6763DC81-B8AD-428B-A34C-C0F9E070E88C}">
      <dgm:prSet/>
      <dgm:spPr/>
      <dgm:t>
        <a:bodyPr/>
        <a:lstStyle/>
        <a:p>
          <a:endParaRPr lang="lv-LV"/>
        </a:p>
      </dgm:t>
    </dgm:pt>
    <dgm:pt modelId="{993AE95F-A381-4479-BBB7-45EE27124EFD}">
      <dgm:prSet phldrT="[Teksts]"/>
      <dgm:spPr>
        <a:solidFill>
          <a:srgbClr val="006C31"/>
        </a:solidFill>
      </dgm:spPr>
      <dgm:t>
        <a:bodyPr/>
        <a:lstStyle/>
        <a:p>
          <a:r>
            <a:rPr lang="lv-LV" b="1" dirty="0"/>
            <a:t>4.-8. diena </a:t>
          </a:r>
        </a:p>
        <a:p>
          <a:r>
            <a:rPr lang="lv-LV" b="1" dirty="0"/>
            <a:t>DD 70%</a:t>
          </a:r>
        </a:p>
      </dgm:t>
    </dgm:pt>
    <dgm:pt modelId="{9385D1A3-399A-437A-B747-C6B3D7E57981}" type="parTrans" cxnId="{92688804-CFEE-4F5E-AAAC-69766D7F91BE}">
      <dgm:prSet/>
      <dgm:spPr/>
      <dgm:t>
        <a:bodyPr/>
        <a:lstStyle/>
        <a:p>
          <a:endParaRPr lang="lv-LV"/>
        </a:p>
      </dgm:t>
    </dgm:pt>
    <dgm:pt modelId="{187590D5-5CFE-4C76-8691-47DD36BF4467}" type="sibTrans" cxnId="{92688804-CFEE-4F5E-AAAC-69766D7F91BE}">
      <dgm:prSet/>
      <dgm:spPr/>
      <dgm:t>
        <a:bodyPr/>
        <a:lstStyle/>
        <a:p>
          <a:endParaRPr lang="lv-LV"/>
        </a:p>
      </dgm:t>
    </dgm:pt>
    <dgm:pt modelId="{E88A657C-1039-4C09-A308-F275D6468F55}">
      <dgm:prSet phldrT="[Teksts]" custT="1"/>
      <dgm:spPr>
        <a:solidFill>
          <a:srgbClr val="B9FC24">
            <a:alpha val="89804"/>
          </a:srgbClr>
        </a:solidFill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lv-LV" sz="2000" b="1" dirty="0">
              <a:solidFill>
                <a:srgbClr val="C00000"/>
              </a:solidFill>
            </a:rPr>
            <a:t>-10% DŅ</a:t>
          </a:r>
        </a:p>
      </dgm:t>
    </dgm:pt>
    <dgm:pt modelId="{DBFE4674-8813-4248-9ACF-B1144B435019}" type="parTrans" cxnId="{863693F3-A209-48A6-8B0E-FD78CD3C6605}">
      <dgm:prSet/>
      <dgm:spPr/>
      <dgm:t>
        <a:bodyPr/>
        <a:lstStyle/>
        <a:p>
          <a:endParaRPr lang="lv-LV"/>
        </a:p>
      </dgm:t>
    </dgm:pt>
    <dgm:pt modelId="{5086DE0B-2962-4FE9-8448-CC81BB2249CE}" type="sibTrans" cxnId="{863693F3-A209-48A6-8B0E-FD78CD3C6605}">
      <dgm:prSet/>
      <dgm:spPr/>
      <dgm:t>
        <a:bodyPr/>
        <a:lstStyle/>
        <a:p>
          <a:endParaRPr lang="lv-LV"/>
        </a:p>
      </dgm:t>
    </dgm:pt>
    <dgm:pt modelId="{A527996F-66C2-42FC-98B2-CE5CD9496ED4}">
      <dgm:prSet phldrT="[Teksts]"/>
      <dgm:spPr>
        <a:solidFill>
          <a:srgbClr val="006C31"/>
        </a:solidFill>
      </dgm:spPr>
      <dgm:t>
        <a:bodyPr/>
        <a:lstStyle/>
        <a:p>
          <a:r>
            <a:rPr lang="lv-LV" b="1" dirty="0"/>
            <a:t>9. - xx diena valsts 75% </a:t>
          </a:r>
        </a:p>
      </dgm:t>
    </dgm:pt>
    <dgm:pt modelId="{575F5089-0229-4E97-A4C8-2D9A7105C33C}" type="parTrans" cxnId="{D4E59194-66C2-4323-9374-A28A662C0C91}">
      <dgm:prSet/>
      <dgm:spPr/>
      <dgm:t>
        <a:bodyPr/>
        <a:lstStyle/>
        <a:p>
          <a:endParaRPr lang="lv-LV"/>
        </a:p>
      </dgm:t>
    </dgm:pt>
    <dgm:pt modelId="{E5A062BE-FF6C-431A-B9CB-227EC8ECF2F1}" type="sibTrans" cxnId="{D4E59194-66C2-4323-9374-A28A662C0C91}">
      <dgm:prSet/>
      <dgm:spPr/>
      <dgm:t>
        <a:bodyPr/>
        <a:lstStyle/>
        <a:p>
          <a:endParaRPr lang="lv-LV"/>
        </a:p>
      </dgm:t>
    </dgm:pt>
    <dgm:pt modelId="{9BF2605A-1E8D-4802-826B-717A272D17BC}">
      <dgm:prSet phldrT="[Teksts]" custT="1"/>
      <dgm:spPr>
        <a:solidFill>
          <a:srgbClr val="B9FC24">
            <a:alpha val="90000"/>
          </a:srgbClr>
        </a:solidFill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endParaRPr lang="lv-LV" sz="1600" b="1" dirty="0">
            <a:solidFill>
              <a:srgbClr val="C00000"/>
            </a:solidFill>
          </a:endParaRPr>
        </a:p>
      </dgm:t>
    </dgm:pt>
    <dgm:pt modelId="{CB91314A-4033-4375-B0C1-01BEA8BE6137}" type="parTrans" cxnId="{DCD1319A-4A6F-4E29-9557-F5C8AAEDB008}">
      <dgm:prSet/>
      <dgm:spPr/>
      <dgm:t>
        <a:bodyPr/>
        <a:lstStyle/>
        <a:p>
          <a:endParaRPr lang="lv-LV"/>
        </a:p>
      </dgm:t>
    </dgm:pt>
    <dgm:pt modelId="{B483BD9A-2288-4314-9697-E71CD5A94743}" type="sibTrans" cxnId="{DCD1319A-4A6F-4E29-9557-F5C8AAEDB008}">
      <dgm:prSet/>
      <dgm:spPr/>
      <dgm:t>
        <a:bodyPr/>
        <a:lstStyle/>
        <a:p>
          <a:endParaRPr lang="lv-LV"/>
        </a:p>
      </dgm:t>
    </dgm:pt>
    <dgm:pt modelId="{FE034E6E-0000-4A16-A4D7-D3002BAB222E}">
      <dgm:prSet custT="1"/>
      <dgm:spPr>
        <a:solidFill>
          <a:srgbClr val="B9FC24">
            <a:alpha val="89804"/>
          </a:srgbClr>
        </a:solidFill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lv-LV" sz="2000" b="1" dirty="0"/>
            <a:t>+10% DD</a:t>
          </a:r>
        </a:p>
      </dgm:t>
    </dgm:pt>
    <dgm:pt modelId="{7ADCF7EA-1B09-46D8-BB3E-053659259E12}" type="parTrans" cxnId="{FF383F19-4358-4A16-8ADA-95CF8B981B94}">
      <dgm:prSet/>
      <dgm:spPr/>
      <dgm:t>
        <a:bodyPr/>
        <a:lstStyle/>
        <a:p>
          <a:endParaRPr lang="lv-LV"/>
        </a:p>
      </dgm:t>
    </dgm:pt>
    <dgm:pt modelId="{8166F6F0-FFE7-46AD-AD01-6FA7EBFBE2FD}" type="sibTrans" cxnId="{FF383F19-4358-4A16-8ADA-95CF8B981B94}">
      <dgm:prSet/>
      <dgm:spPr/>
      <dgm:t>
        <a:bodyPr/>
        <a:lstStyle/>
        <a:p>
          <a:endParaRPr lang="lv-LV"/>
        </a:p>
      </dgm:t>
    </dgm:pt>
    <dgm:pt modelId="{64251D9F-7596-4F22-8974-B927AD1A4EE9}">
      <dgm:prSet phldrT="[Teksts]" custT="1"/>
      <dgm:spPr>
        <a:solidFill>
          <a:srgbClr val="B9FC24">
            <a:alpha val="90000"/>
          </a:srgbClr>
        </a:solidFill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lv-LV" sz="1800" b="1" dirty="0">
              <a:solidFill>
                <a:schemeClr val="tx1"/>
              </a:solidFill>
            </a:rPr>
            <a:t>+80% DD  </a:t>
          </a:r>
          <a:r>
            <a:rPr lang="lv-LV" sz="1600" b="1" dirty="0">
              <a:solidFill>
                <a:schemeClr val="tx1"/>
              </a:solidFill>
            </a:rPr>
            <a:t>9.diena</a:t>
          </a:r>
        </a:p>
      </dgm:t>
    </dgm:pt>
    <dgm:pt modelId="{36829774-C864-4A1B-AE36-E871F7A60817}" type="parTrans" cxnId="{8079E622-BE6A-445A-A299-64E95F75BA99}">
      <dgm:prSet/>
      <dgm:spPr/>
      <dgm:t>
        <a:bodyPr/>
        <a:lstStyle/>
        <a:p>
          <a:endParaRPr lang="lv-LV"/>
        </a:p>
      </dgm:t>
    </dgm:pt>
    <dgm:pt modelId="{F1A9888F-473B-4F5A-9116-906D15FB813D}" type="sibTrans" cxnId="{8079E622-BE6A-445A-A299-64E95F75BA99}">
      <dgm:prSet/>
      <dgm:spPr/>
      <dgm:t>
        <a:bodyPr/>
        <a:lstStyle/>
        <a:p>
          <a:endParaRPr lang="lv-LV"/>
        </a:p>
      </dgm:t>
    </dgm:pt>
    <dgm:pt modelId="{835B199E-A8C2-4421-BD16-A92B7AF18687}">
      <dgm:prSet phldrT="[Teksts]" custT="1"/>
      <dgm:spPr>
        <a:solidFill>
          <a:srgbClr val="B9FC24">
            <a:alpha val="89804"/>
          </a:srgbClr>
        </a:solidFill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endParaRPr lang="lv-LV" sz="2000" b="1" dirty="0">
            <a:solidFill>
              <a:srgbClr val="C00000"/>
            </a:solidFill>
          </a:endParaRPr>
        </a:p>
      </dgm:t>
    </dgm:pt>
    <dgm:pt modelId="{8B5E762A-1934-4C9C-81EE-1149A3A1B246}" type="parTrans" cxnId="{7BCA6327-84D6-4BFD-9AF2-6F1D445C7F60}">
      <dgm:prSet/>
      <dgm:spPr/>
      <dgm:t>
        <a:bodyPr/>
        <a:lstStyle/>
        <a:p>
          <a:endParaRPr lang="lv-LV"/>
        </a:p>
      </dgm:t>
    </dgm:pt>
    <dgm:pt modelId="{F463AF65-0C44-4DD9-BF9A-92BD99840B1A}" type="sibTrans" cxnId="{7BCA6327-84D6-4BFD-9AF2-6F1D445C7F60}">
      <dgm:prSet/>
      <dgm:spPr/>
      <dgm:t>
        <a:bodyPr/>
        <a:lstStyle/>
        <a:p>
          <a:endParaRPr lang="lv-LV"/>
        </a:p>
      </dgm:t>
    </dgm:pt>
    <dgm:pt modelId="{1A5813D1-A064-4DA8-B0C1-AB03D9A45122}">
      <dgm:prSet phldrT="[Teksts]" custT="1"/>
      <dgm:spPr>
        <a:solidFill>
          <a:srgbClr val="B9FC24">
            <a:alpha val="90000"/>
          </a:srgbClr>
        </a:solidFill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endParaRPr lang="lv-LV" sz="2000" b="1" dirty="0">
            <a:solidFill>
              <a:srgbClr val="C00000"/>
            </a:solidFill>
          </a:endParaRPr>
        </a:p>
      </dgm:t>
    </dgm:pt>
    <dgm:pt modelId="{AF12F695-CAF4-48F1-9E76-FEEC067BE61D}" type="parTrans" cxnId="{6E448547-50B5-41EC-AB43-9FFCE8BEDEE3}">
      <dgm:prSet/>
      <dgm:spPr/>
      <dgm:t>
        <a:bodyPr/>
        <a:lstStyle/>
        <a:p>
          <a:endParaRPr lang="lv-LV"/>
        </a:p>
      </dgm:t>
    </dgm:pt>
    <dgm:pt modelId="{98DA1A7C-9F76-42BB-9762-2C2AEF814FE4}" type="sibTrans" cxnId="{6E448547-50B5-41EC-AB43-9FFCE8BEDEE3}">
      <dgm:prSet/>
      <dgm:spPr/>
      <dgm:t>
        <a:bodyPr/>
        <a:lstStyle/>
        <a:p>
          <a:endParaRPr lang="lv-LV"/>
        </a:p>
      </dgm:t>
    </dgm:pt>
    <dgm:pt modelId="{43854610-34AC-4A75-90D5-C44923F8FEDF}">
      <dgm:prSet phldrT="[Teksts]" custT="1"/>
      <dgm:spPr>
        <a:solidFill>
          <a:srgbClr val="B9FC24">
            <a:alpha val="90000"/>
          </a:srgbClr>
        </a:solidFill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lv-LV" sz="1800" b="1" dirty="0">
              <a:solidFill>
                <a:srgbClr val="C00000"/>
              </a:solidFill>
            </a:rPr>
            <a:t>-75% valstij           </a:t>
          </a:r>
          <a:r>
            <a:rPr lang="lv-LV" sz="1600" b="1" dirty="0">
              <a:solidFill>
                <a:srgbClr val="C00000"/>
              </a:solidFill>
            </a:rPr>
            <a:t>9.diena</a:t>
          </a:r>
          <a:endParaRPr lang="lv-LV" sz="1600" b="1" dirty="0">
            <a:solidFill>
              <a:schemeClr val="tx1"/>
            </a:solidFill>
          </a:endParaRPr>
        </a:p>
      </dgm:t>
    </dgm:pt>
    <dgm:pt modelId="{96BFA123-92F9-477B-B015-599BD1F5284A}" type="parTrans" cxnId="{C672B2F0-AA7B-49DA-A495-64071E8F61C7}">
      <dgm:prSet/>
      <dgm:spPr/>
      <dgm:t>
        <a:bodyPr/>
        <a:lstStyle/>
        <a:p>
          <a:endParaRPr lang="lv-LV"/>
        </a:p>
      </dgm:t>
    </dgm:pt>
    <dgm:pt modelId="{951642D0-770E-48F2-A05D-BC3D7C4304F3}" type="sibTrans" cxnId="{C672B2F0-AA7B-49DA-A495-64071E8F61C7}">
      <dgm:prSet/>
      <dgm:spPr/>
      <dgm:t>
        <a:bodyPr/>
        <a:lstStyle/>
        <a:p>
          <a:endParaRPr lang="lv-LV"/>
        </a:p>
      </dgm:t>
    </dgm:pt>
    <dgm:pt modelId="{721B0488-D76E-49B5-A23B-42F105EE8F29}">
      <dgm:prSet phldrT="[Teksts]" custT="1"/>
      <dgm:spPr>
        <a:solidFill>
          <a:srgbClr val="B9FC24">
            <a:alpha val="90000"/>
          </a:srgbClr>
        </a:solidFill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lv-LV" sz="1800" b="1" dirty="0">
              <a:solidFill>
                <a:srgbClr val="C00000"/>
              </a:solidFill>
            </a:rPr>
            <a:t>-5% DŅ      </a:t>
          </a:r>
          <a:r>
            <a:rPr lang="lv-LV" sz="1600" b="1" dirty="0">
              <a:solidFill>
                <a:srgbClr val="C00000"/>
              </a:solidFill>
            </a:rPr>
            <a:t>no 9.dienas</a:t>
          </a:r>
        </a:p>
      </dgm:t>
    </dgm:pt>
    <dgm:pt modelId="{0194C237-2D47-454A-AD9E-6587FBDCCB3B}" type="parTrans" cxnId="{4C4FA79C-5582-4C39-A634-241388AFA610}">
      <dgm:prSet/>
      <dgm:spPr/>
      <dgm:t>
        <a:bodyPr/>
        <a:lstStyle/>
        <a:p>
          <a:endParaRPr lang="lv-LV"/>
        </a:p>
      </dgm:t>
    </dgm:pt>
    <dgm:pt modelId="{E8E4A440-25AC-457B-8ABB-16880F54778D}" type="sibTrans" cxnId="{4C4FA79C-5582-4C39-A634-241388AFA610}">
      <dgm:prSet/>
      <dgm:spPr/>
      <dgm:t>
        <a:bodyPr/>
        <a:lstStyle/>
        <a:p>
          <a:endParaRPr lang="lv-LV"/>
        </a:p>
      </dgm:t>
    </dgm:pt>
    <dgm:pt modelId="{4420F469-84D6-4AB3-B329-B6D7D2AACD0E}">
      <dgm:prSet custT="1"/>
      <dgm:spPr/>
      <dgm:t>
        <a:bodyPr/>
        <a:lstStyle/>
        <a:p>
          <a:r>
            <a:rPr lang="lv-LV" sz="1800" b="1" dirty="0">
              <a:solidFill>
                <a:schemeClr val="tx1"/>
              </a:solidFill>
            </a:rPr>
            <a:t>+5% valstij </a:t>
          </a:r>
          <a:r>
            <a:rPr lang="lv-LV" sz="1600" b="1" dirty="0">
              <a:solidFill>
                <a:schemeClr val="tx1"/>
              </a:solidFill>
            </a:rPr>
            <a:t>no 10.dienas</a:t>
          </a:r>
        </a:p>
      </dgm:t>
    </dgm:pt>
    <dgm:pt modelId="{9655F8D9-B4CD-45E7-AB1B-10F5B2361983}" type="parTrans" cxnId="{A5713420-AB0E-4079-A034-9F60712E1F68}">
      <dgm:prSet/>
      <dgm:spPr/>
      <dgm:t>
        <a:bodyPr/>
        <a:lstStyle/>
        <a:p>
          <a:endParaRPr lang="lv-LV"/>
        </a:p>
      </dgm:t>
    </dgm:pt>
    <dgm:pt modelId="{6459B75C-F2C4-4BBC-9D37-E848849466C4}" type="sibTrans" cxnId="{A5713420-AB0E-4079-A034-9F60712E1F68}">
      <dgm:prSet/>
      <dgm:spPr/>
      <dgm:t>
        <a:bodyPr/>
        <a:lstStyle/>
        <a:p>
          <a:endParaRPr lang="lv-LV"/>
        </a:p>
      </dgm:t>
    </dgm:pt>
    <dgm:pt modelId="{6A90716F-A752-4722-8F53-0FE54E83CDEE}" type="pres">
      <dgm:prSet presAssocID="{372D4E10-0DD0-4C4E-B0D5-922A3FB5671C}" presName="theList" presStyleCnt="0">
        <dgm:presLayoutVars>
          <dgm:dir/>
          <dgm:animLvl val="lvl"/>
          <dgm:resizeHandles val="exact"/>
        </dgm:presLayoutVars>
      </dgm:prSet>
      <dgm:spPr/>
    </dgm:pt>
    <dgm:pt modelId="{4ECE57D5-9D4A-49F6-99B3-B3D6D69D425F}" type="pres">
      <dgm:prSet presAssocID="{A1934F49-620A-4F81-A709-68960D2E3429}" presName="compNode" presStyleCnt="0"/>
      <dgm:spPr/>
    </dgm:pt>
    <dgm:pt modelId="{0CC47379-355B-4B20-B69A-E887EF3D3E06}" type="pres">
      <dgm:prSet presAssocID="{A1934F49-620A-4F81-A709-68960D2E3429}" presName="noGeometry" presStyleCnt="0"/>
      <dgm:spPr/>
    </dgm:pt>
    <dgm:pt modelId="{F5FAA300-C48D-4256-8C38-5984E75BAFC2}" type="pres">
      <dgm:prSet presAssocID="{A1934F49-620A-4F81-A709-68960D2E3429}" presName="childTextVisible" presStyleLbl="bgAccFollowNode1" presStyleIdx="0" presStyleCnt="3" custScaleY="127514" custLinFactNeighborX="-2184" custLinFactNeighborY="3961">
        <dgm:presLayoutVars>
          <dgm:bulletEnabled val="1"/>
        </dgm:presLayoutVars>
      </dgm:prSet>
      <dgm:spPr/>
    </dgm:pt>
    <dgm:pt modelId="{62725E36-670A-4332-91CA-9FC8DD2FF08B}" type="pres">
      <dgm:prSet presAssocID="{A1934F49-620A-4F81-A709-68960D2E3429}" presName="childTextHidden" presStyleLbl="bgAccFollowNode1" presStyleIdx="0" presStyleCnt="3"/>
      <dgm:spPr/>
    </dgm:pt>
    <dgm:pt modelId="{76DF17CC-7670-4B72-86CB-ED55E53721A1}" type="pres">
      <dgm:prSet presAssocID="{A1934F49-620A-4F81-A709-68960D2E342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4E1AFCB-0DEF-4800-8B1E-365EFCA327CC}" type="pres">
      <dgm:prSet presAssocID="{A1934F49-620A-4F81-A709-68960D2E3429}" presName="aSpace" presStyleCnt="0"/>
      <dgm:spPr/>
    </dgm:pt>
    <dgm:pt modelId="{79AAB24D-81C1-4B18-A438-DEBF0E309AAC}" type="pres">
      <dgm:prSet presAssocID="{993AE95F-A381-4479-BBB7-45EE27124EFD}" presName="compNode" presStyleCnt="0"/>
      <dgm:spPr/>
    </dgm:pt>
    <dgm:pt modelId="{01C7A1C6-2A94-4A13-BBC9-6ABE260D0A93}" type="pres">
      <dgm:prSet presAssocID="{993AE95F-A381-4479-BBB7-45EE27124EFD}" presName="noGeometry" presStyleCnt="0"/>
      <dgm:spPr/>
    </dgm:pt>
    <dgm:pt modelId="{F50FB367-A4FF-4A07-8CA3-FD6A5A6E38A7}" type="pres">
      <dgm:prSet presAssocID="{993AE95F-A381-4479-BBB7-45EE27124EFD}" presName="childTextVisible" presStyleLbl="bgAccFollowNode1" presStyleIdx="1" presStyleCnt="3" custScaleY="128448">
        <dgm:presLayoutVars>
          <dgm:bulletEnabled val="1"/>
        </dgm:presLayoutVars>
      </dgm:prSet>
      <dgm:spPr/>
    </dgm:pt>
    <dgm:pt modelId="{2B78810F-0EB0-4740-A200-C85E574E8DC5}" type="pres">
      <dgm:prSet presAssocID="{993AE95F-A381-4479-BBB7-45EE27124EFD}" presName="childTextHidden" presStyleLbl="bgAccFollowNode1" presStyleIdx="1" presStyleCnt="3"/>
      <dgm:spPr/>
    </dgm:pt>
    <dgm:pt modelId="{E3FF721F-D83E-40AE-B52C-549C638E6E4F}" type="pres">
      <dgm:prSet presAssocID="{993AE95F-A381-4479-BBB7-45EE27124EFD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8458B4F4-92ED-40A6-8CA3-5C621CD6CBD7}" type="pres">
      <dgm:prSet presAssocID="{993AE95F-A381-4479-BBB7-45EE27124EFD}" presName="aSpace" presStyleCnt="0"/>
      <dgm:spPr/>
    </dgm:pt>
    <dgm:pt modelId="{45D78056-2D7B-4A99-A2CB-8703700DC799}" type="pres">
      <dgm:prSet presAssocID="{A527996F-66C2-42FC-98B2-CE5CD9496ED4}" presName="compNode" presStyleCnt="0"/>
      <dgm:spPr/>
    </dgm:pt>
    <dgm:pt modelId="{CC6D5790-FF96-4C63-91EC-963E2D9D6A61}" type="pres">
      <dgm:prSet presAssocID="{A527996F-66C2-42FC-98B2-CE5CD9496ED4}" presName="noGeometry" presStyleCnt="0"/>
      <dgm:spPr/>
    </dgm:pt>
    <dgm:pt modelId="{3FA2A368-0F06-4222-B632-7DB45AA513F0}" type="pres">
      <dgm:prSet presAssocID="{A527996F-66C2-42FC-98B2-CE5CD9496ED4}" presName="childTextVisible" presStyleLbl="bgAccFollowNode1" presStyleIdx="2" presStyleCnt="3" custScaleY="135748" custLinFactNeighborX="1715" custLinFactNeighborY="0">
        <dgm:presLayoutVars>
          <dgm:bulletEnabled val="1"/>
        </dgm:presLayoutVars>
      </dgm:prSet>
      <dgm:spPr/>
    </dgm:pt>
    <dgm:pt modelId="{E82ABF88-1C4C-457B-B910-F6D066432BA8}" type="pres">
      <dgm:prSet presAssocID="{A527996F-66C2-42FC-98B2-CE5CD9496ED4}" presName="childTextHidden" presStyleLbl="bgAccFollowNode1" presStyleIdx="2" presStyleCnt="3"/>
      <dgm:spPr/>
    </dgm:pt>
    <dgm:pt modelId="{0ACDB2EE-2E50-4DEC-B1FB-4B8084B14D68}" type="pres">
      <dgm:prSet presAssocID="{A527996F-66C2-42FC-98B2-CE5CD9496ED4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00EB3400-E769-4739-B601-5AC3D334F83E}" type="presOf" srcId="{993AE95F-A381-4479-BBB7-45EE27124EFD}" destId="{E3FF721F-D83E-40AE-B52C-549C638E6E4F}" srcOrd="0" destOrd="0" presId="urn:microsoft.com/office/officeart/2005/8/layout/hProcess6"/>
    <dgm:cxn modelId="{1A8F9801-163F-4C70-8651-FFEB2545203D}" type="presOf" srcId="{43854610-34AC-4A75-90D5-C44923F8FEDF}" destId="{3FA2A368-0F06-4222-B632-7DB45AA513F0}" srcOrd="0" destOrd="2" presId="urn:microsoft.com/office/officeart/2005/8/layout/hProcess6"/>
    <dgm:cxn modelId="{A6006D02-50BB-4717-93FD-8D687A600F97}" type="presOf" srcId="{4420F469-84D6-4AB3-B329-B6D7D2AACD0E}" destId="{E82ABF88-1C4C-457B-B910-F6D066432BA8}" srcOrd="1" destOrd="4" presId="urn:microsoft.com/office/officeart/2005/8/layout/hProcess6"/>
    <dgm:cxn modelId="{92688804-CFEE-4F5E-AAAC-69766D7F91BE}" srcId="{372D4E10-0DD0-4C4E-B0D5-922A3FB5671C}" destId="{993AE95F-A381-4479-BBB7-45EE27124EFD}" srcOrd="1" destOrd="0" parTransId="{9385D1A3-399A-437A-B747-C6B3D7E57981}" sibTransId="{187590D5-5CFE-4C76-8691-47DD36BF4467}"/>
    <dgm:cxn modelId="{B6D4BC0B-2AD8-4FE2-9FB0-AE35E55F3388}" type="presOf" srcId="{FE034E6E-0000-4A16-A4D7-D3002BAB222E}" destId="{F50FB367-A4FF-4A07-8CA3-FD6A5A6E38A7}" srcOrd="0" destOrd="2" presId="urn:microsoft.com/office/officeart/2005/8/layout/hProcess6"/>
    <dgm:cxn modelId="{43AABD16-1425-4BD3-BAF8-8F8F28F33B17}" type="presOf" srcId="{721B0488-D76E-49B5-A23B-42F105EE8F29}" destId="{3FA2A368-0F06-4222-B632-7DB45AA513F0}" srcOrd="0" destOrd="3" presId="urn:microsoft.com/office/officeart/2005/8/layout/hProcess6"/>
    <dgm:cxn modelId="{DE391918-6F43-4A3B-95BE-44494A0055AF}" type="presOf" srcId="{E88A657C-1039-4C09-A308-F275D6468F55}" destId="{F50FB367-A4FF-4A07-8CA3-FD6A5A6E38A7}" srcOrd="0" destOrd="0" presId="urn:microsoft.com/office/officeart/2005/8/layout/hProcess6"/>
    <dgm:cxn modelId="{DAEC5918-4EA3-4C6C-9146-510291269CDA}" type="presOf" srcId="{FE034E6E-0000-4A16-A4D7-D3002BAB222E}" destId="{2B78810F-0EB0-4740-A200-C85E574E8DC5}" srcOrd="1" destOrd="2" presId="urn:microsoft.com/office/officeart/2005/8/layout/hProcess6"/>
    <dgm:cxn modelId="{FF383F19-4358-4A16-8ADA-95CF8B981B94}" srcId="{993AE95F-A381-4479-BBB7-45EE27124EFD}" destId="{FE034E6E-0000-4A16-A4D7-D3002BAB222E}" srcOrd="2" destOrd="0" parTransId="{7ADCF7EA-1B09-46D8-BB3E-053659259E12}" sibTransId="{8166F6F0-FFE7-46AD-AD01-6FA7EBFBE2FD}"/>
    <dgm:cxn modelId="{A5713420-AB0E-4079-A034-9F60712E1F68}" srcId="{A527996F-66C2-42FC-98B2-CE5CD9496ED4}" destId="{4420F469-84D6-4AB3-B329-B6D7D2AACD0E}" srcOrd="4" destOrd="0" parTransId="{9655F8D9-B4CD-45E7-AB1B-10F5B2361983}" sibTransId="{6459B75C-F2C4-4BBC-9D37-E848849466C4}"/>
    <dgm:cxn modelId="{8079E622-BE6A-445A-A299-64E95F75BA99}" srcId="{A527996F-66C2-42FC-98B2-CE5CD9496ED4}" destId="{64251D9F-7596-4F22-8974-B927AD1A4EE9}" srcOrd="1" destOrd="0" parTransId="{36829774-C864-4A1B-AE36-E871F7A60817}" sibTransId="{F1A9888F-473B-4F5A-9116-906D15FB813D}"/>
    <dgm:cxn modelId="{7FAEBC23-C176-4DB5-B95D-71294A17B70A}" type="presOf" srcId="{4420F469-84D6-4AB3-B329-B6D7D2AACD0E}" destId="{3FA2A368-0F06-4222-B632-7DB45AA513F0}" srcOrd="0" destOrd="4" presId="urn:microsoft.com/office/officeart/2005/8/layout/hProcess6"/>
    <dgm:cxn modelId="{0066D524-25D7-410B-93DB-2CA9CBEA4DC4}" type="presOf" srcId="{372D4E10-0DD0-4C4E-B0D5-922A3FB5671C}" destId="{6A90716F-A752-4722-8F53-0FE54E83CDEE}" srcOrd="0" destOrd="0" presId="urn:microsoft.com/office/officeart/2005/8/layout/hProcess6"/>
    <dgm:cxn modelId="{4587FB25-9D1A-433D-A8A4-B089099D8AF0}" type="presOf" srcId="{C19E1853-DD49-4DD0-90E5-3388183327E2}" destId="{62725E36-670A-4332-91CA-9FC8DD2FF08B}" srcOrd="1" destOrd="0" presId="urn:microsoft.com/office/officeart/2005/8/layout/hProcess6"/>
    <dgm:cxn modelId="{7BCA6327-84D6-4BFD-9AF2-6F1D445C7F60}" srcId="{993AE95F-A381-4479-BBB7-45EE27124EFD}" destId="{835B199E-A8C2-4421-BD16-A92B7AF18687}" srcOrd="1" destOrd="0" parTransId="{8B5E762A-1934-4C9C-81EE-1149A3A1B246}" sibTransId="{F463AF65-0C44-4DD9-BF9A-92BD99840B1A}"/>
    <dgm:cxn modelId="{A321873E-1F75-4CA9-B421-B46FA4990690}" type="presOf" srcId="{835B199E-A8C2-4421-BD16-A92B7AF18687}" destId="{F50FB367-A4FF-4A07-8CA3-FD6A5A6E38A7}" srcOrd="0" destOrd="1" presId="urn:microsoft.com/office/officeart/2005/8/layout/hProcess6"/>
    <dgm:cxn modelId="{F81E995C-EA89-41E7-AD6F-197B35603DA8}" type="presOf" srcId="{A1934F49-620A-4F81-A709-68960D2E3429}" destId="{76DF17CC-7670-4B72-86CB-ED55E53721A1}" srcOrd="0" destOrd="0" presId="urn:microsoft.com/office/officeart/2005/8/layout/hProcess6"/>
    <dgm:cxn modelId="{DA84A863-96E1-4CC9-8249-B074C20C5496}" type="presOf" srcId="{64251D9F-7596-4F22-8974-B927AD1A4EE9}" destId="{3FA2A368-0F06-4222-B632-7DB45AA513F0}" srcOrd="0" destOrd="1" presId="urn:microsoft.com/office/officeart/2005/8/layout/hProcess6"/>
    <dgm:cxn modelId="{6E448547-50B5-41EC-AB43-9FFCE8BEDEE3}" srcId="{A1934F49-620A-4F81-A709-68960D2E3429}" destId="{1A5813D1-A064-4DA8-B0C1-AB03D9A45122}" srcOrd="1" destOrd="0" parTransId="{AF12F695-CAF4-48F1-9E76-FEEC067BE61D}" sibTransId="{98DA1A7C-9F76-42BB-9762-2C2AEF814FE4}"/>
    <dgm:cxn modelId="{3B2FD36E-9E4C-4855-AE28-72879C06B3F7}" type="presOf" srcId="{64251D9F-7596-4F22-8974-B927AD1A4EE9}" destId="{E82ABF88-1C4C-457B-B910-F6D066432BA8}" srcOrd="1" destOrd="1" presId="urn:microsoft.com/office/officeart/2005/8/layout/hProcess6"/>
    <dgm:cxn modelId="{E04BF951-16C1-497D-844E-03C225C592AE}" srcId="{372D4E10-0DD0-4C4E-B0D5-922A3FB5671C}" destId="{A1934F49-620A-4F81-A709-68960D2E3429}" srcOrd="0" destOrd="0" parTransId="{E4F58B73-6622-4AD8-9898-10F0A568F600}" sibTransId="{8865D690-3CEE-4E8F-82E9-72EE5E850D86}"/>
    <dgm:cxn modelId="{6EF21B52-ED7A-400E-803A-0B347929BE1E}" type="presOf" srcId="{9BF2605A-1E8D-4802-826B-717A272D17BC}" destId="{3FA2A368-0F06-4222-B632-7DB45AA513F0}" srcOrd="0" destOrd="0" presId="urn:microsoft.com/office/officeart/2005/8/layout/hProcess6"/>
    <dgm:cxn modelId="{B2AC2154-ABE0-4744-8CC3-F87AC629299C}" type="presOf" srcId="{EBA5946B-641E-40D4-9D0D-A7BA113AD0DC}" destId="{62725E36-670A-4332-91CA-9FC8DD2FF08B}" srcOrd="1" destOrd="2" presId="urn:microsoft.com/office/officeart/2005/8/layout/hProcess6"/>
    <dgm:cxn modelId="{6763DC81-B8AD-428B-A34C-C0F9E070E88C}" srcId="{A1934F49-620A-4F81-A709-68960D2E3429}" destId="{EBA5946B-641E-40D4-9D0D-A7BA113AD0DC}" srcOrd="2" destOrd="0" parTransId="{528A39FE-03B1-4078-9CE6-3AD65A4F2B96}" sibTransId="{727E0DCC-F285-4B43-BAC3-C95A305302A9}"/>
    <dgm:cxn modelId="{8B0AA988-27E5-4132-8B0E-AAA2C648D512}" type="presOf" srcId="{1A5813D1-A064-4DA8-B0C1-AB03D9A45122}" destId="{62725E36-670A-4332-91CA-9FC8DD2FF08B}" srcOrd="1" destOrd="1" presId="urn:microsoft.com/office/officeart/2005/8/layout/hProcess6"/>
    <dgm:cxn modelId="{6AAEEF8E-3D3C-414E-993A-87813C5785FE}" type="presOf" srcId="{1A5813D1-A064-4DA8-B0C1-AB03D9A45122}" destId="{F5FAA300-C48D-4256-8C38-5984E75BAFC2}" srcOrd="0" destOrd="1" presId="urn:microsoft.com/office/officeart/2005/8/layout/hProcess6"/>
    <dgm:cxn modelId="{C19A5693-AC45-4E79-BD2C-59EFD957C3EE}" type="presOf" srcId="{E88A657C-1039-4C09-A308-F275D6468F55}" destId="{2B78810F-0EB0-4740-A200-C85E574E8DC5}" srcOrd="1" destOrd="0" presId="urn:microsoft.com/office/officeart/2005/8/layout/hProcess6"/>
    <dgm:cxn modelId="{D4E59194-66C2-4323-9374-A28A662C0C91}" srcId="{372D4E10-0DD0-4C4E-B0D5-922A3FB5671C}" destId="{A527996F-66C2-42FC-98B2-CE5CD9496ED4}" srcOrd="2" destOrd="0" parTransId="{575F5089-0229-4E97-A4C8-2D9A7105C33C}" sibTransId="{E5A062BE-FF6C-431A-B9CB-227EC8ECF2F1}"/>
    <dgm:cxn modelId="{DCD1319A-4A6F-4E29-9557-F5C8AAEDB008}" srcId="{A527996F-66C2-42FC-98B2-CE5CD9496ED4}" destId="{9BF2605A-1E8D-4802-826B-717A272D17BC}" srcOrd="0" destOrd="0" parTransId="{CB91314A-4033-4375-B0C1-01BEA8BE6137}" sibTransId="{B483BD9A-2288-4314-9697-E71CD5A94743}"/>
    <dgm:cxn modelId="{4C4FA79C-5582-4C39-A634-241388AFA610}" srcId="{A527996F-66C2-42FC-98B2-CE5CD9496ED4}" destId="{721B0488-D76E-49B5-A23B-42F105EE8F29}" srcOrd="3" destOrd="0" parTransId="{0194C237-2D47-454A-AD9E-6587FBDCCB3B}" sibTransId="{E8E4A440-25AC-457B-8ABB-16880F54778D}"/>
    <dgm:cxn modelId="{D8451B9D-4B60-4B81-919B-4F1916CC162B}" type="presOf" srcId="{A527996F-66C2-42FC-98B2-CE5CD9496ED4}" destId="{0ACDB2EE-2E50-4DEC-B1FB-4B8084B14D68}" srcOrd="0" destOrd="0" presId="urn:microsoft.com/office/officeart/2005/8/layout/hProcess6"/>
    <dgm:cxn modelId="{AAAA429D-9E5E-40B5-90F2-6523A4EB21B8}" type="presOf" srcId="{9BF2605A-1E8D-4802-826B-717A272D17BC}" destId="{E82ABF88-1C4C-457B-B910-F6D066432BA8}" srcOrd="1" destOrd="0" presId="urn:microsoft.com/office/officeart/2005/8/layout/hProcess6"/>
    <dgm:cxn modelId="{B18346AA-6A93-470A-B3CA-11E4201F8186}" srcId="{A1934F49-620A-4F81-A709-68960D2E3429}" destId="{C19E1853-DD49-4DD0-90E5-3388183327E2}" srcOrd="0" destOrd="0" parTransId="{B1B3340C-9A7B-4AEA-9B7B-58ED48D4FBCB}" sibTransId="{1DCE59A2-2C75-45DC-92D2-99535B197D3B}"/>
    <dgm:cxn modelId="{6036F4B7-816F-47FE-B32D-2A94EA8F500B}" type="presOf" srcId="{C19E1853-DD49-4DD0-90E5-3388183327E2}" destId="{F5FAA300-C48D-4256-8C38-5984E75BAFC2}" srcOrd="0" destOrd="0" presId="urn:microsoft.com/office/officeart/2005/8/layout/hProcess6"/>
    <dgm:cxn modelId="{2625F3C3-1367-4B0E-8E7E-37EAC9FF5217}" type="presOf" srcId="{721B0488-D76E-49B5-A23B-42F105EE8F29}" destId="{E82ABF88-1C4C-457B-B910-F6D066432BA8}" srcOrd="1" destOrd="3" presId="urn:microsoft.com/office/officeart/2005/8/layout/hProcess6"/>
    <dgm:cxn modelId="{FE4DE1E4-1844-4355-938B-3AFB091913DD}" type="presOf" srcId="{43854610-34AC-4A75-90D5-C44923F8FEDF}" destId="{E82ABF88-1C4C-457B-B910-F6D066432BA8}" srcOrd="1" destOrd="2" presId="urn:microsoft.com/office/officeart/2005/8/layout/hProcess6"/>
    <dgm:cxn modelId="{04307AF0-8D7F-435F-993F-044912D9F8FD}" type="presOf" srcId="{835B199E-A8C2-4421-BD16-A92B7AF18687}" destId="{2B78810F-0EB0-4740-A200-C85E574E8DC5}" srcOrd="1" destOrd="1" presId="urn:microsoft.com/office/officeart/2005/8/layout/hProcess6"/>
    <dgm:cxn modelId="{C672B2F0-AA7B-49DA-A495-64071E8F61C7}" srcId="{A527996F-66C2-42FC-98B2-CE5CD9496ED4}" destId="{43854610-34AC-4A75-90D5-C44923F8FEDF}" srcOrd="2" destOrd="0" parTransId="{96BFA123-92F9-477B-B015-599BD1F5284A}" sibTransId="{951642D0-770E-48F2-A05D-BC3D7C4304F3}"/>
    <dgm:cxn modelId="{863693F3-A209-48A6-8B0E-FD78CD3C6605}" srcId="{993AE95F-A381-4479-BBB7-45EE27124EFD}" destId="{E88A657C-1039-4C09-A308-F275D6468F55}" srcOrd="0" destOrd="0" parTransId="{DBFE4674-8813-4248-9ACF-B1144B435019}" sibTransId="{5086DE0B-2962-4FE9-8448-CC81BB2249CE}"/>
    <dgm:cxn modelId="{1F7914FB-BA12-49B2-92EE-CC9969A8EDDD}" type="presOf" srcId="{EBA5946B-641E-40D4-9D0D-A7BA113AD0DC}" destId="{F5FAA300-C48D-4256-8C38-5984E75BAFC2}" srcOrd="0" destOrd="2" presId="urn:microsoft.com/office/officeart/2005/8/layout/hProcess6"/>
    <dgm:cxn modelId="{FF414ACF-6051-4C43-8964-53F5AA7AE718}" type="presParOf" srcId="{6A90716F-A752-4722-8F53-0FE54E83CDEE}" destId="{4ECE57D5-9D4A-49F6-99B3-B3D6D69D425F}" srcOrd="0" destOrd="0" presId="urn:microsoft.com/office/officeart/2005/8/layout/hProcess6"/>
    <dgm:cxn modelId="{2D7AA2BC-C5A1-4871-9DCA-BF7A454A15DD}" type="presParOf" srcId="{4ECE57D5-9D4A-49F6-99B3-B3D6D69D425F}" destId="{0CC47379-355B-4B20-B69A-E887EF3D3E06}" srcOrd="0" destOrd="0" presId="urn:microsoft.com/office/officeart/2005/8/layout/hProcess6"/>
    <dgm:cxn modelId="{F367F37B-459D-432E-A23E-EAEE933B2B44}" type="presParOf" srcId="{4ECE57D5-9D4A-49F6-99B3-B3D6D69D425F}" destId="{F5FAA300-C48D-4256-8C38-5984E75BAFC2}" srcOrd="1" destOrd="0" presId="urn:microsoft.com/office/officeart/2005/8/layout/hProcess6"/>
    <dgm:cxn modelId="{B9981AA4-F964-4D8A-A44D-0329CF275F97}" type="presParOf" srcId="{4ECE57D5-9D4A-49F6-99B3-B3D6D69D425F}" destId="{62725E36-670A-4332-91CA-9FC8DD2FF08B}" srcOrd="2" destOrd="0" presId="urn:microsoft.com/office/officeart/2005/8/layout/hProcess6"/>
    <dgm:cxn modelId="{387F8296-A12E-4541-9BAC-3C1A1ACFDA67}" type="presParOf" srcId="{4ECE57D5-9D4A-49F6-99B3-B3D6D69D425F}" destId="{76DF17CC-7670-4B72-86CB-ED55E53721A1}" srcOrd="3" destOrd="0" presId="urn:microsoft.com/office/officeart/2005/8/layout/hProcess6"/>
    <dgm:cxn modelId="{85AC4ACC-95FE-4128-AEE5-42BE9474A439}" type="presParOf" srcId="{6A90716F-A752-4722-8F53-0FE54E83CDEE}" destId="{44E1AFCB-0DEF-4800-8B1E-365EFCA327CC}" srcOrd="1" destOrd="0" presId="urn:microsoft.com/office/officeart/2005/8/layout/hProcess6"/>
    <dgm:cxn modelId="{99B3EF98-783A-449F-A9EA-054D500B445B}" type="presParOf" srcId="{6A90716F-A752-4722-8F53-0FE54E83CDEE}" destId="{79AAB24D-81C1-4B18-A438-DEBF0E309AAC}" srcOrd="2" destOrd="0" presId="urn:microsoft.com/office/officeart/2005/8/layout/hProcess6"/>
    <dgm:cxn modelId="{E44B6A2C-A5D9-42D0-B407-C1A79133EEFC}" type="presParOf" srcId="{79AAB24D-81C1-4B18-A438-DEBF0E309AAC}" destId="{01C7A1C6-2A94-4A13-BBC9-6ABE260D0A93}" srcOrd="0" destOrd="0" presId="urn:microsoft.com/office/officeart/2005/8/layout/hProcess6"/>
    <dgm:cxn modelId="{8FCE8038-2A4A-4853-8422-68CE87542B66}" type="presParOf" srcId="{79AAB24D-81C1-4B18-A438-DEBF0E309AAC}" destId="{F50FB367-A4FF-4A07-8CA3-FD6A5A6E38A7}" srcOrd="1" destOrd="0" presId="urn:microsoft.com/office/officeart/2005/8/layout/hProcess6"/>
    <dgm:cxn modelId="{8F6A08CC-CF1B-4887-A175-B52B3851EE5F}" type="presParOf" srcId="{79AAB24D-81C1-4B18-A438-DEBF0E309AAC}" destId="{2B78810F-0EB0-4740-A200-C85E574E8DC5}" srcOrd="2" destOrd="0" presId="urn:microsoft.com/office/officeart/2005/8/layout/hProcess6"/>
    <dgm:cxn modelId="{537737CB-F211-4712-B2FD-17672FBD93F7}" type="presParOf" srcId="{79AAB24D-81C1-4B18-A438-DEBF0E309AAC}" destId="{E3FF721F-D83E-40AE-B52C-549C638E6E4F}" srcOrd="3" destOrd="0" presId="urn:microsoft.com/office/officeart/2005/8/layout/hProcess6"/>
    <dgm:cxn modelId="{26D3DECA-D4F3-4543-8115-91D73EE9E150}" type="presParOf" srcId="{6A90716F-A752-4722-8F53-0FE54E83CDEE}" destId="{8458B4F4-92ED-40A6-8CA3-5C621CD6CBD7}" srcOrd="3" destOrd="0" presId="urn:microsoft.com/office/officeart/2005/8/layout/hProcess6"/>
    <dgm:cxn modelId="{BE123DCB-10E2-4F0E-9044-0AE1F6C675EA}" type="presParOf" srcId="{6A90716F-A752-4722-8F53-0FE54E83CDEE}" destId="{45D78056-2D7B-4A99-A2CB-8703700DC799}" srcOrd="4" destOrd="0" presId="urn:microsoft.com/office/officeart/2005/8/layout/hProcess6"/>
    <dgm:cxn modelId="{565F5937-5224-4300-AABA-0D415CAF053C}" type="presParOf" srcId="{45D78056-2D7B-4A99-A2CB-8703700DC799}" destId="{CC6D5790-FF96-4C63-91EC-963E2D9D6A61}" srcOrd="0" destOrd="0" presId="urn:microsoft.com/office/officeart/2005/8/layout/hProcess6"/>
    <dgm:cxn modelId="{B24FCB6C-2154-47DF-9F55-19276732FCAB}" type="presParOf" srcId="{45D78056-2D7B-4A99-A2CB-8703700DC799}" destId="{3FA2A368-0F06-4222-B632-7DB45AA513F0}" srcOrd="1" destOrd="0" presId="urn:microsoft.com/office/officeart/2005/8/layout/hProcess6"/>
    <dgm:cxn modelId="{CA4129FC-0080-43C8-8878-F6FCFBC8F704}" type="presParOf" srcId="{45D78056-2D7B-4A99-A2CB-8703700DC799}" destId="{E82ABF88-1C4C-457B-B910-F6D066432BA8}" srcOrd="2" destOrd="0" presId="urn:microsoft.com/office/officeart/2005/8/layout/hProcess6"/>
    <dgm:cxn modelId="{CA359113-DE68-4D9D-BAF1-CD2D4F717D1C}" type="presParOf" srcId="{45D78056-2D7B-4A99-A2CB-8703700DC799}" destId="{0ACDB2EE-2E50-4DEC-B1FB-4B8084B14D68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FAD195-44DE-4878-AF36-93EA3F2F248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150"/>
        </a:p>
      </dgm:t>
    </dgm:pt>
    <dgm:pt modelId="{1D224648-21B7-4DA7-AFA3-838961FE3036}">
      <dgm:prSet phldrT="[Text]"/>
      <dgm:spPr/>
      <dgm:t>
        <a:bodyPr/>
        <a:lstStyle/>
        <a:p>
          <a:r>
            <a:rPr lang="lv-LV" b="1" dirty="0"/>
            <a:t>-58,4 milj.</a:t>
          </a:r>
          <a:endParaRPr lang="en-150" b="1" dirty="0"/>
        </a:p>
      </dgm:t>
    </dgm:pt>
    <dgm:pt modelId="{8FF177AF-E99A-48FE-80A6-5908BB1B4F6C}" type="parTrans" cxnId="{68CFBD60-3698-4B83-B95B-B0FBA62CAE5A}">
      <dgm:prSet/>
      <dgm:spPr/>
      <dgm:t>
        <a:bodyPr/>
        <a:lstStyle/>
        <a:p>
          <a:endParaRPr lang="en-150"/>
        </a:p>
      </dgm:t>
    </dgm:pt>
    <dgm:pt modelId="{9832DF18-FE1A-4D54-BAF0-1581D11CDA0A}" type="sibTrans" cxnId="{68CFBD60-3698-4B83-B95B-B0FBA62CAE5A}">
      <dgm:prSet/>
      <dgm:spPr/>
      <dgm:t>
        <a:bodyPr/>
        <a:lstStyle/>
        <a:p>
          <a:endParaRPr lang="en-150"/>
        </a:p>
      </dgm:t>
    </dgm:pt>
    <dgm:pt modelId="{45D43E0C-A424-4B14-BBBA-908223071D40}">
      <dgm:prSet phldrT="[Text]"/>
      <dgm:spPr/>
      <dgm:t>
        <a:bodyPr/>
        <a:lstStyle/>
        <a:p>
          <a:r>
            <a:rPr lang="lv-LV" b="1" dirty="0"/>
            <a:t>VSAOI</a:t>
          </a:r>
        </a:p>
        <a:p>
          <a:r>
            <a:rPr lang="lv-LV" b="1" dirty="0"/>
            <a:t>-38,3 milj.</a:t>
          </a:r>
          <a:endParaRPr lang="en-150" b="1" dirty="0"/>
        </a:p>
      </dgm:t>
    </dgm:pt>
    <dgm:pt modelId="{9AB4C3E2-BDBF-4AA5-9BD4-077C946B9B22}" type="parTrans" cxnId="{5AE4B3BD-392A-4C6B-88DE-C69D6B919D26}">
      <dgm:prSet/>
      <dgm:spPr/>
      <dgm:t>
        <a:bodyPr/>
        <a:lstStyle/>
        <a:p>
          <a:endParaRPr lang="en-150"/>
        </a:p>
      </dgm:t>
    </dgm:pt>
    <dgm:pt modelId="{E48C0B00-1AF6-4D39-97F1-C6AFD1032F16}" type="sibTrans" cxnId="{5AE4B3BD-392A-4C6B-88DE-C69D6B919D26}">
      <dgm:prSet/>
      <dgm:spPr/>
      <dgm:t>
        <a:bodyPr/>
        <a:lstStyle/>
        <a:p>
          <a:endParaRPr lang="en-150"/>
        </a:p>
      </dgm:t>
    </dgm:pt>
    <dgm:pt modelId="{9ECF773A-5710-4545-A9D9-967907C91E00}">
      <dgm:prSet phldrT="[Text]"/>
      <dgm:spPr/>
      <dgm:t>
        <a:bodyPr/>
        <a:lstStyle/>
        <a:p>
          <a:r>
            <a:rPr lang="lv-LV" b="1" dirty="0"/>
            <a:t>IIN valstij</a:t>
          </a:r>
        </a:p>
        <a:p>
          <a:r>
            <a:rPr lang="lv-LV" b="1" dirty="0"/>
            <a:t>-5 milj.</a:t>
          </a:r>
          <a:endParaRPr lang="en-150" b="1" dirty="0"/>
        </a:p>
      </dgm:t>
    </dgm:pt>
    <dgm:pt modelId="{FD85841C-781D-4CF7-9E99-4DADFA215259}" type="parTrans" cxnId="{8FC51FFF-9B50-46BC-BD2B-75BDD0772653}">
      <dgm:prSet/>
      <dgm:spPr/>
      <dgm:t>
        <a:bodyPr/>
        <a:lstStyle/>
        <a:p>
          <a:endParaRPr lang="en-150"/>
        </a:p>
      </dgm:t>
    </dgm:pt>
    <dgm:pt modelId="{1B21FCBE-CF30-4C83-AD91-AC874C4A70BF}" type="sibTrans" cxnId="{8FC51FFF-9B50-46BC-BD2B-75BDD0772653}">
      <dgm:prSet/>
      <dgm:spPr/>
      <dgm:t>
        <a:bodyPr/>
        <a:lstStyle/>
        <a:p>
          <a:endParaRPr lang="en-150"/>
        </a:p>
      </dgm:t>
    </dgm:pt>
    <dgm:pt modelId="{9CF90344-7147-4571-8276-EBF8BBD9AA02}">
      <dgm:prSet phldrT="[Text]"/>
      <dgm:spPr/>
      <dgm:t>
        <a:bodyPr/>
        <a:lstStyle/>
        <a:p>
          <a:r>
            <a:rPr lang="lv-LV" b="1" dirty="0"/>
            <a:t>IIN </a:t>
          </a:r>
          <a:r>
            <a:rPr lang="lv-LV" b="1" dirty="0" err="1"/>
            <a:t>pašvald</a:t>
          </a:r>
          <a:r>
            <a:rPr lang="lv-LV" b="1" dirty="0"/>
            <a:t>.</a:t>
          </a:r>
        </a:p>
        <a:p>
          <a:r>
            <a:rPr lang="lv-LV" b="1" dirty="0"/>
            <a:t>-15 milj.</a:t>
          </a:r>
          <a:endParaRPr lang="en-150" b="1" dirty="0"/>
        </a:p>
      </dgm:t>
    </dgm:pt>
    <dgm:pt modelId="{09B6A3B9-8870-405B-88F4-56D496CC287F}" type="parTrans" cxnId="{90485429-F44A-4393-9E92-79D7E33099A8}">
      <dgm:prSet/>
      <dgm:spPr/>
      <dgm:t>
        <a:bodyPr/>
        <a:lstStyle/>
        <a:p>
          <a:endParaRPr lang="en-150"/>
        </a:p>
      </dgm:t>
    </dgm:pt>
    <dgm:pt modelId="{2F7ABFCE-FB15-4FB9-B380-25956F444857}" type="sibTrans" cxnId="{90485429-F44A-4393-9E92-79D7E33099A8}">
      <dgm:prSet/>
      <dgm:spPr/>
      <dgm:t>
        <a:bodyPr/>
        <a:lstStyle/>
        <a:p>
          <a:endParaRPr lang="en-150"/>
        </a:p>
      </dgm:t>
    </dgm:pt>
    <dgm:pt modelId="{0DC037C7-DDD4-4DC6-B355-36F83B4860A9}" type="pres">
      <dgm:prSet presAssocID="{55FAD195-44DE-4878-AF36-93EA3F2F248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407A2E9-3363-415C-986E-2DA2D8D8ABD8}" type="pres">
      <dgm:prSet presAssocID="{1D224648-21B7-4DA7-AFA3-838961FE3036}" presName="centerShape" presStyleLbl="node0" presStyleIdx="0" presStyleCnt="1"/>
      <dgm:spPr/>
    </dgm:pt>
    <dgm:pt modelId="{20786353-9B34-4011-8957-7F628A7B1BC6}" type="pres">
      <dgm:prSet presAssocID="{9AB4C3E2-BDBF-4AA5-9BD4-077C946B9B22}" presName="parTrans" presStyleLbl="bgSibTrans2D1" presStyleIdx="0" presStyleCnt="3"/>
      <dgm:spPr/>
    </dgm:pt>
    <dgm:pt modelId="{8D7C0BEF-E868-4786-8372-6CD2090A6AEE}" type="pres">
      <dgm:prSet presAssocID="{45D43E0C-A424-4B14-BBBA-908223071D40}" presName="node" presStyleLbl="node1" presStyleIdx="0" presStyleCnt="3">
        <dgm:presLayoutVars>
          <dgm:bulletEnabled val="1"/>
        </dgm:presLayoutVars>
      </dgm:prSet>
      <dgm:spPr/>
    </dgm:pt>
    <dgm:pt modelId="{EA14B53C-B6E9-4F7D-8C2F-BC7A90CEB83B}" type="pres">
      <dgm:prSet presAssocID="{FD85841C-781D-4CF7-9E99-4DADFA215259}" presName="parTrans" presStyleLbl="bgSibTrans2D1" presStyleIdx="1" presStyleCnt="3"/>
      <dgm:spPr/>
    </dgm:pt>
    <dgm:pt modelId="{1A8463FA-4251-4A30-ABED-33164D0F4981}" type="pres">
      <dgm:prSet presAssocID="{9ECF773A-5710-4545-A9D9-967907C91E00}" presName="node" presStyleLbl="node1" presStyleIdx="1" presStyleCnt="3">
        <dgm:presLayoutVars>
          <dgm:bulletEnabled val="1"/>
        </dgm:presLayoutVars>
      </dgm:prSet>
      <dgm:spPr/>
    </dgm:pt>
    <dgm:pt modelId="{C8AF25D0-4432-401D-BBF7-A9DFA544DF34}" type="pres">
      <dgm:prSet presAssocID="{09B6A3B9-8870-405B-88F4-56D496CC287F}" presName="parTrans" presStyleLbl="bgSibTrans2D1" presStyleIdx="2" presStyleCnt="3"/>
      <dgm:spPr/>
    </dgm:pt>
    <dgm:pt modelId="{7CE5B266-B526-460E-91F1-93592318DDFF}" type="pres">
      <dgm:prSet presAssocID="{9CF90344-7147-4571-8276-EBF8BBD9AA02}" presName="node" presStyleLbl="node1" presStyleIdx="2" presStyleCnt="3">
        <dgm:presLayoutVars>
          <dgm:bulletEnabled val="1"/>
        </dgm:presLayoutVars>
      </dgm:prSet>
      <dgm:spPr/>
    </dgm:pt>
  </dgm:ptLst>
  <dgm:cxnLst>
    <dgm:cxn modelId="{50E88D0C-549A-43C9-B314-014CBEA336A6}" type="presOf" srcId="{9CF90344-7147-4571-8276-EBF8BBD9AA02}" destId="{7CE5B266-B526-460E-91F1-93592318DDFF}" srcOrd="0" destOrd="0" presId="urn:microsoft.com/office/officeart/2005/8/layout/radial4"/>
    <dgm:cxn modelId="{10690116-BAC3-49C7-95C8-DDA3084B5147}" type="presOf" srcId="{45D43E0C-A424-4B14-BBBA-908223071D40}" destId="{8D7C0BEF-E868-4786-8372-6CD2090A6AEE}" srcOrd="0" destOrd="0" presId="urn:microsoft.com/office/officeart/2005/8/layout/radial4"/>
    <dgm:cxn modelId="{CB4FDA1C-A979-4B12-ACD0-06DC7D10CF4B}" type="presOf" srcId="{9AB4C3E2-BDBF-4AA5-9BD4-077C946B9B22}" destId="{20786353-9B34-4011-8957-7F628A7B1BC6}" srcOrd="0" destOrd="0" presId="urn:microsoft.com/office/officeart/2005/8/layout/radial4"/>
    <dgm:cxn modelId="{90485429-F44A-4393-9E92-79D7E33099A8}" srcId="{1D224648-21B7-4DA7-AFA3-838961FE3036}" destId="{9CF90344-7147-4571-8276-EBF8BBD9AA02}" srcOrd="2" destOrd="0" parTransId="{09B6A3B9-8870-405B-88F4-56D496CC287F}" sibTransId="{2F7ABFCE-FB15-4FB9-B380-25956F444857}"/>
    <dgm:cxn modelId="{68CFBD60-3698-4B83-B95B-B0FBA62CAE5A}" srcId="{55FAD195-44DE-4878-AF36-93EA3F2F2489}" destId="{1D224648-21B7-4DA7-AFA3-838961FE3036}" srcOrd="0" destOrd="0" parTransId="{8FF177AF-E99A-48FE-80A6-5908BB1B4F6C}" sibTransId="{9832DF18-FE1A-4D54-BAF0-1581D11CDA0A}"/>
    <dgm:cxn modelId="{786D9052-BC68-4300-AB7E-5D45739CA239}" type="presOf" srcId="{9ECF773A-5710-4545-A9D9-967907C91E00}" destId="{1A8463FA-4251-4A30-ABED-33164D0F4981}" srcOrd="0" destOrd="0" presId="urn:microsoft.com/office/officeart/2005/8/layout/radial4"/>
    <dgm:cxn modelId="{A20B248E-F7E8-423D-AC3F-D1D456E27B97}" type="presOf" srcId="{1D224648-21B7-4DA7-AFA3-838961FE3036}" destId="{4407A2E9-3363-415C-986E-2DA2D8D8ABD8}" srcOrd="0" destOrd="0" presId="urn:microsoft.com/office/officeart/2005/8/layout/radial4"/>
    <dgm:cxn modelId="{1526EC97-7432-42C4-AEF5-E93D148781A6}" type="presOf" srcId="{FD85841C-781D-4CF7-9E99-4DADFA215259}" destId="{EA14B53C-B6E9-4F7D-8C2F-BC7A90CEB83B}" srcOrd="0" destOrd="0" presId="urn:microsoft.com/office/officeart/2005/8/layout/radial4"/>
    <dgm:cxn modelId="{B762A4AA-EF08-464F-9579-6E47472F8D21}" type="presOf" srcId="{55FAD195-44DE-4878-AF36-93EA3F2F2489}" destId="{0DC037C7-DDD4-4DC6-B355-36F83B4860A9}" srcOrd="0" destOrd="0" presId="urn:microsoft.com/office/officeart/2005/8/layout/radial4"/>
    <dgm:cxn modelId="{5AE4B3BD-392A-4C6B-88DE-C69D6B919D26}" srcId="{1D224648-21B7-4DA7-AFA3-838961FE3036}" destId="{45D43E0C-A424-4B14-BBBA-908223071D40}" srcOrd="0" destOrd="0" parTransId="{9AB4C3E2-BDBF-4AA5-9BD4-077C946B9B22}" sibTransId="{E48C0B00-1AF6-4D39-97F1-C6AFD1032F16}"/>
    <dgm:cxn modelId="{C917B2F5-09C9-4F18-9F47-7A293302274A}" type="presOf" srcId="{09B6A3B9-8870-405B-88F4-56D496CC287F}" destId="{C8AF25D0-4432-401D-BBF7-A9DFA544DF34}" srcOrd="0" destOrd="0" presId="urn:microsoft.com/office/officeart/2005/8/layout/radial4"/>
    <dgm:cxn modelId="{8FC51FFF-9B50-46BC-BD2B-75BDD0772653}" srcId="{1D224648-21B7-4DA7-AFA3-838961FE3036}" destId="{9ECF773A-5710-4545-A9D9-967907C91E00}" srcOrd="1" destOrd="0" parTransId="{FD85841C-781D-4CF7-9E99-4DADFA215259}" sibTransId="{1B21FCBE-CF30-4C83-AD91-AC874C4A70BF}"/>
    <dgm:cxn modelId="{89A11CE8-BF3B-455E-929D-07ADAA36EF8F}" type="presParOf" srcId="{0DC037C7-DDD4-4DC6-B355-36F83B4860A9}" destId="{4407A2E9-3363-415C-986E-2DA2D8D8ABD8}" srcOrd="0" destOrd="0" presId="urn:microsoft.com/office/officeart/2005/8/layout/radial4"/>
    <dgm:cxn modelId="{D06FB736-CCA8-440E-AD94-9EAE64B6742D}" type="presParOf" srcId="{0DC037C7-DDD4-4DC6-B355-36F83B4860A9}" destId="{20786353-9B34-4011-8957-7F628A7B1BC6}" srcOrd="1" destOrd="0" presId="urn:microsoft.com/office/officeart/2005/8/layout/radial4"/>
    <dgm:cxn modelId="{2E288916-DB5B-440C-B07D-302E88A013A8}" type="presParOf" srcId="{0DC037C7-DDD4-4DC6-B355-36F83B4860A9}" destId="{8D7C0BEF-E868-4786-8372-6CD2090A6AEE}" srcOrd="2" destOrd="0" presId="urn:microsoft.com/office/officeart/2005/8/layout/radial4"/>
    <dgm:cxn modelId="{9AA121E6-6A50-4538-952A-85163FEFF211}" type="presParOf" srcId="{0DC037C7-DDD4-4DC6-B355-36F83B4860A9}" destId="{EA14B53C-B6E9-4F7D-8C2F-BC7A90CEB83B}" srcOrd="3" destOrd="0" presId="urn:microsoft.com/office/officeart/2005/8/layout/radial4"/>
    <dgm:cxn modelId="{600F1A20-DE06-495C-AD56-44EF6521D8D2}" type="presParOf" srcId="{0DC037C7-DDD4-4DC6-B355-36F83B4860A9}" destId="{1A8463FA-4251-4A30-ABED-33164D0F4981}" srcOrd="4" destOrd="0" presId="urn:microsoft.com/office/officeart/2005/8/layout/radial4"/>
    <dgm:cxn modelId="{68AA8E87-3D04-4863-B69C-6622CD3BF59A}" type="presParOf" srcId="{0DC037C7-DDD4-4DC6-B355-36F83B4860A9}" destId="{C8AF25D0-4432-401D-BBF7-A9DFA544DF34}" srcOrd="5" destOrd="0" presId="urn:microsoft.com/office/officeart/2005/8/layout/radial4"/>
    <dgm:cxn modelId="{7D5FC71B-D62E-4EAB-B765-D702C881E2CC}" type="presParOf" srcId="{0DC037C7-DDD4-4DC6-B355-36F83B4860A9}" destId="{7CE5B266-B526-460E-91F1-93592318DDF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FAD195-44DE-4878-AF36-93EA3F2F248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150"/>
        </a:p>
      </dgm:t>
    </dgm:pt>
    <dgm:pt modelId="{1D224648-21B7-4DA7-AFA3-838961FE3036}">
      <dgm:prSet phldrT="[Text]"/>
      <dgm:spPr/>
      <dgm:t>
        <a:bodyPr/>
        <a:lstStyle/>
        <a:p>
          <a:r>
            <a:rPr lang="lv-LV" b="1" dirty="0"/>
            <a:t>-60,6 milj.</a:t>
          </a:r>
          <a:endParaRPr lang="en-150" b="1" dirty="0"/>
        </a:p>
      </dgm:t>
    </dgm:pt>
    <dgm:pt modelId="{8FF177AF-E99A-48FE-80A6-5908BB1B4F6C}" type="parTrans" cxnId="{68CFBD60-3698-4B83-B95B-B0FBA62CAE5A}">
      <dgm:prSet/>
      <dgm:spPr/>
      <dgm:t>
        <a:bodyPr/>
        <a:lstStyle/>
        <a:p>
          <a:endParaRPr lang="en-150"/>
        </a:p>
      </dgm:t>
    </dgm:pt>
    <dgm:pt modelId="{9832DF18-FE1A-4D54-BAF0-1581D11CDA0A}" type="sibTrans" cxnId="{68CFBD60-3698-4B83-B95B-B0FBA62CAE5A}">
      <dgm:prSet/>
      <dgm:spPr/>
      <dgm:t>
        <a:bodyPr/>
        <a:lstStyle/>
        <a:p>
          <a:endParaRPr lang="en-150"/>
        </a:p>
      </dgm:t>
    </dgm:pt>
    <dgm:pt modelId="{45D43E0C-A424-4B14-BBBA-908223071D40}">
      <dgm:prSet phldrT="[Text]"/>
      <dgm:spPr/>
      <dgm:t>
        <a:bodyPr/>
        <a:lstStyle/>
        <a:p>
          <a:r>
            <a:rPr lang="lv-LV" b="1" dirty="0"/>
            <a:t>VSAOI</a:t>
          </a:r>
        </a:p>
        <a:p>
          <a:r>
            <a:rPr lang="lv-LV" b="1" dirty="0"/>
            <a:t>-40,4 milj.</a:t>
          </a:r>
          <a:endParaRPr lang="en-150" b="1" dirty="0"/>
        </a:p>
      </dgm:t>
    </dgm:pt>
    <dgm:pt modelId="{9AB4C3E2-BDBF-4AA5-9BD4-077C946B9B22}" type="parTrans" cxnId="{5AE4B3BD-392A-4C6B-88DE-C69D6B919D26}">
      <dgm:prSet/>
      <dgm:spPr/>
      <dgm:t>
        <a:bodyPr/>
        <a:lstStyle/>
        <a:p>
          <a:endParaRPr lang="en-150"/>
        </a:p>
      </dgm:t>
    </dgm:pt>
    <dgm:pt modelId="{E48C0B00-1AF6-4D39-97F1-C6AFD1032F16}" type="sibTrans" cxnId="{5AE4B3BD-392A-4C6B-88DE-C69D6B919D26}">
      <dgm:prSet/>
      <dgm:spPr/>
      <dgm:t>
        <a:bodyPr/>
        <a:lstStyle/>
        <a:p>
          <a:endParaRPr lang="en-150"/>
        </a:p>
      </dgm:t>
    </dgm:pt>
    <dgm:pt modelId="{9ECF773A-5710-4545-A9D9-967907C91E00}">
      <dgm:prSet phldrT="[Text]"/>
      <dgm:spPr/>
      <dgm:t>
        <a:bodyPr/>
        <a:lstStyle/>
        <a:p>
          <a:r>
            <a:rPr lang="lv-LV" b="1" dirty="0"/>
            <a:t>IIN valstij</a:t>
          </a:r>
        </a:p>
        <a:p>
          <a:r>
            <a:rPr lang="lv-LV" b="1" dirty="0"/>
            <a:t>-5 milj.</a:t>
          </a:r>
          <a:endParaRPr lang="en-150" b="1" dirty="0"/>
        </a:p>
      </dgm:t>
    </dgm:pt>
    <dgm:pt modelId="{FD85841C-781D-4CF7-9E99-4DADFA215259}" type="parTrans" cxnId="{8FC51FFF-9B50-46BC-BD2B-75BDD0772653}">
      <dgm:prSet/>
      <dgm:spPr/>
      <dgm:t>
        <a:bodyPr/>
        <a:lstStyle/>
        <a:p>
          <a:endParaRPr lang="en-150"/>
        </a:p>
      </dgm:t>
    </dgm:pt>
    <dgm:pt modelId="{1B21FCBE-CF30-4C83-AD91-AC874C4A70BF}" type="sibTrans" cxnId="{8FC51FFF-9B50-46BC-BD2B-75BDD0772653}">
      <dgm:prSet/>
      <dgm:spPr/>
      <dgm:t>
        <a:bodyPr/>
        <a:lstStyle/>
        <a:p>
          <a:endParaRPr lang="en-150"/>
        </a:p>
      </dgm:t>
    </dgm:pt>
    <dgm:pt modelId="{9CF90344-7147-4571-8276-EBF8BBD9AA02}">
      <dgm:prSet phldrT="[Text]"/>
      <dgm:spPr/>
      <dgm:t>
        <a:bodyPr/>
        <a:lstStyle/>
        <a:p>
          <a:r>
            <a:rPr lang="lv-LV" b="1" dirty="0"/>
            <a:t>IIN </a:t>
          </a:r>
          <a:r>
            <a:rPr lang="lv-LV" b="1" dirty="0" err="1"/>
            <a:t>pašvald</a:t>
          </a:r>
          <a:r>
            <a:rPr lang="lv-LV" b="1" dirty="0"/>
            <a:t>.</a:t>
          </a:r>
        </a:p>
        <a:p>
          <a:r>
            <a:rPr lang="lv-LV" b="1" dirty="0"/>
            <a:t>-15,1 milj.</a:t>
          </a:r>
          <a:endParaRPr lang="en-150" b="1" dirty="0"/>
        </a:p>
      </dgm:t>
    </dgm:pt>
    <dgm:pt modelId="{09B6A3B9-8870-405B-88F4-56D496CC287F}" type="parTrans" cxnId="{90485429-F44A-4393-9E92-79D7E33099A8}">
      <dgm:prSet/>
      <dgm:spPr/>
      <dgm:t>
        <a:bodyPr/>
        <a:lstStyle/>
        <a:p>
          <a:endParaRPr lang="en-150"/>
        </a:p>
      </dgm:t>
    </dgm:pt>
    <dgm:pt modelId="{2F7ABFCE-FB15-4FB9-B380-25956F444857}" type="sibTrans" cxnId="{90485429-F44A-4393-9E92-79D7E33099A8}">
      <dgm:prSet/>
      <dgm:spPr/>
      <dgm:t>
        <a:bodyPr/>
        <a:lstStyle/>
        <a:p>
          <a:endParaRPr lang="en-150"/>
        </a:p>
      </dgm:t>
    </dgm:pt>
    <dgm:pt modelId="{0DC037C7-DDD4-4DC6-B355-36F83B4860A9}" type="pres">
      <dgm:prSet presAssocID="{55FAD195-44DE-4878-AF36-93EA3F2F248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407A2E9-3363-415C-986E-2DA2D8D8ABD8}" type="pres">
      <dgm:prSet presAssocID="{1D224648-21B7-4DA7-AFA3-838961FE3036}" presName="centerShape" presStyleLbl="node0" presStyleIdx="0" presStyleCnt="1"/>
      <dgm:spPr/>
    </dgm:pt>
    <dgm:pt modelId="{20786353-9B34-4011-8957-7F628A7B1BC6}" type="pres">
      <dgm:prSet presAssocID="{9AB4C3E2-BDBF-4AA5-9BD4-077C946B9B22}" presName="parTrans" presStyleLbl="bgSibTrans2D1" presStyleIdx="0" presStyleCnt="3"/>
      <dgm:spPr/>
    </dgm:pt>
    <dgm:pt modelId="{8D7C0BEF-E868-4786-8372-6CD2090A6AEE}" type="pres">
      <dgm:prSet presAssocID="{45D43E0C-A424-4B14-BBBA-908223071D40}" presName="node" presStyleLbl="node1" presStyleIdx="0" presStyleCnt="3">
        <dgm:presLayoutVars>
          <dgm:bulletEnabled val="1"/>
        </dgm:presLayoutVars>
      </dgm:prSet>
      <dgm:spPr/>
    </dgm:pt>
    <dgm:pt modelId="{EA14B53C-B6E9-4F7D-8C2F-BC7A90CEB83B}" type="pres">
      <dgm:prSet presAssocID="{FD85841C-781D-4CF7-9E99-4DADFA215259}" presName="parTrans" presStyleLbl="bgSibTrans2D1" presStyleIdx="1" presStyleCnt="3"/>
      <dgm:spPr/>
    </dgm:pt>
    <dgm:pt modelId="{1A8463FA-4251-4A30-ABED-33164D0F4981}" type="pres">
      <dgm:prSet presAssocID="{9ECF773A-5710-4545-A9D9-967907C91E00}" presName="node" presStyleLbl="node1" presStyleIdx="1" presStyleCnt="3">
        <dgm:presLayoutVars>
          <dgm:bulletEnabled val="1"/>
        </dgm:presLayoutVars>
      </dgm:prSet>
      <dgm:spPr/>
    </dgm:pt>
    <dgm:pt modelId="{C8AF25D0-4432-401D-BBF7-A9DFA544DF34}" type="pres">
      <dgm:prSet presAssocID="{09B6A3B9-8870-405B-88F4-56D496CC287F}" presName="parTrans" presStyleLbl="bgSibTrans2D1" presStyleIdx="2" presStyleCnt="3"/>
      <dgm:spPr/>
    </dgm:pt>
    <dgm:pt modelId="{7CE5B266-B526-460E-91F1-93592318DDFF}" type="pres">
      <dgm:prSet presAssocID="{9CF90344-7147-4571-8276-EBF8BBD9AA02}" presName="node" presStyleLbl="node1" presStyleIdx="2" presStyleCnt="3">
        <dgm:presLayoutVars>
          <dgm:bulletEnabled val="1"/>
        </dgm:presLayoutVars>
      </dgm:prSet>
      <dgm:spPr/>
    </dgm:pt>
  </dgm:ptLst>
  <dgm:cxnLst>
    <dgm:cxn modelId="{50E88D0C-549A-43C9-B314-014CBEA336A6}" type="presOf" srcId="{9CF90344-7147-4571-8276-EBF8BBD9AA02}" destId="{7CE5B266-B526-460E-91F1-93592318DDFF}" srcOrd="0" destOrd="0" presId="urn:microsoft.com/office/officeart/2005/8/layout/radial4"/>
    <dgm:cxn modelId="{10690116-BAC3-49C7-95C8-DDA3084B5147}" type="presOf" srcId="{45D43E0C-A424-4B14-BBBA-908223071D40}" destId="{8D7C0BEF-E868-4786-8372-6CD2090A6AEE}" srcOrd="0" destOrd="0" presId="urn:microsoft.com/office/officeart/2005/8/layout/radial4"/>
    <dgm:cxn modelId="{CB4FDA1C-A979-4B12-ACD0-06DC7D10CF4B}" type="presOf" srcId="{9AB4C3E2-BDBF-4AA5-9BD4-077C946B9B22}" destId="{20786353-9B34-4011-8957-7F628A7B1BC6}" srcOrd="0" destOrd="0" presId="urn:microsoft.com/office/officeart/2005/8/layout/radial4"/>
    <dgm:cxn modelId="{90485429-F44A-4393-9E92-79D7E33099A8}" srcId="{1D224648-21B7-4DA7-AFA3-838961FE3036}" destId="{9CF90344-7147-4571-8276-EBF8BBD9AA02}" srcOrd="2" destOrd="0" parTransId="{09B6A3B9-8870-405B-88F4-56D496CC287F}" sibTransId="{2F7ABFCE-FB15-4FB9-B380-25956F444857}"/>
    <dgm:cxn modelId="{68CFBD60-3698-4B83-B95B-B0FBA62CAE5A}" srcId="{55FAD195-44DE-4878-AF36-93EA3F2F2489}" destId="{1D224648-21B7-4DA7-AFA3-838961FE3036}" srcOrd="0" destOrd="0" parTransId="{8FF177AF-E99A-48FE-80A6-5908BB1B4F6C}" sibTransId="{9832DF18-FE1A-4D54-BAF0-1581D11CDA0A}"/>
    <dgm:cxn modelId="{786D9052-BC68-4300-AB7E-5D45739CA239}" type="presOf" srcId="{9ECF773A-5710-4545-A9D9-967907C91E00}" destId="{1A8463FA-4251-4A30-ABED-33164D0F4981}" srcOrd="0" destOrd="0" presId="urn:microsoft.com/office/officeart/2005/8/layout/radial4"/>
    <dgm:cxn modelId="{A20B248E-F7E8-423D-AC3F-D1D456E27B97}" type="presOf" srcId="{1D224648-21B7-4DA7-AFA3-838961FE3036}" destId="{4407A2E9-3363-415C-986E-2DA2D8D8ABD8}" srcOrd="0" destOrd="0" presId="urn:microsoft.com/office/officeart/2005/8/layout/radial4"/>
    <dgm:cxn modelId="{1526EC97-7432-42C4-AEF5-E93D148781A6}" type="presOf" srcId="{FD85841C-781D-4CF7-9E99-4DADFA215259}" destId="{EA14B53C-B6E9-4F7D-8C2F-BC7A90CEB83B}" srcOrd="0" destOrd="0" presId="urn:microsoft.com/office/officeart/2005/8/layout/radial4"/>
    <dgm:cxn modelId="{B762A4AA-EF08-464F-9579-6E47472F8D21}" type="presOf" srcId="{55FAD195-44DE-4878-AF36-93EA3F2F2489}" destId="{0DC037C7-DDD4-4DC6-B355-36F83B4860A9}" srcOrd="0" destOrd="0" presId="urn:microsoft.com/office/officeart/2005/8/layout/radial4"/>
    <dgm:cxn modelId="{5AE4B3BD-392A-4C6B-88DE-C69D6B919D26}" srcId="{1D224648-21B7-4DA7-AFA3-838961FE3036}" destId="{45D43E0C-A424-4B14-BBBA-908223071D40}" srcOrd="0" destOrd="0" parTransId="{9AB4C3E2-BDBF-4AA5-9BD4-077C946B9B22}" sibTransId="{E48C0B00-1AF6-4D39-97F1-C6AFD1032F16}"/>
    <dgm:cxn modelId="{C917B2F5-09C9-4F18-9F47-7A293302274A}" type="presOf" srcId="{09B6A3B9-8870-405B-88F4-56D496CC287F}" destId="{C8AF25D0-4432-401D-BBF7-A9DFA544DF34}" srcOrd="0" destOrd="0" presId="urn:microsoft.com/office/officeart/2005/8/layout/radial4"/>
    <dgm:cxn modelId="{8FC51FFF-9B50-46BC-BD2B-75BDD0772653}" srcId="{1D224648-21B7-4DA7-AFA3-838961FE3036}" destId="{9ECF773A-5710-4545-A9D9-967907C91E00}" srcOrd="1" destOrd="0" parTransId="{FD85841C-781D-4CF7-9E99-4DADFA215259}" sibTransId="{1B21FCBE-CF30-4C83-AD91-AC874C4A70BF}"/>
    <dgm:cxn modelId="{89A11CE8-BF3B-455E-929D-07ADAA36EF8F}" type="presParOf" srcId="{0DC037C7-DDD4-4DC6-B355-36F83B4860A9}" destId="{4407A2E9-3363-415C-986E-2DA2D8D8ABD8}" srcOrd="0" destOrd="0" presId="urn:microsoft.com/office/officeart/2005/8/layout/radial4"/>
    <dgm:cxn modelId="{D06FB736-CCA8-440E-AD94-9EAE64B6742D}" type="presParOf" srcId="{0DC037C7-DDD4-4DC6-B355-36F83B4860A9}" destId="{20786353-9B34-4011-8957-7F628A7B1BC6}" srcOrd="1" destOrd="0" presId="urn:microsoft.com/office/officeart/2005/8/layout/radial4"/>
    <dgm:cxn modelId="{2E288916-DB5B-440C-B07D-302E88A013A8}" type="presParOf" srcId="{0DC037C7-DDD4-4DC6-B355-36F83B4860A9}" destId="{8D7C0BEF-E868-4786-8372-6CD2090A6AEE}" srcOrd="2" destOrd="0" presId="urn:microsoft.com/office/officeart/2005/8/layout/radial4"/>
    <dgm:cxn modelId="{9AA121E6-6A50-4538-952A-85163FEFF211}" type="presParOf" srcId="{0DC037C7-DDD4-4DC6-B355-36F83B4860A9}" destId="{EA14B53C-B6E9-4F7D-8C2F-BC7A90CEB83B}" srcOrd="3" destOrd="0" presId="urn:microsoft.com/office/officeart/2005/8/layout/radial4"/>
    <dgm:cxn modelId="{600F1A20-DE06-495C-AD56-44EF6521D8D2}" type="presParOf" srcId="{0DC037C7-DDD4-4DC6-B355-36F83B4860A9}" destId="{1A8463FA-4251-4A30-ABED-33164D0F4981}" srcOrd="4" destOrd="0" presId="urn:microsoft.com/office/officeart/2005/8/layout/radial4"/>
    <dgm:cxn modelId="{68AA8E87-3D04-4863-B69C-6622CD3BF59A}" type="presParOf" srcId="{0DC037C7-DDD4-4DC6-B355-36F83B4860A9}" destId="{C8AF25D0-4432-401D-BBF7-A9DFA544DF34}" srcOrd="5" destOrd="0" presId="urn:microsoft.com/office/officeart/2005/8/layout/radial4"/>
    <dgm:cxn modelId="{7D5FC71B-D62E-4EAB-B765-D702C881E2CC}" type="presParOf" srcId="{0DC037C7-DDD4-4DC6-B355-36F83B4860A9}" destId="{7CE5B266-B526-460E-91F1-93592318DDF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8A2C07-22AC-43DA-949C-9368DAF0F41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150"/>
        </a:p>
      </dgm:t>
    </dgm:pt>
    <dgm:pt modelId="{07C7A3B5-B39E-434F-B682-412C14B848F2}">
      <dgm:prSet phldrT="[Text]"/>
      <dgm:spPr>
        <a:solidFill>
          <a:srgbClr val="017937"/>
        </a:solidFill>
      </dgm:spPr>
      <dgm:t>
        <a:bodyPr/>
        <a:lstStyle/>
        <a:p>
          <a:r>
            <a:rPr lang="lv-LV" b="1" dirty="0"/>
            <a:t>80% atvietojums</a:t>
          </a:r>
          <a:endParaRPr lang="en-150" b="1" dirty="0"/>
        </a:p>
      </dgm:t>
    </dgm:pt>
    <dgm:pt modelId="{0A90BC38-7FA2-4385-AFB2-18A7CB5017EF}" type="parTrans" cxnId="{368D9420-5444-4BD0-934D-EFDC13CFFE45}">
      <dgm:prSet/>
      <dgm:spPr/>
      <dgm:t>
        <a:bodyPr/>
        <a:lstStyle/>
        <a:p>
          <a:endParaRPr lang="en-150"/>
        </a:p>
      </dgm:t>
    </dgm:pt>
    <dgm:pt modelId="{22EAEB7C-C19E-4620-A034-F3AC416D65D3}" type="sibTrans" cxnId="{368D9420-5444-4BD0-934D-EFDC13CFFE45}">
      <dgm:prSet/>
      <dgm:spPr/>
      <dgm:t>
        <a:bodyPr/>
        <a:lstStyle/>
        <a:p>
          <a:endParaRPr lang="en-150"/>
        </a:p>
      </dgm:t>
    </dgm:pt>
    <dgm:pt modelId="{19FCAB56-CF43-4F0B-A81D-E2A17E98C71E}">
      <dgm:prSet phldrT="[Tex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lv-LV" dirty="0"/>
            <a:t>Izmaksas 538,7 milj.</a:t>
          </a:r>
          <a:endParaRPr lang="en-150" dirty="0"/>
        </a:p>
      </dgm:t>
    </dgm:pt>
    <dgm:pt modelId="{1D38B295-83D2-4CB9-B46E-6A6C7617A2E1}" type="parTrans" cxnId="{A560201D-12A6-4A7D-A089-5F32DDAAA2EA}">
      <dgm:prSet/>
      <dgm:spPr/>
      <dgm:t>
        <a:bodyPr/>
        <a:lstStyle/>
        <a:p>
          <a:endParaRPr lang="en-150"/>
        </a:p>
      </dgm:t>
    </dgm:pt>
    <dgm:pt modelId="{CDF75E78-091D-43AD-AEBD-A36C4882C5B6}" type="sibTrans" cxnId="{A560201D-12A6-4A7D-A089-5F32DDAAA2EA}">
      <dgm:prSet/>
      <dgm:spPr/>
      <dgm:t>
        <a:bodyPr/>
        <a:lstStyle/>
        <a:p>
          <a:endParaRPr lang="en-150"/>
        </a:p>
      </dgm:t>
    </dgm:pt>
    <dgm:pt modelId="{9DCC5D52-96C5-4901-B4CD-E069BD455C10}">
      <dgm:prSet phldrT="[Tex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lv-LV" dirty="0"/>
            <a:t>IIN 107,7 milj.</a:t>
          </a:r>
          <a:endParaRPr lang="en-150" dirty="0"/>
        </a:p>
      </dgm:t>
    </dgm:pt>
    <dgm:pt modelId="{FE3657BA-6C25-4BF8-A9EF-4D362EC9BEC6}" type="parTrans" cxnId="{BD2C7172-2A54-40EE-B66B-DAA004DC5527}">
      <dgm:prSet/>
      <dgm:spPr/>
      <dgm:t>
        <a:bodyPr/>
        <a:lstStyle/>
        <a:p>
          <a:endParaRPr lang="en-150"/>
        </a:p>
      </dgm:t>
    </dgm:pt>
    <dgm:pt modelId="{29299642-02A2-4CFA-83F5-75EFA0990D27}" type="sibTrans" cxnId="{BD2C7172-2A54-40EE-B66B-DAA004DC5527}">
      <dgm:prSet/>
      <dgm:spPr/>
      <dgm:t>
        <a:bodyPr/>
        <a:lstStyle/>
        <a:p>
          <a:endParaRPr lang="en-150"/>
        </a:p>
      </dgm:t>
    </dgm:pt>
    <dgm:pt modelId="{0A265277-2749-4EE8-AAAC-14B6CEA16CFC}">
      <dgm:prSet phldrT="[Text]"/>
      <dgm:spPr>
        <a:solidFill>
          <a:schemeClr val="accent2"/>
        </a:solidFill>
      </dgm:spPr>
      <dgm:t>
        <a:bodyPr/>
        <a:lstStyle/>
        <a:p>
          <a:r>
            <a:rPr lang="lv-LV" b="1" dirty="0"/>
            <a:t>75% atvietojums</a:t>
          </a:r>
          <a:endParaRPr lang="en-150" b="1" dirty="0"/>
        </a:p>
      </dgm:t>
    </dgm:pt>
    <dgm:pt modelId="{42EF4972-6C1C-4919-A124-0D980920AD00}" type="parTrans" cxnId="{59BE7D8B-F7F7-4934-A442-3E2E8ACAD655}">
      <dgm:prSet/>
      <dgm:spPr/>
      <dgm:t>
        <a:bodyPr/>
        <a:lstStyle/>
        <a:p>
          <a:endParaRPr lang="en-150"/>
        </a:p>
      </dgm:t>
    </dgm:pt>
    <dgm:pt modelId="{47161DB1-3A3E-4BC1-975B-638ED3635E7C}" type="sibTrans" cxnId="{59BE7D8B-F7F7-4934-A442-3E2E8ACAD655}">
      <dgm:prSet/>
      <dgm:spPr/>
      <dgm:t>
        <a:bodyPr/>
        <a:lstStyle/>
        <a:p>
          <a:endParaRPr lang="en-150"/>
        </a:p>
      </dgm:t>
    </dgm:pt>
    <dgm:pt modelId="{8BC5AC98-FE1D-4186-BBA0-67C6F67966EE}">
      <dgm:prSet phldrT="[Text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lv-LV" dirty="0"/>
            <a:t>Izmaksas 505 milj.</a:t>
          </a:r>
          <a:endParaRPr lang="en-150" dirty="0"/>
        </a:p>
      </dgm:t>
    </dgm:pt>
    <dgm:pt modelId="{2DC89603-DE67-4A8A-8997-6F27D2613FAE}" type="parTrans" cxnId="{EE944121-8CD4-46AB-BB3A-A27257A3F1AC}">
      <dgm:prSet/>
      <dgm:spPr/>
      <dgm:t>
        <a:bodyPr/>
        <a:lstStyle/>
        <a:p>
          <a:endParaRPr lang="en-150"/>
        </a:p>
      </dgm:t>
    </dgm:pt>
    <dgm:pt modelId="{AC729A10-D923-47F5-93B1-F2E2E0122FAD}" type="sibTrans" cxnId="{EE944121-8CD4-46AB-BB3A-A27257A3F1AC}">
      <dgm:prSet/>
      <dgm:spPr/>
      <dgm:t>
        <a:bodyPr/>
        <a:lstStyle/>
        <a:p>
          <a:endParaRPr lang="en-150"/>
        </a:p>
      </dgm:t>
    </dgm:pt>
    <dgm:pt modelId="{8689F9DF-6D68-4B05-9721-B9DDAC70C6A4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lv-LV" dirty="0"/>
            <a:t>IIN 101 milj.</a:t>
          </a:r>
          <a:endParaRPr lang="en-150" dirty="0"/>
        </a:p>
      </dgm:t>
    </dgm:pt>
    <dgm:pt modelId="{6811580C-8307-4640-A7BD-ACBB035C6FD5}" type="parTrans" cxnId="{70334561-8494-4962-8E94-D69D247FE2F2}">
      <dgm:prSet/>
      <dgm:spPr/>
      <dgm:t>
        <a:bodyPr/>
        <a:lstStyle/>
        <a:p>
          <a:endParaRPr lang="en-150"/>
        </a:p>
      </dgm:t>
    </dgm:pt>
    <dgm:pt modelId="{F1748EC8-AE66-43D9-83D9-4EE7F08DDC68}" type="sibTrans" cxnId="{70334561-8494-4962-8E94-D69D247FE2F2}">
      <dgm:prSet/>
      <dgm:spPr/>
      <dgm:t>
        <a:bodyPr/>
        <a:lstStyle/>
        <a:p>
          <a:endParaRPr lang="en-150"/>
        </a:p>
      </dgm:t>
    </dgm:pt>
    <dgm:pt modelId="{D1FF789B-AF51-4325-93EB-39F6C3804F30}" type="pres">
      <dgm:prSet presAssocID="{FB8A2C07-22AC-43DA-949C-9368DAF0F417}" presName="Name0" presStyleCnt="0">
        <dgm:presLayoutVars>
          <dgm:dir/>
          <dgm:animLvl val="lvl"/>
          <dgm:resizeHandles/>
        </dgm:presLayoutVars>
      </dgm:prSet>
      <dgm:spPr/>
    </dgm:pt>
    <dgm:pt modelId="{2F079616-5792-4487-B3F9-7EA8DD45E687}" type="pres">
      <dgm:prSet presAssocID="{07C7A3B5-B39E-434F-B682-412C14B848F2}" presName="linNode" presStyleCnt="0"/>
      <dgm:spPr/>
    </dgm:pt>
    <dgm:pt modelId="{57449B65-836F-484F-AA97-BAB4F2716D5F}" type="pres">
      <dgm:prSet presAssocID="{07C7A3B5-B39E-434F-B682-412C14B848F2}" presName="parentShp" presStyleLbl="node1" presStyleIdx="0" presStyleCnt="2">
        <dgm:presLayoutVars>
          <dgm:bulletEnabled val="1"/>
        </dgm:presLayoutVars>
      </dgm:prSet>
      <dgm:spPr/>
    </dgm:pt>
    <dgm:pt modelId="{EA06F4DF-F25E-48C2-933B-28D6B7800BF3}" type="pres">
      <dgm:prSet presAssocID="{07C7A3B5-B39E-434F-B682-412C14B848F2}" presName="childShp" presStyleLbl="bgAccFollowNode1" presStyleIdx="0" presStyleCnt="2">
        <dgm:presLayoutVars>
          <dgm:bulletEnabled val="1"/>
        </dgm:presLayoutVars>
      </dgm:prSet>
      <dgm:spPr/>
    </dgm:pt>
    <dgm:pt modelId="{3AFC62CD-7884-41FA-9C32-AFEE7EF44057}" type="pres">
      <dgm:prSet presAssocID="{22EAEB7C-C19E-4620-A034-F3AC416D65D3}" presName="spacing" presStyleCnt="0"/>
      <dgm:spPr/>
    </dgm:pt>
    <dgm:pt modelId="{E9DE5AE2-5154-4C93-80CF-AA63DD91A0CA}" type="pres">
      <dgm:prSet presAssocID="{0A265277-2749-4EE8-AAAC-14B6CEA16CFC}" presName="linNode" presStyleCnt="0"/>
      <dgm:spPr/>
    </dgm:pt>
    <dgm:pt modelId="{FC6E0EE2-B871-43D9-90C0-91988D533326}" type="pres">
      <dgm:prSet presAssocID="{0A265277-2749-4EE8-AAAC-14B6CEA16CFC}" presName="parentShp" presStyleLbl="node1" presStyleIdx="1" presStyleCnt="2">
        <dgm:presLayoutVars>
          <dgm:bulletEnabled val="1"/>
        </dgm:presLayoutVars>
      </dgm:prSet>
      <dgm:spPr/>
    </dgm:pt>
    <dgm:pt modelId="{9157BB1A-DD64-43BA-9822-6FAA71A73FFB}" type="pres">
      <dgm:prSet presAssocID="{0A265277-2749-4EE8-AAAC-14B6CEA16CFC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32C29913-7283-4E26-8899-F4D892678A87}" type="presOf" srcId="{8689F9DF-6D68-4B05-9721-B9DDAC70C6A4}" destId="{9157BB1A-DD64-43BA-9822-6FAA71A73FFB}" srcOrd="0" destOrd="1" presId="urn:microsoft.com/office/officeart/2005/8/layout/vList6"/>
    <dgm:cxn modelId="{A560201D-12A6-4A7D-A089-5F32DDAAA2EA}" srcId="{07C7A3B5-B39E-434F-B682-412C14B848F2}" destId="{19FCAB56-CF43-4F0B-A81D-E2A17E98C71E}" srcOrd="0" destOrd="0" parTransId="{1D38B295-83D2-4CB9-B46E-6A6C7617A2E1}" sibTransId="{CDF75E78-091D-43AD-AEBD-A36C4882C5B6}"/>
    <dgm:cxn modelId="{368D9420-5444-4BD0-934D-EFDC13CFFE45}" srcId="{FB8A2C07-22AC-43DA-949C-9368DAF0F417}" destId="{07C7A3B5-B39E-434F-B682-412C14B848F2}" srcOrd="0" destOrd="0" parTransId="{0A90BC38-7FA2-4385-AFB2-18A7CB5017EF}" sibTransId="{22EAEB7C-C19E-4620-A034-F3AC416D65D3}"/>
    <dgm:cxn modelId="{EE944121-8CD4-46AB-BB3A-A27257A3F1AC}" srcId="{0A265277-2749-4EE8-AAAC-14B6CEA16CFC}" destId="{8BC5AC98-FE1D-4186-BBA0-67C6F67966EE}" srcOrd="0" destOrd="0" parTransId="{2DC89603-DE67-4A8A-8997-6F27D2613FAE}" sibTransId="{AC729A10-D923-47F5-93B1-F2E2E0122FAD}"/>
    <dgm:cxn modelId="{70334561-8494-4962-8E94-D69D247FE2F2}" srcId="{0A265277-2749-4EE8-AAAC-14B6CEA16CFC}" destId="{8689F9DF-6D68-4B05-9721-B9DDAC70C6A4}" srcOrd="1" destOrd="0" parTransId="{6811580C-8307-4640-A7BD-ACBB035C6FD5}" sibTransId="{F1748EC8-AE66-43D9-83D9-4EE7F08DDC68}"/>
    <dgm:cxn modelId="{AF22DB6F-A0EC-4105-A5E9-21D3F339E203}" type="presOf" srcId="{07C7A3B5-B39E-434F-B682-412C14B848F2}" destId="{57449B65-836F-484F-AA97-BAB4F2716D5F}" srcOrd="0" destOrd="0" presId="urn:microsoft.com/office/officeart/2005/8/layout/vList6"/>
    <dgm:cxn modelId="{C2499470-C19C-4ECB-81C1-9C16ED5E7C6E}" type="presOf" srcId="{9DCC5D52-96C5-4901-B4CD-E069BD455C10}" destId="{EA06F4DF-F25E-48C2-933B-28D6B7800BF3}" srcOrd="0" destOrd="1" presId="urn:microsoft.com/office/officeart/2005/8/layout/vList6"/>
    <dgm:cxn modelId="{BD2C7172-2A54-40EE-B66B-DAA004DC5527}" srcId="{07C7A3B5-B39E-434F-B682-412C14B848F2}" destId="{9DCC5D52-96C5-4901-B4CD-E069BD455C10}" srcOrd="1" destOrd="0" parTransId="{FE3657BA-6C25-4BF8-A9EF-4D362EC9BEC6}" sibTransId="{29299642-02A2-4CFA-83F5-75EFA0990D27}"/>
    <dgm:cxn modelId="{59BE7D8B-F7F7-4934-A442-3E2E8ACAD655}" srcId="{FB8A2C07-22AC-43DA-949C-9368DAF0F417}" destId="{0A265277-2749-4EE8-AAAC-14B6CEA16CFC}" srcOrd="1" destOrd="0" parTransId="{42EF4972-6C1C-4919-A124-0D980920AD00}" sibTransId="{47161DB1-3A3E-4BC1-975B-638ED3635E7C}"/>
    <dgm:cxn modelId="{3AEA9BBC-0A5B-4995-B338-C3F90F6283B2}" type="presOf" srcId="{8BC5AC98-FE1D-4186-BBA0-67C6F67966EE}" destId="{9157BB1A-DD64-43BA-9822-6FAA71A73FFB}" srcOrd="0" destOrd="0" presId="urn:microsoft.com/office/officeart/2005/8/layout/vList6"/>
    <dgm:cxn modelId="{F02DA0C4-4C26-4B0A-AA57-3EB36F430A0B}" type="presOf" srcId="{0A265277-2749-4EE8-AAAC-14B6CEA16CFC}" destId="{FC6E0EE2-B871-43D9-90C0-91988D533326}" srcOrd="0" destOrd="0" presId="urn:microsoft.com/office/officeart/2005/8/layout/vList6"/>
    <dgm:cxn modelId="{5B4F37D4-E5A9-440C-B524-E90834378641}" type="presOf" srcId="{FB8A2C07-22AC-43DA-949C-9368DAF0F417}" destId="{D1FF789B-AF51-4325-93EB-39F6C3804F30}" srcOrd="0" destOrd="0" presId="urn:microsoft.com/office/officeart/2005/8/layout/vList6"/>
    <dgm:cxn modelId="{88554EEC-407A-41EB-AC22-CA8BF5BD54B4}" type="presOf" srcId="{19FCAB56-CF43-4F0B-A81D-E2A17E98C71E}" destId="{EA06F4DF-F25E-48C2-933B-28D6B7800BF3}" srcOrd="0" destOrd="0" presId="urn:microsoft.com/office/officeart/2005/8/layout/vList6"/>
    <dgm:cxn modelId="{42C9C854-DD69-4D97-AD2F-FA2BD1695103}" type="presParOf" srcId="{D1FF789B-AF51-4325-93EB-39F6C3804F30}" destId="{2F079616-5792-4487-B3F9-7EA8DD45E687}" srcOrd="0" destOrd="0" presId="urn:microsoft.com/office/officeart/2005/8/layout/vList6"/>
    <dgm:cxn modelId="{0B892E1A-B198-4264-B63A-F2AA59396ACF}" type="presParOf" srcId="{2F079616-5792-4487-B3F9-7EA8DD45E687}" destId="{57449B65-836F-484F-AA97-BAB4F2716D5F}" srcOrd="0" destOrd="0" presId="urn:microsoft.com/office/officeart/2005/8/layout/vList6"/>
    <dgm:cxn modelId="{5240BFDD-4B8D-4B3D-95D1-B45DE6C0C017}" type="presParOf" srcId="{2F079616-5792-4487-B3F9-7EA8DD45E687}" destId="{EA06F4DF-F25E-48C2-933B-28D6B7800BF3}" srcOrd="1" destOrd="0" presId="urn:microsoft.com/office/officeart/2005/8/layout/vList6"/>
    <dgm:cxn modelId="{35FE9D11-486B-4637-9C85-27BC2E8B2FCF}" type="presParOf" srcId="{D1FF789B-AF51-4325-93EB-39F6C3804F30}" destId="{3AFC62CD-7884-41FA-9C32-AFEE7EF44057}" srcOrd="1" destOrd="0" presId="urn:microsoft.com/office/officeart/2005/8/layout/vList6"/>
    <dgm:cxn modelId="{2FF947AC-23AD-4FEB-99DE-A8AECA03BFB7}" type="presParOf" srcId="{D1FF789B-AF51-4325-93EB-39F6C3804F30}" destId="{E9DE5AE2-5154-4C93-80CF-AA63DD91A0CA}" srcOrd="2" destOrd="0" presId="urn:microsoft.com/office/officeart/2005/8/layout/vList6"/>
    <dgm:cxn modelId="{DF813A35-1F1C-4562-ADE0-4E250440D1AD}" type="presParOf" srcId="{E9DE5AE2-5154-4C93-80CF-AA63DD91A0CA}" destId="{FC6E0EE2-B871-43D9-90C0-91988D533326}" srcOrd="0" destOrd="0" presId="urn:microsoft.com/office/officeart/2005/8/layout/vList6"/>
    <dgm:cxn modelId="{69CD879A-8367-4A0F-8727-B362CD10E7BD}" type="presParOf" srcId="{E9DE5AE2-5154-4C93-80CF-AA63DD91A0CA}" destId="{9157BB1A-DD64-43BA-9822-6FAA71A73FF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8A2C07-22AC-43DA-949C-9368DAF0F41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150"/>
        </a:p>
      </dgm:t>
    </dgm:pt>
    <dgm:pt modelId="{07C7A3B5-B39E-434F-B682-412C14B848F2}">
      <dgm:prSet phldrT="[Text]"/>
      <dgm:spPr>
        <a:solidFill>
          <a:srgbClr val="017937"/>
        </a:solidFill>
      </dgm:spPr>
      <dgm:t>
        <a:bodyPr/>
        <a:lstStyle/>
        <a:p>
          <a:r>
            <a:rPr lang="lv-LV" b="1" dirty="0"/>
            <a:t>80% atvietojums</a:t>
          </a:r>
          <a:endParaRPr lang="en-150" b="1" dirty="0"/>
        </a:p>
      </dgm:t>
    </dgm:pt>
    <dgm:pt modelId="{0A90BC38-7FA2-4385-AFB2-18A7CB5017EF}" type="parTrans" cxnId="{368D9420-5444-4BD0-934D-EFDC13CFFE45}">
      <dgm:prSet/>
      <dgm:spPr/>
      <dgm:t>
        <a:bodyPr/>
        <a:lstStyle/>
        <a:p>
          <a:endParaRPr lang="en-150"/>
        </a:p>
      </dgm:t>
    </dgm:pt>
    <dgm:pt modelId="{22EAEB7C-C19E-4620-A034-F3AC416D65D3}" type="sibTrans" cxnId="{368D9420-5444-4BD0-934D-EFDC13CFFE45}">
      <dgm:prSet/>
      <dgm:spPr/>
      <dgm:t>
        <a:bodyPr/>
        <a:lstStyle/>
        <a:p>
          <a:endParaRPr lang="en-150"/>
        </a:p>
      </dgm:t>
    </dgm:pt>
    <dgm:pt modelId="{19FCAB56-CF43-4F0B-A81D-E2A17E98C71E}">
      <dgm:prSet phldrT="[Tex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lv-LV" dirty="0"/>
            <a:t>Izmaksas 575,5 milj.</a:t>
          </a:r>
          <a:endParaRPr lang="en-150" dirty="0"/>
        </a:p>
      </dgm:t>
    </dgm:pt>
    <dgm:pt modelId="{1D38B295-83D2-4CB9-B46E-6A6C7617A2E1}" type="parTrans" cxnId="{A560201D-12A6-4A7D-A089-5F32DDAAA2EA}">
      <dgm:prSet/>
      <dgm:spPr/>
      <dgm:t>
        <a:bodyPr/>
        <a:lstStyle/>
        <a:p>
          <a:endParaRPr lang="en-150"/>
        </a:p>
      </dgm:t>
    </dgm:pt>
    <dgm:pt modelId="{CDF75E78-091D-43AD-AEBD-A36C4882C5B6}" type="sibTrans" cxnId="{A560201D-12A6-4A7D-A089-5F32DDAAA2EA}">
      <dgm:prSet/>
      <dgm:spPr/>
      <dgm:t>
        <a:bodyPr/>
        <a:lstStyle/>
        <a:p>
          <a:endParaRPr lang="en-150"/>
        </a:p>
      </dgm:t>
    </dgm:pt>
    <dgm:pt modelId="{9DCC5D52-96C5-4901-B4CD-E069BD455C10}">
      <dgm:prSet phldrT="[Tex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lv-LV" dirty="0"/>
            <a:t>IIN 115,1 milj.</a:t>
          </a:r>
          <a:endParaRPr lang="en-150" dirty="0"/>
        </a:p>
      </dgm:t>
    </dgm:pt>
    <dgm:pt modelId="{FE3657BA-6C25-4BF8-A9EF-4D362EC9BEC6}" type="parTrans" cxnId="{BD2C7172-2A54-40EE-B66B-DAA004DC5527}">
      <dgm:prSet/>
      <dgm:spPr/>
      <dgm:t>
        <a:bodyPr/>
        <a:lstStyle/>
        <a:p>
          <a:endParaRPr lang="en-150"/>
        </a:p>
      </dgm:t>
    </dgm:pt>
    <dgm:pt modelId="{29299642-02A2-4CFA-83F5-75EFA0990D27}" type="sibTrans" cxnId="{BD2C7172-2A54-40EE-B66B-DAA004DC5527}">
      <dgm:prSet/>
      <dgm:spPr/>
      <dgm:t>
        <a:bodyPr/>
        <a:lstStyle/>
        <a:p>
          <a:endParaRPr lang="en-150"/>
        </a:p>
      </dgm:t>
    </dgm:pt>
    <dgm:pt modelId="{0A265277-2749-4EE8-AAAC-14B6CEA16CFC}">
      <dgm:prSet phldrT="[Text]"/>
      <dgm:spPr>
        <a:solidFill>
          <a:schemeClr val="accent2"/>
        </a:solidFill>
      </dgm:spPr>
      <dgm:t>
        <a:bodyPr/>
        <a:lstStyle/>
        <a:p>
          <a:r>
            <a:rPr lang="lv-LV" b="1" dirty="0"/>
            <a:t>75% atvietojums</a:t>
          </a:r>
          <a:endParaRPr lang="en-150" b="1" dirty="0"/>
        </a:p>
      </dgm:t>
    </dgm:pt>
    <dgm:pt modelId="{42EF4972-6C1C-4919-A124-0D980920AD00}" type="parTrans" cxnId="{59BE7D8B-F7F7-4934-A442-3E2E8ACAD655}">
      <dgm:prSet/>
      <dgm:spPr/>
      <dgm:t>
        <a:bodyPr/>
        <a:lstStyle/>
        <a:p>
          <a:endParaRPr lang="en-150"/>
        </a:p>
      </dgm:t>
    </dgm:pt>
    <dgm:pt modelId="{47161DB1-3A3E-4BC1-975B-638ED3635E7C}" type="sibTrans" cxnId="{59BE7D8B-F7F7-4934-A442-3E2E8ACAD655}">
      <dgm:prSet/>
      <dgm:spPr/>
      <dgm:t>
        <a:bodyPr/>
        <a:lstStyle/>
        <a:p>
          <a:endParaRPr lang="en-150"/>
        </a:p>
      </dgm:t>
    </dgm:pt>
    <dgm:pt modelId="{8BC5AC98-FE1D-4186-BBA0-67C6F67966EE}">
      <dgm:prSet phldrT="[Text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lv-LV" dirty="0"/>
            <a:t>Izmaksas 537,5 milj.</a:t>
          </a:r>
          <a:endParaRPr lang="en-150" dirty="0"/>
        </a:p>
      </dgm:t>
    </dgm:pt>
    <dgm:pt modelId="{2DC89603-DE67-4A8A-8997-6F27D2613FAE}" type="parTrans" cxnId="{EE944121-8CD4-46AB-BB3A-A27257A3F1AC}">
      <dgm:prSet/>
      <dgm:spPr/>
      <dgm:t>
        <a:bodyPr/>
        <a:lstStyle/>
        <a:p>
          <a:endParaRPr lang="en-150"/>
        </a:p>
      </dgm:t>
    </dgm:pt>
    <dgm:pt modelId="{AC729A10-D923-47F5-93B1-F2E2E0122FAD}" type="sibTrans" cxnId="{EE944121-8CD4-46AB-BB3A-A27257A3F1AC}">
      <dgm:prSet/>
      <dgm:spPr/>
      <dgm:t>
        <a:bodyPr/>
        <a:lstStyle/>
        <a:p>
          <a:endParaRPr lang="en-150"/>
        </a:p>
      </dgm:t>
    </dgm:pt>
    <dgm:pt modelId="{8689F9DF-6D68-4B05-9721-B9DDAC70C6A4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lv-LV" dirty="0"/>
            <a:t>IIN 107,9 milj.</a:t>
          </a:r>
          <a:endParaRPr lang="en-150" dirty="0"/>
        </a:p>
      </dgm:t>
    </dgm:pt>
    <dgm:pt modelId="{6811580C-8307-4640-A7BD-ACBB035C6FD5}" type="parTrans" cxnId="{70334561-8494-4962-8E94-D69D247FE2F2}">
      <dgm:prSet/>
      <dgm:spPr/>
      <dgm:t>
        <a:bodyPr/>
        <a:lstStyle/>
        <a:p>
          <a:endParaRPr lang="en-150"/>
        </a:p>
      </dgm:t>
    </dgm:pt>
    <dgm:pt modelId="{F1748EC8-AE66-43D9-83D9-4EE7F08DDC68}" type="sibTrans" cxnId="{70334561-8494-4962-8E94-D69D247FE2F2}">
      <dgm:prSet/>
      <dgm:spPr/>
      <dgm:t>
        <a:bodyPr/>
        <a:lstStyle/>
        <a:p>
          <a:endParaRPr lang="en-150"/>
        </a:p>
      </dgm:t>
    </dgm:pt>
    <dgm:pt modelId="{D1FF789B-AF51-4325-93EB-39F6C3804F30}" type="pres">
      <dgm:prSet presAssocID="{FB8A2C07-22AC-43DA-949C-9368DAF0F417}" presName="Name0" presStyleCnt="0">
        <dgm:presLayoutVars>
          <dgm:dir/>
          <dgm:animLvl val="lvl"/>
          <dgm:resizeHandles/>
        </dgm:presLayoutVars>
      </dgm:prSet>
      <dgm:spPr/>
    </dgm:pt>
    <dgm:pt modelId="{2F079616-5792-4487-B3F9-7EA8DD45E687}" type="pres">
      <dgm:prSet presAssocID="{07C7A3B5-B39E-434F-B682-412C14B848F2}" presName="linNode" presStyleCnt="0"/>
      <dgm:spPr/>
    </dgm:pt>
    <dgm:pt modelId="{57449B65-836F-484F-AA97-BAB4F2716D5F}" type="pres">
      <dgm:prSet presAssocID="{07C7A3B5-B39E-434F-B682-412C14B848F2}" presName="parentShp" presStyleLbl="node1" presStyleIdx="0" presStyleCnt="2">
        <dgm:presLayoutVars>
          <dgm:bulletEnabled val="1"/>
        </dgm:presLayoutVars>
      </dgm:prSet>
      <dgm:spPr/>
    </dgm:pt>
    <dgm:pt modelId="{EA06F4DF-F25E-48C2-933B-28D6B7800BF3}" type="pres">
      <dgm:prSet presAssocID="{07C7A3B5-B39E-434F-B682-412C14B848F2}" presName="childShp" presStyleLbl="bgAccFollowNode1" presStyleIdx="0" presStyleCnt="2">
        <dgm:presLayoutVars>
          <dgm:bulletEnabled val="1"/>
        </dgm:presLayoutVars>
      </dgm:prSet>
      <dgm:spPr/>
    </dgm:pt>
    <dgm:pt modelId="{3AFC62CD-7884-41FA-9C32-AFEE7EF44057}" type="pres">
      <dgm:prSet presAssocID="{22EAEB7C-C19E-4620-A034-F3AC416D65D3}" presName="spacing" presStyleCnt="0"/>
      <dgm:spPr/>
    </dgm:pt>
    <dgm:pt modelId="{E9DE5AE2-5154-4C93-80CF-AA63DD91A0CA}" type="pres">
      <dgm:prSet presAssocID="{0A265277-2749-4EE8-AAAC-14B6CEA16CFC}" presName="linNode" presStyleCnt="0"/>
      <dgm:spPr/>
    </dgm:pt>
    <dgm:pt modelId="{FC6E0EE2-B871-43D9-90C0-91988D533326}" type="pres">
      <dgm:prSet presAssocID="{0A265277-2749-4EE8-AAAC-14B6CEA16CFC}" presName="parentShp" presStyleLbl="node1" presStyleIdx="1" presStyleCnt="2">
        <dgm:presLayoutVars>
          <dgm:bulletEnabled val="1"/>
        </dgm:presLayoutVars>
      </dgm:prSet>
      <dgm:spPr/>
    </dgm:pt>
    <dgm:pt modelId="{9157BB1A-DD64-43BA-9822-6FAA71A73FFB}" type="pres">
      <dgm:prSet presAssocID="{0A265277-2749-4EE8-AAAC-14B6CEA16CFC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32C29913-7283-4E26-8899-F4D892678A87}" type="presOf" srcId="{8689F9DF-6D68-4B05-9721-B9DDAC70C6A4}" destId="{9157BB1A-DD64-43BA-9822-6FAA71A73FFB}" srcOrd="0" destOrd="1" presId="urn:microsoft.com/office/officeart/2005/8/layout/vList6"/>
    <dgm:cxn modelId="{A560201D-12A6-4A7D-A089-5F32DDAAA2EA}" srcId="{07C7A3B5-B39E-434F-B682-412C14B848F2}" destId="{19FCAB56-CF43-4F0B-A81D-E2A17E98C71E}" srcOrd="0" destOrd="0" parTransId="{1D38B295-83D2-4CB9-B46E-6A6C7617A2E1}" sibTransId="{CDF75E78-091D-43AD-AEBD-A36C4882C5B6}"/>
    <dgm:cxn modelId="{368D9420-5444-4BD0-934D-EFDC13CFFE45}" srcId="{FB8A2C07-22AC-43DA-949C-9368DAF0F417}" destId="{07C7A3B5-B39E-434F-B682-412C14B848F2}" srcOrd="0" destOrd="0" parTransId="{0A90BC38-7FA2-4385-AFB2-18A7CB5017EF}" sibTransId="{22EAEB7C-C19E-4620-A034-F3AC416D65D3}"/>
    <dgm:cxn modelId="{EE944121-8CD4-46AB-BB3A-A27257A3F1AC}" srcId="{0A265277-2749-4EE8-AAAC-14B6CEA16CFC}" destId="{8BC5AC98-FE1D-4186-BBA0-67C6F67966EE}" srcOrd="0" destOrd="0" parTransId="{2DC89603-DE67-4A8A-8997-6F27D2613FAE}" sibTransId="{AC729A10-D923-47F5-93B1-F2E2E0122FAD}"/>
    <dgm:cxn modelId="{70334561-8494-4962-8E94-D69D247FE2F2}" srcId="{0A265277-2749-4EE8-AAAC-14B6CEA16CFC}" destId="{8689F9DF-6D68-4B05-9721-B9DDAC70C6A4}" srcOrd="1" destOrd="0" parTransId="{6811580C-8307-4640-A7BD-ACBB035C6FD5}" sibTransId="{F1748EC8-AE66-43D9-83D9-4EE7F08DDC68}"/>
    <dgm:cxn modelId="{AF22DB6F-A0EC-4105-A5E9-21D3F339E203}" type="presOf" srcId="{07C7A3B5-B39E-434F-B682-412C14B848F2}" destId="{57449B65-836F-484F-AA97-BAB4F2716D5F}" srcOrd="0" destOrd="0" presId="urn:microsoft.com/office/officeart/2005/8/layout/vList6"/>
    <dgm:cxn modelId="{C2499470-C19C-4ECB-81C1-9C16ED5E7C6E}" type="presOf" srcId="{9DCC5D52-96C5-4901-B4CD-E069BD455C10}" destId="{EA06F4DF-F25E-48C2-933B-28D6B7800BF3}" srcOrd="0" destOrd="1" presId="urn:microsoft.com/office/officeart/2005/8/layout/vList6"/>
    <dgm:cxn modelId="{BD2C7172-2A54-40EE-B66B-DAA004DC5527}" srcId="{07C7A3B5-B39E-434F-B682-412C14B848F2}" destId="{9DCC5D52-96C5-4901-B4CD-E069BD455C10}" srcOrd="1" destOrd="0" parTransId="{FE3657BA-6C25-4BF8-A9EF-4D362EC9BEC6}" sibTransId="{29299642-02A2-4CFA-83F5-75EFA0990D27}"/>
    <dgm:cxn modelId="{59BE7D8B-F7F7-4934-A442-3E2E8ACAD655}" srcId="{FB8A2C07-22AC-43DA-949C-9368DAF0F417}" destId="{0A265277-2749-4EE8-AAAC-14B6CEA16CFC}" srcOrd="1" destOrd="0" parTransId="{42EF4972-6C1C-4919-A124-0D980920AD00}" sibTransId="{47161DB1-3A3E-4BC1-975B-638ED3635E7C}"/>
    <dgm:cxn modelId="{3AEA9BBC-0A5B-4995-B338-C3F90F6283B2}" type="presOf" srcId="{8BC5AC98-FE1D-4186-BBA0-67C6F67966EE}" destId="{9157BB1A-DD64-43BA-9822-6FAA71A73FFB}" srcOrd="0" destOrd="0" presId="urn:microsoft.com/office/officeart/2005/8/layout/vList6"/>
    <dgm:cxn modelId="{F02DA0C4-4C26-4B0A-AA57-3EB36F430A0B}" type="presOf" srcId="{0A265277-2749-4EE8-AAAC-14B6CEA16CFC}" destId="{FC6E0EE2-B871-43D9-90C0-91988D533326}" srcOrd="0" destOrd="0" presId="urn:microsoft.com/office/officeart/2005/8/layout/vList6"/>
    <dgm:cxn modelId="{5B4F37D4-E5A9-440C-B524-E90834378641}" type="presOf" srcId="{FB8A2C07-22AC-43DA-949C-9368DAF0F417}" destId="{D1FF789B-AF51-4325-93EB-39F6C3804F30}" srcOrd="0" destOrd="0" presId="urn:microsoft.com/office/officeart/2005/8/layout/vList6"/>
    <dgm:cxn modelId="{88554EEC-407A-41EB-AC22-CA8BF5BD54B4}" type="presOf" srcId="{19FCAB56-CF43-4F0B-A81D-E2A17E98C71E}" destId="{EA06F4DF-F25E-48C2-933B-28D6B7800BF3}" srcOrd="0" destOrd="0" presId="urn:microsoft.com/office/officeart/2005/8/layout/vList6"/>
    <dgm:cxn modelId="{42C9C854-DD69-4D97-AD2F-FA2BD1695103}" type="presParOf" srcId="{D1FF789B-AF51-4325-93EB-39F6C3804F30}" destId="{2F079616-5792-4487-B3F9-7EA8DD45E687}" srcOrd="0" destOrd="0" presId="urn:microsoft.com/office/officeart/2005/8/layout/vList6"/>
    <dgm:cxn modelId="{0B892E1A-B198-4264-B63A-F2AA59396ACF}" type="presParOf" srcId="{2F079616-5792-4487-B3F9-7EA8DD45E687}" destId="{57449B65-836F-484F-AA97-BAB4F2716D5F}" srcOrd="0" destOrd="0" presId="urn:microsoft.com/office/officeart/2005/8/layout/vList6"/>
    <dgm:cxn modelId="{5240BFDD-4B8D-4B3D-95D1-B45DE6C0C017}" type="presParOf" srcId="{2F079616-5792-4487-B3F9-7EA8DD45E687}" destId="{EA06F4DF-F25E-48C2-933B-28D6B7800BF3}" srcOrd="1" destOrd="0" presId="urn:microsoft.com/office/officeart/2005/8/layout/vList6"/>
    <dgm:cxn modelId="{35FE9D11-486B-4637-9C85-27BC2E8B2FCF}" type="presParOf" srcId="{D1FF789B-AF51-4325-93EB-39F6C3804F30}" destId="{3AFC62CD-7884-41FA-9C32-AFEE7EF44057}" srcOrd="1" destOrd="0" presId="urn:microsoft.com/office/officeart/2005/8/layout/vList6"/>
    <dgm:cxn modelId="{2FF947AC-23AD-4FEB-99DE-A8AECA03BFB7}" type="presParOf" srcId="{D1FF789B-AF51-4325-93EB-39F6C3804F30}" destId="{E9DE5AE2-5154-4C93-80CF-AA63DD91A0CA}" srcOrd="2" destOrd="0" presId="urn:microsoft.com/office/officeart/2005/8/layout/vList6"/>
    <dgm:cxn modelId="{DF813A35-1F1C-4562-ADE0-4E250440D1AD}" type="presParOf" srcId="{E9DE5AE2-5154-4C93-80CF-AA63DD91A0CA}" destId="{FC6E0EE2-B871-43D9-90C0-91988D533326}" srcOrd="0" destOrd="0" presId="urn:microsoft.com/office/officeart/2005/8/layout/vList6"/>
    <dgm:cxn modelId="{69CD879A-8367-4A0F-8727-B362CD10E7BD}" type="presParOf" srcId="{E9DE5AE2-5154-4C93-80CF-AA63DD91A0CA}" destId="{9157BB1A-DD64-43BA-9822-6FAA71A73FF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AA300-C48D-4256-8C38-5984E75BAFC2}">
      <dsp:nvSpPr>
        <dsp:cNvPr id="0" name=""/>
        <dsp:cNvSpPr/>
      </dsp:nvSpPr>
      <dsp:spPr>
        <a:xfrm>
          <a:off x="682175" y="852523"/>
          <a:ext cx="2965286" cy="3305205"/>
        </a:xfrm>
        <a:prstGeom prst="rightArrow">
          <a:avLst>
            <a:gd name="adj1" fmla="val 70000"/>
            <a:gd name="adj2" fmla="val 50000"/>
          </a:avLst>
        </a:prstGeom>
        <a:solidFill>
          <a:srgbClr val="B9FC24">
            <a:alpha val="90000"/>
          </a:srgbClr>
        </a:solidFill>
        <a:ln w="12700" cap="flat" cmpd="sng" algn="ctr">
          <a:solidFill>
            <a:srgbClr val="C00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000" b="1" kern="1200" dirty="0">
              <a:solidFill>
                <a:srgbClr val="C00000"/>
              </a:solidFill>
            </a:rPr>
            <a:t>-15% DŅ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v-LV" sz="2000" b="1" kern="1200" dirty="0">
            <a:solidFill>
              <a:srgbClr val="C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000" b="1" kern="1200" dirty="0">
              <a:solidFill>
                <a:schemeClr val="tx1"/>
              </a:solidFill>
            </a:rPr>
            <a:t>+15% DD</a:t>
          </a:r>
        </a:p>
      </dsp:txBody>
      <dsp:txXfrm>
        <a:off x="1423497" y="1348304"/>
        <a:ext cx="1445577" cy="2313643"/>
      </dsp:txXfrm>
    </dsp:sp>
    <dsp:sp modelId="{76DF17CC-7670-4B72-86CB-ED55E53721A1}">
      <dsp:nvSpPr>
        <dsp:cNvPr id="0" name=""/>
        <dsp:cNvSpPr/>
      </dsp:nvSpPr>
      <dsp:spPr>
        <a:xfrm>
          <a:off x="5616" y="1661134"/>
          <a:ext cx="1482643" cy="1482643"/>
        </a:xfrm>
        <a:prstGeom prst="ellipse">
          <a:avLst/>
        </a:prstGeom>
        <a:solidFill>
          <a:srgbClr val="006C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/>
            <a:t>2.-3. diena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/>
            <a:t>DD 60%</a:t>
          </a:r>
        </a:p>
      </dsp:txBody>
      <dsp:txXfrm>
        <a:off x="222744" y="1878262"/>
        <a:ext cx="1048387" cy="1048387"/>
      </dsp:txXfrm>
    </dsp:sp>
    <dsp:sp modelId="{F50FB367-A4FF-4A07-8CA3-FD6A5A6E38A7}">
      <dsp:nvSpPr>
        <dsp:cNvPr id="0" name=""/>
        <dsp:cNvSpPr/>
      </dsp:nvSpPr>
      <dsp:spPr>
        <a:xfrm>
          <a:off x="4638876" y="737748"/>
          <a:ext cx="2965286" cy="3329415"/>
        </a:xfrm>
        <a:prstGeom prst="rightArrow">
          <a:avLst>
            <a:gd name="adj1" fmla="val 70000"/>
            <a:gd name="adj2" fmla="val 50000"/>
          </a:avLst>
        </a:prstGeom>
        <a:solidFill>
          <a:srgbClr val="B9FC24">
            <a:alpha val="89804"/>
          </a:srgbClr>
        </a:solidFill>
        <a:ln w="12700" cap="flat" cmpd="sng" algn="ctr">
          <a:solidFill>
            <a:srgbClr val="C00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000" b="1" kern="1200" dirty="0">
              <a:solidFill>
                <a:srgbClr val="C00000"/>
              </a:solidFill>
            </a:rPr>
            <a:t>-10% DŅ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v-LV" sz="2000" b="1" kern="1200" dirty="0">
            <a:solidFill>
              <a:srgbClr val="C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000" b="1" kern="1200" dirty="0"/>
            <a:t>+10% DD</a:t>
          </a:r>
        </a:p>
      </dsp:txBody>
      <dsp:txXfrm>
        <a:off x="5380198" y="1237160"/>
        <a:ext cx="1445577" cy="2330591"/>
      </dsp:txXfrm>
    </dsp:sp>
    <dsp:sp modelId="{E3FF721F-D83E-40AE-B52C-549C638E6E4F}">
      <dsp:nvSpPr>
        <dsp:cNvPr id="0" name=""/>
        <dsp:cNvSpPr/>
      </dsp:nvSpPr>
      <dsp:spPr>
        <a:xfrm>
          <a:off x="3897554" y="1661134"/>
          <a:ext cx="1482643" cy="1482643"/>
        </a:xfrm>
        <a:prstGeom prst="ellipse">
          <a:avLst/>
        </a:prstGeom>
        <a:solidFill>
          <a:srgbClr val="006C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/>
            <a:t>4.-8. diena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/>
            <a:t>DD 70%</a:t>
          </a:r>
        </a:p>
      </dsp:txBody>
      <dsp:txXfrm>
        <a:off x="4114682" y="1878262"/>
        <a:ext cx="1048387" cy="1048387"/>
      </dsp:txXfrm>
    </dsp:sp>
    <dsp:sp modelId="{3FA2A368-0F06-4222-B632-7DB45AA513F0}">
      <dsp:nvSpPr>
        <dsp:cNvPr id="0" name=""/>
        <dsp:cNvSpPr/>
      </dsp:nvSpPr>
      <dsp:spPr>
        <a:xfrm>
          <a:off x="8536431" y="643139"/>
          <a:ext cx="2965286" cy="3518634"/>
        </a:xfrm>
        <a:prstGeom prst="rightArrow">
          <a:avLst>
            <a:gd name="adj1" fmla="val 70000"/>
            <a:gd name="adj2" fmla="val 50000"/>
          </a:avLst>
        </a:prstGeom>
        <a:solidFill>
          <a:srgbClr val="B9FC24">
            <a:alpha val="90000"/>
          </a:srgbClr>
        </a:solidFill>
        <a:ln w="12700" cap="flat" cmpd="sng" algn="ctr">
          <a:solidFill>
            <a:srgbClr val="C00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v-LV" sz="1600" b="1" kern="1200" dirty="0">
            <a:solidFill>
              <a:srgbClr val="C000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800" b="1" kern="1200" dirty="0">
              <a:solidFill>
                <a:schemeClr val="tx1"/>
              </a:solidFill>
            </a:rPr>
            <a:t>+80% DD  </a:t>
          </a:r>
          <a:r>
            <a:rPr lang="lv-LV" sz="1600" b="1" kern="1200" dirty="0">
              <a:solidFill>
                <a:schemeClr val="tx1"/>
              </a:solidFill>
            </a:rPr>
            <a:t>9.diena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800" b="1" kern="1200" dirty="0">
              <a:solidFill>
                <a:srgbClr val="C00000"/>
              </a:solidFill>
            </a:rPr>
            <a:t>-75% valstij           </a:t>
          </a:r>
          <a:r>
            <a:rPr lang="lv-LV" sz="1600" b="1" kern="1200" dirty="0">
              <a:solidFill>
                <a:srgbClr val="C00000"/>
              </a:solidFill>
            </a:rPr>
            <a:t>9.diena</a:t>
          </a:r>
          <a:endParaRPr lang="lv-LV" sz="16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800" b="1" kern="1200" dirty="0">
              <a:solidFill>
                <a:srgbClr val="C00000"/>
              </a:solidFill>
            </a:rPr>
            <a:t>-5% DŅ      </a:t>
          </a:r>
          <a:r>
            <a:rPr lang="lv-LV" sz="1600" b="1" kern="1200" dirty="0">
              <a:solidFill>
                <a:srgbClr val="C00000"/>
              </a:solidFill>
            </a:rPr>
            <a:t>no 9.dienas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800" b="1" kern="1200" dirty="0">
              <a:solidFill>
                <a:schemeClr val="tx1"/>
              </a:solidFill>
            </a:rPr>
            <a:t>+5% valstij </a:t>
          </a:r>
          <a:r>
            <a:rPr lang="lv-LV" sz="1600" b="1" kern="1200" dirty="0">
              <a:solidFill>
                <a:schemeClr val="tx1"/>
              </a:solidFill>
            </a:rPr>
            <a:t>no 10.dienas</a:t>
          </a:r>
        </a:p>
      </dsp:txBody>
      <dsp:txXfrm>
        <a:off x="9277752" y="1170934"/>
        <a:ext cx="1445577" cy="2463044"/>
      </dsp:txXfrm>
    </dsp:sp>
    <dsp:sp modelId="{0ACDB2EE-2E50-4DEC-B1FB-4B8084B14D68}">
      <dsp:nvSpPr>
        <dsp:cNvPr id="0" name=""/>
        <dsp:cNvSpPr/>
      </dsp:nvSpPr>
      <dsp:spPr>
        <a:xfrm>
          <a:off x="7789493" y="1661134"/>
          <a:ext cx="1482643" cy="1482643"/>
        </a:xfrm>
        <a:prstGeom prst="ellipse">
          <a:avLst/>
        </a:prstGeom>
        <a:solidFill>
          <a:srgbClr val="006C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/>
            <a:t>9. - xx diena valsts 75% </a:t>
          </a:r>
        </a:p>
      </dsp:txBody>
      <dsp:txXfrm>
        <a:off x="8006621" y="1878262"/>
        <a:ext cx="1048387" cy="10483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7A2E9-3363-415C-986E-2DA2D8D8ABD8}">
      <dsp:nvSpPr>
        <dsp:cNvPr id="0" name=""/>
        <dsp:cNvSpPr/>
      </dsp:nvSpPr>
      <dsp:spPr>
        <a:xfrm>
          <a:off x="1482137" y="1211100"/>
          <a:ext cx="1017279" cy="10172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/>
            <a:t>-58,4 milj.</a:t>
          </a:r>
          <a:endParaRPr lang="en-150" sz="2400" b="1" kern="1200" dirty="0"/>
        </a:p>
      </dsp:txBody>
      <dsp:txXfrm>
        <a:off x="1631114" y="1360077"/>
        <a:ext cx="719325" cy="719325"/>
      </dsp:txXfrm>
    </dsp:sp>
    <dsp:sp modelId="{20786353-9B34-4011-8957-7F628A7B1BC6}">
      <dsp:nvSpPr>
        <dsp:cNvPr id="0" name=""/>
        <dsp:cNvSpPr/>
      </dsp:nvSpPr>
      <dsp:spPr>
        <a:xfrm rot="12900000">
          <a:off x="828447" y="1033628"/>
          <a:ext cx="778976" cy="28992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7C0BEF-E868-4786-8372-6CD2090A6AEE}">
      <dsp:nvSpPr>
        <dsp:cNvPr id="0" name=""/>
        <dsp:cNvSpPr/>
      </dsp:nvSpPr>
      <dsp:spPr>
        <a:xfrm>
          <a:off x="415678" y="568623"/>
          <a:ext cx="966415" cy="7731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dirty="0"/>
            <a:t>VSAOI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dirty="0"/>
            <a:t>-38,3 milj.</a:t>
          </a:r>
          <a:endParaRPr lang="en-150" sz="1400" b="1" kern="1200" dirty="0"/>
        </a:p>
      </dsp:txBody>
      <dsp:txXfrm>
        <a:off x="438322" y="591267"/>
        <a:ext cx="921127" cy="727844"/>
      </dsp:txXfrm>
    </dsp:sp>
    <dsp:sp modelId="{EA14B53C-B6E9-4F7D-8C2F-BC7A90CEB83B}">
      <dsp:nvSpPr>
        <dsp:cNvPr id="0" name=""/>
        <dsp:cNvSpPr/>
      </dsp:nvSpPr>
      <dsp:spPr>
        <a:xfrm rot="16200000">
          <a:off x="1601289" y="631312"/>
          <a:ext cx="778976" cy="28992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463FA-4251-4A30-ABED-33164D0F4981}">
      <dsp:nvSpPr>
        <dsp:cNvPr id="0" name=""/>
        <dsp:cNvSpPr/>
      </dsp:nvSpPr>
      <dsp:spPr>
        <a:xfrm>
          <a:off x="1507569" y="220"/>
          <a:ext cx="966415" cy="7731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dirty="0"/>
            <a:t>IIN valstij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dirty="0"/>
            <a:t>-5 milj.</a:t>
          </a:r>
          <a:endParaRPr lang="en-150" sz="1400" b="1" kern="1200" dirty="0"/>
        </a:p>
      </dsp:txBody>
      <dsp:txXfrm>
        <a:off x="1530213" y="22864"/>
        <a:ext cx="921127" cy="727844"/>
      </dsp:txXfrm>
    </dsp:sp>
    <dsp:sp modelId="{C8AF25D0-4432-401D-BBF7-A9DFA544DF34}">
      <dsp:nvSpPr>
        <dsp:cNvPr id="0" name=""/>
        <dsp:cNvSpPr/>
      </dsp:nvSpPr>
      <dsp:spPr>
        <a:xfrm rot="19500000">
          <a:off x="2374130" y="1033628"/>
          <a:ext cx="778976" cy="28992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E5B266-B526-460E-91F1-93592318DDFF}">
      <dsp:nvSpPr>
        <dsp:cNvPr id="0" name=""/>
        <dsp:cNvSpPr/>
      </dsp:nvSpPr>
      <dsp:spPr>
        <a:xfrm>
          <a:off x="2599461" y="568623"/>
          <a:ext cx="966415" cy="7731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dirty="0"/>
            <a:t>IIN </a:t>
          </a:r>
          <a:r>
            <a:rPr lang="lv-LV" sz="1400" b="1" kern="1200" dirty="0" err="1"/>
            <a:t>pašvald</a:t>
          </a:r>
          <a:r>
            <a:rPr lang="lv-LV" sz="1400" b="1" kern="1200" dirty="0"/>
            <a:t>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dirty="0"/>
            <a:t>-15 milj.</a:t>
          </a:r>
          <a:endParaRPr lang="en-150" sz="1400" b="1" kern="1200" dirty="0"/>
        </a:p>
      </dsp:txBody>
      <dsp:txXfrm>
        <a:off x="2622105" y="591267"/>
        <a:ext cx="921127" cy="727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7A2E9-3363-415C-986E-2DA2D8D8ABD8}">
      <dsp:nvSpPr>
        <dsp:cNvPr id="0" name=""/>
        <dsp:cNvSpPr/>
      </dsp:nvSpPr>
      <dsp:spPr>
        <a:xfrm>
          <a:off x="2133371" y="1848677"/>
          <a:ext cx="1552886" cy="15528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700" b="1" kern="1200" dirty="0"/>
            <a:t>-60,6 milj.</a:t>
          </a:r>
          <a:endParaRPr lang="en-150" sz="3700" b="1" kern="1200" dirty="0"/>
        </a:p>
      </dsp:txBody>
      <dsp:txXfrm>
        <a:off x="2360786" y="2076092"/>
        <a:ext cx="1098056" cy="1098056"/>
      </dsp:txXfrm>
    </dsp:sp>
    <dsp:sp modelId="{20786353-9B34-4011-8957-7F628A7B1BC6}">
      <dsp:nvSpPr>
        <dsp:cNvPr id="0" name=""/>
        <dsp:cNvSpPr/>
      </dsp:nvSpPr>
      <dsp:spPr>
        <a:xfrm rot="12900000">
          <a:off x="1135488" y="1577758"/>
          <a:ext cx="1189135" cy="44257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7C0BEF-E868-4786-8372-6CD2090A6AEE}">
      <dsp:nvSpPr>
        <dsp:cNvPr id="0" name=""/>
        <dsp:cNvSpPr/>
      </dsp:nvSpPr>
      <dsp:spPr>
        <a:xfrm>
          <a:off x="505393" y="867918"/>
          <a:ext cx="1475242" cy="11801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b="1" kern="1200" dirty="0"/>
            <a:t>VSAOI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b="1" kern="1200" dirty="0"/>
            <a:t>-40,4 milj.</a:t>
          </a:r>
          <a:endParaRPr lang="en-150" sz="2100" b="1" kern="1200" dirty="0"/>
        </a:p>
      </dsp:txBody>
      <dsp:txXfrm>
        <a:off x="539960" y="902485"/>
        <a:ext cx="1406108" cy="1111059"/>
      </dsp:txXfrm>
    </dsp:sp>
    <dsp:sp modelId="{EA14B53C-B6E9-4F7D-8C2F-BC7A90CEB83B}">
      <dsp:nvSpPr>
        <dsp:cNvPr id="0" name=""/>
        <dsp:cNvSpPr/>
      </dsp:nvSpPr>
      <dsp:spPr>
        <a:xfrm rot="16200000">
          <a:off x="2315247" y="963614"/>
          <a:ext cx="1189135" cy="44257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463FA-4251-4A30-ABED-33164D0F4981}">
      <dsp:nvSpPr>
        <dsp:cNvPr id="0" name=""/>
        <dsp:cNvSpPr/>
      </dsp:nvSpPr>
      <dsp:spPr>
        <a:xfrm>
          <a:off x="2172193" y="236"/>
          <a:ext cx="1475242" cy="11801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b="1" kern="1200" dirty="0"/>
            <a:t>IIN valstij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b="1" kern="1200" dirty="0"/>
            <a:t>-5 milj.</a:t>
          </a:r>
          <a:endParaRPr lang="en-150" sz="2100" b="1" kern="1200" dirty="0"/>
        </a:p>
      </dsp:txBody>
      <dsp:txXfrm>
        <a:off x="2206760" y="34803"/>
        <a:ext cx="1406108" cy="1111059"/>
      </dsp:txXfrm>
    </dsp:sp>
    <dsp:sp modelId="{C8AF25D0-4432-401D-BBF7-A9DFA544DF34}">
      <dsp:nvSpPr>
        <dsp:cNvPr id="0" name=""/>
        <dsp:cNvSpPr/>
      </dsp:nvSpPr>
      <dsp:spPr>
        <a:xfrm rot="19500000">
          <a:off x="3495006" y="1577758"/>
          <a:ext cx="1189135" cy="44257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E5B266-B526-460E-91F1-93592318DDFF}">
      <dsp:nvSpPr>
        <dsp:cNvPr id="0" name=""/>
        <dsp:cNvSpPr/>
      </dsp:nvSpPr>
      <dsp:spPr>
        <a:xfrm>
          <a:off x="3838994" y="867918"/>
          <a:ext cx="1475242" cy="11801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b="1" kern="1200" dirty="0"/>
            <a:t>IIN </a:t>
          </a:r>
          <a:r>
            <a:rPr lang="lv-LV" sz="2100" b="1" kern="1200" dirty="0" err="1"/>
            <a:t>pašvald</a:t>
          </a:r>
          <a:r>
            <a:rPr lang="lv-LV" sz="2100" b="1" kern="1200" dirty="0"/>
            <a:t>.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100" b="1" kern="1200" dirty="0"/>
            <a:t>-15,1 milj.</a:t>
          </a:r>
          <a:endParaRPr lang="en-150" sz="2100" b="1" kern="1200" dirty="0"/>
        </a:p>
      </dsp:txBody>
      <dsp:txXfrm>
        <a:off x="3873561" y="902485"/>
        <a:ext cx="1406108" cy="11110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6F4DF-F25E-48C2-933B-28D6B7800BF3}">
      <dsp:nvSpPr>
        <dsp:cNvPr id="0" name=""/>
        <dsp:cNvSpPr/>
      </dsp:nvSpPr>
      <dsp:spPr>
        <a:xfrm>
          <a:off x="3179032" y="242"/>
          <a:ext cx="4768549" cy="943961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200" kern="1200" dirty="0"/>
            <a:t>Izmaksas 538,7 milj.</a:t>
          </a:r>
          <a:endParaRPr lang="en-150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200" kern="1200" dirty="0"/>
            <a:t>IIN 107,7 milj.</a:t>
          </a:r>
          <a:endParaRPr lang="en-150" sz="2200" kern="1200" dirty="0"/>
        </a:p>
      </dsp:txBody>
      <dsp:txXfrm>
        <a:off x="3179032" y="118237"/>
        <a:ext cx="4414564" cy="707971"/>
      </dsp:txXfrm>
    </dsp:sp>
    <dsp:sp modelId="{57449B65-836F-484F-AA97-BAB4F2716D5F}">
      <dsp:nvSpPr>
        <dsp:cNvPr id="0" name=""/>
        <dsp:cNvSpPr/>
      </dsp:nvSpPr>
      <dsp:spPr>
        <a:xfrm>
          <a:off x="0" y="242"/>
          <a:ext cx="3179032" cy="943961"/>
        </a:xfrm>
        <a:prstGeom prst="roundRect">
          <a:avLst/>
        </a:prstGeom>
        <a:solidFill>
          <a:srgbClr val="01793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200" b="1" kern="1200" dirty="0"/>
            <a:t>80% atvietojums</a:t>
          </a:r>
          <a:endParaRPr lang="en-150" sz="3200" b="1" kern="1200" dirty="0"/>
        </a:p>
      </dsp:txBody>
      <dsp:txXfrm>
        <a:off x="46080" y="46322"/>
        <a:ext cx="3086872" cy="851801"/>
      </dsp:txXfrm>
    </dsp:sp>
    <dsp:sp modelId="{9157BB1A-DD64-43BA-9822-6FAA71A73FFB}">
      <dsp:nvSpPr>
        <dsp:cNvPr id="0" name=""/>
        <dsp:cNvSpPr/>
      </dsp:nvSpPr>
      <dsp:spPr>
        <a:xfrm>
          <a:off x="3179032" y="1038600"/>
          <a:ext cx="4768549" cy="94396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200" kern="1200" dirty="0"/>
            <a:t>Izmaksas 505 milj.</a:t>
          </a:r>
          <a:endParaRPr lang="en-150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200" kern="1200" dirty="0"/>
            <a:t>IIN 101 milj.</a:t>
          </a:r>
          <a:endParaRPr lang="en-150" sz="2200" kern="1200" dirty="0"/>
        </a:p>
      </dsp:txBody>
      <dsp:txXfrm>
        <a:off x="3179032" y="1156595"/>
        <a:ext cx="4414564" cy="707971"/>
      </dsp:txXfrm>
    </dsp:sp>
    <dsp:sp modelId="{FC6E0EE2-B871-43D9-90C0-91988D533326}">
      <dsp:nvSpPr>
        <dsp:cNvPr id="0" name=""/>
        <dsp:cNvSpPr/>
      </dsp:nvSpPr>
      <dsp:spPr>
        <a:xfrm>
          <a:off x="0" y="1038600"/>
          <a:ext cx="3179032" cy="943961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200" b="1" kern="1200" dirty="0"/>
            <a:t>75% atvietojums</a:t>
          </a:r>
          <a:endParaRPr lang="en-150" sz="3200" b="1" kern="1200" dirty="0"/>
        </a:p>
      </dsp:txBody>
      <dsp:txXfrm>
        <a:off x="46080" y="1084680"/>
        <a:ext cx="3086872" cy="8518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6F4DF-F25E-48C2-933B-28D6B7800BF3}">
      <dsp:nvSpPr>
        <dsp:cNvPr id="0" name=""/>
        <dsp:cNvSpPr/>
      </dsp:nvSpPr>
      <dsp:spPr>
        <a:xfrm>
          <a:off x="3179032" y="242"/>
          <a:ext cx="4768549" cy="943961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200" kern="1200" dirty="0"/>
            <a:t>Izmaksas 575,5 milj.</a:t>
          </a:r>
          <a:endParaRPr lang="en-150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200" kern="1200" dirty="0"/>
            <a:t>IIN 115,1 milj.</a:t>
          </a:r>
          <a:endParaRPr lang="en-150" sz="2200" kern="1200" dirty="0"/>
        </a:p>
      </dsp:txBody>
      <dsp:txXfrm>
        <a:off x="3179032" y="118237"/>
        <a:ext cx="4414564" cy="707971"/>
      </dsp:txXfrm>
    </dsp:sp>
    <dsp:sp modelId="{57449B65-836F-484F-AA97-BAB4F2716D5F}">
      <dsp:nvSpPr>
        <dsp:cNvPr id="0" name=""/>
        <dsp:cNvSpPr/>
      </dsp:nvSpPr>
      <dsp:spPr>
        <a:xfrm>
          <a:off x="0" y="242"/>
          <a:ext cx="3179032" cy="943961"/>
        </a:xfrm>
        <a:prstGeom prst="roundRect">
          <a:avLst/>
        </a:prstGeom>
        <a:solidFill>
          <a:srgbClr val="01793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200" b="1" kern="1200" dirty="0"/>
            <a:t>80% atvietojums</a:t>
          </a:r>
          <a:endParaRPr lang="en-150" sz="3200" b="1" kern="1200" dirty="0"/>
        </a:p>
      </dsp:txBody>
      <dsp:txXfrm>
        <a:off x="46080" y="46322"/>
        <a:ext cx="3086872" cy="851801"/>
      </dsp:txXfrm>
    </dsp:sp>
    <dsp:sp modelId="{9157BB1A-DD64-43BA-9822-6FAA71A73FFB}">
      <dsp:nvSpPr>
        <dsp:cNvPr id="0" name=""/>
        <dsp:cNvSpPr/>
      </dsp:nvSpPr>
      <dsp:spPr>
        <a:xfrm>
          <a:off x="3179032" y="1038600"/>
          <a:ext cx="4768549" cy="94396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200" kern="1200" dirty="0"/>
            <a:t>Izmaksas 537,5 milj.</a:t>
          </a:r>
          <a:endParaRPr lang="en-150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200" kern="1200" dirty="0"/>
            <a:t>IIN 107,9 milj.</a:t>
          </a:r>
          <a:endParaRPr lang="en-150" sz="2200" kern="1200" dirty="0"/>
        </a:p>
      </dsp:txBody>
      <dsp:txXfrm>
        <a:off x="3179032" y="1156595"/>
        <a:ext cx="4414564" cy="707971"/>
      </dsp:txXfrm>
    </dsp:sp>
    <dsp:sp modelId="{FC6E0EE2-B871-43D9-90C0-91988D533326}">
      <dsp:nvSpPr>
        <dsp:cNvPr id="0" name=""/>
        <dsp:cNvSpPr/>
      </dsp:nvSpPr>
      <dsp:spPr>
        <a:xfrm>
          <a:off x="0" y="1038600"/>
          <a:ext cx="3179032" cy="943961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200" b="1" kern="1200" dirty="0"/>
            <a:t>75% atvietojums</a:t>
          </a:r>
          <a:endParaRPr lang="en-150" sz="3200" b="1" kern="1200" dirty="0"/>
        </a:p>
      </dsp:txBody>
      <dsp:txXfrm>
        <a:off x="46080" y="1084680"/>
        <a:ext cx="3086872" cy="851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422" cy="499125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148" y="0"/>
            <a:ext cx="2930421" cy="499125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r">
              <a:defRPr sz="1200"/>
            </a:lvl1pPr>
          </a:lstStyle>
          <a:p>
            <a:fld id="{CCD0E544-BDD6-5549-9D3F-EF9144935761}" type="datetimeFigureOut">
              <a:rPr lang="en-LV" smtClean="0"/>
              <a:t>07/02/2024</a:t>
            </a:fld>
            <a:endParaRPr lang="en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98" tIns="45999" rIns="91998" bIns="45999" rtlCol="0" anchor="ctr"/>
          <a:lstStyle/>
          <a:p>
            <a:endParaRPr lang="en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5639" y="4784885"/>
            <a:ext cx="5409887" cy="3914614"/>
          </a:xfrm>
          <a:prstGeom prst="rect">
            <a:avLst/>
          </a:prstGeom>
        </p:spPr>
        <p:txBody>
          <a:bodyPr vert="horz" lIns="91998" tIns="45999" rIns="91998" bIns="45999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388"/>
            <a:ext cx="2930422" cy="499125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148" y="9443388"/>
            <a:ext cx="2930421" cy="499125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r">
              <a:defRPr sz="1200"/>
            </a:lvl1pPr>
          </a:lstStyle>
          <a:p>
            <a:fld id="{7D4FE5B1-BE78-5148-B9CE-3191253B0BDD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038722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FE5B1-BE78-5148-B9CE-3191253B0BDD}" type="slidenum">
              <a:rPr lang="en-LV" smtClean="0"/>
              <a:t>1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876316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FE5B1-BE78-5148-B9CE-3191253B0BDD}" type="slidenum">
              <a:rPr lang="en-LV" smtClean="0"/>
              <a:t>2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950553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FE5B1-BE78-5148-B9CE-3191253B0BDD}" type="slidenum">
              <a:rPr lang="en-LV" smtClean="0"/>
              <a:t>3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400394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FE5B1-BE78-5148-B9CE-3191253B0BDD}" type="slidenum">
              <a:rPr lang="en-LV" smtClean="0"/>
              <a:t>6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250087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FE5B1-BE78-5148-B9CE-3191253B0BDD}" type="slidenum">
              <a:rPr lang="en-LV" smtClean="0"/>
              <a:t>7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079425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4FE5B1-BE78-5148-B9CE-3191253B0BDD}" type="slidenum">
              <a:rPr kumimoji="0" lang="en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835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FE5B1-BE78-5148-B9CE-3191253B0BDD}" type="slidenum">
              <a:rPr lang="en-LV" smtClean="0"/>
              <a:t>10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90152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FE5B1-BE78-5148-B9CE-3191253B0BDD}" type="slidenum">
              <a:rPr lang="en-LV" smtClean="0"/>
              <a:t>11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034617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FE5B1-BE78-5148-B9CE-3191253B0BDD}" type="slidenum">
              <a:rPr lang="en-LV" smtClean="0"/>
              <a:t>12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245736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0C096-188E-49B6-86DE-C42C59E90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6C7244-706D-4BFF-B029-5DDCC7721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25A67-7CC3-4B1C-8660-2E5B621C5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84E3-8B58-443F-845B-4307BDC27DD6}" type="datetimeFigureOut">
              <a:rPr lang="lv-LV" smtClean="0"/>
              <a:t>02.07.2024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4787C-3B4C-46CE-8FD6-4F4B3584B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DB0DB-54BF-4AE0-B607-99F7F5B71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DA1D-6CE0-4BDB-9FA1-8C3E157FAC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937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C1BA1-CD10-45B2-BC91-3293F3F54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929357-8FD4-4374-B135-F272AC8C8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786F9-1C59-414C-ADA3-8DAE2D63A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84E3-8B58-443F-845B-4307BDC27DD6}" type="datetimeFigureOut">
              <a:rPr lang="lv-LV" smtClean="0"/>
              <a:t>02.07.2024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3D435-BDA6-4A6C-A838-740D13F88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F90BE-AB0E-4397-8884-15BF6114C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DA1D-6CE0-4BDB-9FA1-8C3E157FAC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88157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7ECCD-9574-49BB-AA98-AA3ABCF683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6A0E62-2CBC-4AAA-867D-757A4D630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38F08-9CDB-4549-9F9A-5A9FA9DD0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84E3-8B58-443F-845B-4307BDC27DD6}" type="datetimeFigureOut">
              <a:rPr lang="lv-LV" smtClean="0"/>
              <a:t>02.07.2024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6CA1A-BA49-44FC-8FB0-F60463926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64F49-DC00-4B13-B276-BB26F6BEB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DA1D-6CE0-4BDB-9FA1-8C3E157FAC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83195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897A0-A3BA-496E-854E-75AA85DD8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3E750-9DAC-4F7E-97BB-B490971AA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BA4DD-CAC9-4565-9D8C-C2ABA4E18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84E3-8B58-443F-845B-4307BDC27DD6}" type="datetimeFigureOut">
              <a:rPr lang="lv-LV" smtClean="0"/>
              <a:t>02.07.2024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F852D-8F09-4F86-A3EC-0CEF23643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1E3EA-8867-4A40-BD85-9B161A38C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DA1D-6CE0-4BDB-9FA1-8C3E157FAC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67537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9CFB1-A05D-4BDC-9805-2A5B08F2A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E004C-A429-4D67-9099-BE824DE1F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87638-DE77-4A2B-B683-29DAA3BF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84E3-8B58-443F-845B-4307BDC27DD6}" type="datetimeFigureOut">
              <a:rPr lang="lv-LV" smtClean="0"/>
              <a:t>02.07.2024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6DD7-58B5-46A8-A6E9-FE43245AA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4DFB2-64FB-4ECA-BF10-9DCBD2C07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DA1D-6CE0-4BDB-9FA1-8C3E157FAC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2139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713EB-6231-4E38-A3B8-366A8EF5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8620C-5414-4C2B-BD30-B0E494C97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7CCEC1-A949-4AB1-9394-B608436D6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6FB094-5AB2-44E1-8986-14A617C02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84E3-8B58-443F-845B-4307BDC27DD6}" type="datetimeFigureOut">
              <a:rPr lang="lv-LV" smtClean="0"/>
              <a:t>02.07.2024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68089-A277-44F8-B0E1-7A6E0BE7A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5F541-9A5F-483A-84A1-D9057322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DA1D-6CE0-4BDB-9FA1-8C3E157FAC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42757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A042F-3777-4E53-ABCC-5C5B92245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FB311-72B8-4630-806A-288D010E9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18CB52-14E1-4B88-950F-DBEB1E37D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1B379E-1B3A-4AB7-B90F-05F390C90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1293BE-C980-4553-A5DD-8FE6BAA386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51052D-7800-4026-9BEC-3D420657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84E3-8B58-443F-845B-4307BDC27DD6}" type="datetimeFigureOut">
              <a:rPr lang="lv-LV" smtClean="0"/>
              <a:t>02.07.2024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1E2BE-F801-41A8-B540-35F11EF2C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E65BA1-98EB-4BFE-9F24-10DBB60A8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DA1D-6CE0-4BDB-9FA1-8C3E157FAC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64261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CFD62-5496-432B-B65C-4936A279F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D67669-5561-4F86-B232-AAC6E8704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84E3-8B58-443F-845B-4307BDC27DD6}" type="datetimeFigureOut">
              <a:rPr lang="lv-LV" smtClean="0"/>
              <a:t>02.07.2024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DDA9B-0FD1-4217-8E28-EA158CCA0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469DF2-E44C-41C1-A38B-59628EB8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DA1D-6CE0-4BDB-9FA1-8C3E157FAC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6874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9CF73C-A372-4AD5-8243-ACE2B4320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84E3-8B58-443F-845B-4307BDC27DD6}" type="datetimeFigureOut">
              <a:rPr lang="lv-LV" smtClean="0"/>
              <a:t>02.07.2024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2680B7-5193-4E7D-970A-AB40B37EA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D9065-48F9-4A20-A95F-B67BB2783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DA1D-6CE0-4BDB-9FA1-8C3E157FAC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8721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FEA82-3669-47C5-8AA0-C526DCC87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9B646-306F-4008-8334-33BAAA627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B34F7-9F5B-47C6-BC60-CA79308D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40C50-0586-44A4-9D79-296DBC17A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84E3-8B58-443F-845B-4307BDC27DD6}" type="datetimeFigureOut">
              <a:rPr lang="lv-LV" smtClean="0"/>
              <a:t>02.07.2024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7A0FE-6945-465D-9120-786F5C23D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7C850-85AD-494D-9118-5914A22BF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DA1D-6CE0-4BDB-9FA1-8C3E157FAC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4241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2543A-A28A-4A3D-9D5C-4F43DCB6C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D69C35-F01B-4252-8418-FE19710A1C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8BBC5-5650-4DD1-A472-DAE660FDD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A1E2FC-6380-40FC-91BD-4075C01D1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84E3-8B58-443F-845B-4307BDC27DD6}" type="datetimeFigureOut">
              <a:rPr lang="lv-LV" smtClean="0"/>
              <a:t>02.07.2024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FED33-D380-4174-BD24-B5B396D8A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8C1AB5-4C1E-44A6-90CB-44E6E28A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DA1D-6CE0-4BDB-9FA1-8C3E157FAC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74125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50345D-71D6-41BF-820B-E957595FC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E96A5-E2B1-4F96-B059-9DAD74518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359FB-8E87-4A5B-8200-7D0A94E6C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884E3-8B58-443F-845B-4307BDC27DD6}" type="datetimeFigureOut">
              <a:rPr lang="lv-LV" smtClean="0"/>
              <a:t>02.07.2024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B21C9-C716-489E-813D-B888E5E2A4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CD444-007B-47DA-9DBE-83748D4A1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6DA1D-6CE0-4BDB-9FA1-8C3E157FAC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5768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balss.lv/slimibas-lapu-apmaksa-no-pirmas-dienas-100-un-tikai-ar-socialo-maksajumuapmera/sho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7D4E6AA3-BBF2-1C48-8191-3A3A2E618FBE}"/>
              </a:ext>
            </a:extLst>
          </p:cNvPr>
          <p:cNvSpPr>
            <a:spLocks/>
          </p:cNvSpPr>
          <p:nvPr/>
        </p:nvSpPr>
        <p:spPr>
          <a:xfrm>
            <a:off x="5334000" y="-28576"/>
            <a:ext cx="6886575" cy="6900863"/>
          </a:xfrm>
          <a:custGeom>
            <a:avLst/>
            <a:gdLst>
              <a:gd name="connsiteX0" fmla="*/ 0 w 5709425"/>
              <a:gd name="connsiteY0" fmla="*/ 2460959 h 4921918"/>
              <a:gd name="connsiteX1" fmla="*/ 1230480 w 5709425"/>
              <a:gd name="connsiteY1" fmla="*/ 1 h 4921918"/>
              <a:gd name="connsiteX2" fmla="*/ 4478946 w 5709425"/>
              <a:gd name="connsiteY2" fmla="*/ 1 h 4921918"/>
              <a:gd name="connsiteX3" fmla="*/ 5709425 w 5709425"/>
              <a:gd name="connsiteY3" fmla="*/ 2460959 h 4921918"/>
              <a:gd name="connsiteX4" fmla="*/ 4478946 w 5709425"/>
              <a:gd name="connsiteY4" fmla="*/ 4921917 h 4921918"/>
              <a:gd name="connsiteX5" fmla="*/ 1230480 w 5709425"/>
              <a:gd name="connsiteY5" fmla="*/ 4921917 h 4921918"/>
              <a:gd name="connsiteX6" fmla="*/ 0 w 5709425"/>
              <a:gd name="connsiteY6" fmla="*/ 2460959 h 4921918"/>
              <a:gd name="connsiteX0" fmla="*/ 0 w 4493943"/>
              <a:gd name="connsiteY0" fmla="*/ 2460958 h 4921916"/>
              <a:gd name="connsiteX1" fmla="*/ 1230480 w 4493943"/>
              <a:gd name="connsiteY1" fmla="*/ 0 h 4921916"/>
              <a:gd name="connsiteX2" fmla="*/ 4478946 w 4493943"/>
              <a:gd name="connsiteY2" fmla="*/ 0 h 4921916"/>
              <a:gd name="connsiteX3" fmla="*/ 4493943 w 4493943"/>
              <a:gd name="connsiteY3" fmla="*/ 2472109 h 4921916"/>
              <a:gd name="connsiteX4" fmla="*/ 4478946 w 4493943"/>
              <a:gd name="connsiteY4" fmla="*/ 4921916 h 4921916"/>
              <a:gd name="connsiteX5" fmla="*/ 1230480 w 4493943"/>
              <a:gd name="connsiteY5" fmla="*/ 4921916 h 4921916"/>
              <a:gd name="connsiteX6" fmla="*/ 0 w 4493943"/>
              <a:gd name="connsiteY6" fmla="*/ 2460958 h 4921916"/>
              <a:gd name="connsiteX0" fmla="*/ 0 w 4493943"/>
              <a:gd name="connsiteY0" fmla="*/ 2460958 h 4921916"/>
              <a:gd name="connsiteX1" fmla="*/ 1332683 w 4493943"/>
              <a:gd name="connsiteY1" fmla="*/ 0 h 4921916"/>
              <a:gd name="connsiteX2" fmla="*/ 4478946 w 4493943"/>
              <a:gd name="connsiteY2" fmla="*/ 0 h 4921916"/>
              <a:gd name="connsiteX3" fmla="*/ 4493943 w 4493943"/>
              <a:gd name="connsiteY3" fmla="*/ 2472109 h 4921916"/>
              <a:gd name="connsiteX4" fmla="*/ 4478946 w 4493943"/>
              <a:gd name="connsiteY4" fmla="*/ 4921916 h 4921916"/>
              <a:gd name="connsiteX5" fmla="*/ 1230480 w 4493943"/>
              <a:gd name="connsiteY5" fmla="*/ 4921916 h 4921916"/>
              <a:gd name="connsiteX6" fmla="*/ 0 w 4493943"/>
              <a:gd name="connsiteY6" fmla="*/ 2460958 h 4921916"/>
              <a:gd name="connsiteX0" fmla="*/ 0 w 4493943"/>
              <a:gd name="connsiteY0" fmla="*/ 2460958 h 4921916"/>
              <a:gd name="connsiteX1" fmla="*/ 1332683 w 4493943"/>
              <a:gd name="connsiteY1" fmla="*/ 0 h 4921916"/>
              <a:gd name="connsiteX2" fmla="*/ 4478946 w 4493943"/>
              <a:gd name="connsiteY2" fmla="*/ 0 h 4921916"/>
              <a:gd name="connsiteX3" fmla="*/ 4493943 w 4493943"/>
              <a:gd name="connsiteY3" fmla="*/ 2472109 h 4921916"/>
              <a:gd name="connsiteX4" fmla="*/ 4478946 w 4493943"/>
              <a:gd name="connsiteY4" fmla="*/ 4921916 h 4921916"/>
              <a:gd name="connsiteX5" fmla="*/ 1496209 w 4493943"/>
              <a:gd name="connsiteY5" fmla="*/ 4921916 h 4921916"/>
              <a:gd name="connsiteX6" fmla="*/ 0 w 4493943"/>
              <a:gd name="connsiteY6" fmla="*/ 2460958 h 4921916"/>
              <a:gd name="connsiteX0" fmla="*/ 0 w 5296573"/>
              <a:gd name="connsiteY0" fmla="*/ 2471179 h 4932137"/>
              <a:gd name="connsiteX1" fmla="*/ 1332683 w 5296573"/>
              <a:gd name="connsiteY1" fmla="*/ 10221 h 4932137"/>
              <a:gd name="connsiteX2" fmla="*/ 5296573 w 5296573"/>
              <a:gd name="connsiteY2" fmla="*/ 0 h 4932137"/>
              <a:gd name="connsiteX3" fmla="*/ 4493943 w 5296573"/>
              <a:gd name="connsiteY3" fmla="*/ 2482330 h 4932137"/>
              <a:gd name="connsiteX4" fmla="*/ 4478946 w 5296573"/>
              <a:gd name="connsiteY4" fmla="*/ 4932137 h 4932137"/>
              <a:gd name="connsiteX5" fmla="*/ 1496209 w 5296573"/>
              <a:gd name="connsiteY5" fmla="*/ 4932137 h 4932137"/>
              <a:gd name="connsiteX6" fmla="*/ 0 w 5296573"/>
              <a:gd name="connsiteY6" fmla="*/ 2471179 h 4932137"/>
              <a:gd name="connsiteX0" fmla="*/ 0 w 5301351"/>
              <a:gd name="connsiteY0" fmla="*/ 2471179 h 4932137"/>
              <a:gd name="connsiteX1" fmla="*/ 1332683 w 5301351"/>
              <a:gd name="connsiteY1" fmla="*/ 10221 h 4932137"/>
              <a:gd name="connsiteX2" fmla="*/ 5296573 w 5301351"/>
              <a:gd name="connsiteY2" fmla="*/ 0 h 4932137"/>
              <a:gd name="connsiteX3" fmla="*/ 5301351 w 5301351"/>
              <a:gd name="connsiteY3" fmla="*/ 2512991 h 4932137"/>
              <a:gd name="connsiteX4" fmla="*/ 4478946 w 5301351"/>
              <a:gd name="connsiteY4" fmla="*/ 4932137 h 4932137"/>
              <a:gd name="connsiteX5" fmla="*/ 1496209 w 5301351"/>
              <a:gd name="connsiteY5" fmla="*/ 4932137 h 4932137"/>
              <a:gd name="connsiteX6" fmla="*/ 0 w 5301351"/>
              <a:gd name="connsiteY6" fmla="*/ 2471179 h 4932137"/>
              <a:gd name="connsiteX0" fmla="*/ 0 w 5301351"/>
              <a:gd name="connsiteY0" fmla="*/ 2471179 h 4932137"/>
              <a:gd name="connsiteX1" fmla="*/ 1332683 w 5301351"/>
              <a:gd name="connsiteY1" fmla="*/ 10221 h 4932137"/>
              <a:gd name="connsiteX2" fmla="*/ 5296573 w 5301351"/>
              <a:gd name="connsiteY2" fmla="*/ 0 h 4932137"/>
              <a:gd name="connsiteX3" fmla="*/ 5301351 w 5301351"/>
              <a:gd name="connsiteY3" fmla="*/ 2512991 h 4932137"/>
              <a:gd name="connsiteX4" fmla="*/ 5286353 w 5301351"/>
              <a:gd name="connsiteY4" fmla="*/ 4932137 h 4932137"/>
              <a:gd name="connsiteX5" fmla="*/ 1496209 w 5301351"/>
              <a:gd name="connsiteY5" fmla="*/ 4932137 h 4932137"/>
              <a:gd name="connsiteX6" fmla="*/ 0 w 5301351"/>
              <a:gd name="connsiteY6" fmla="*/ 2471179 h 4932137"/>
              <a:gd name="connsiteX0" fmla="*/ 0 w 5309368"/>
              <a:gd name="connsiteY0" fmla="*/ 2471179 h 4942412"/>
              <a:gd name="connsiteX1" fmla="*/ 1332683 w 5309368"/>
              <a:gd name="connsiteY1" fmla="*/ 10221 h 4942412"/>
              <a:gd name="connsiteX2" fmla="*/ 5296573 w 5309368"/>
              <a:gd name="connsiteY2" fmla="*/ 0 h 4942412"/>
              <a:gd name="connsiteX3" fmla="*/ 5301351 w 5309368"/>
              <a:gd name="connsiteY3" fmla="*/ 2512991 h 4942412"/>
              <a:gd name="connsiteX4" fmla="*/ 5308442 w 5309368"/>
              <a:gd name="connsiteY4" fmla="*/ 4942412 h 4942412"/>
              <a:gd name="connsiteX5" fmla="*/ 1496209 w 5309368"/>
              <a:gd name="connsiteY5" fmla="*/ 4932137 h 4942412"/>
              <a:gd name="connsiteX6" fmla="*/ 0 w 5309368"/>
              <a:gd name="connsiteY6" fmla="*/ 2471179 h 4942412"/>
              <a:gd name="connsiteX0" fmla="*/ 0 w 5309368"/>
              <a:gd name="connsiteY0" fmla="*/ 2491730 h 4962963"/>
              <a:gd name="connsiteX1" fmla="*/ 1332683 w 5309368"/>
              <a:gd name="connsiteY1" fmla="*/ 30772 h 4962963"/>
              <a:gd name="connsiteX2" fmla="*/ 5307617 w 5309368"/>
              <a:gd name="connsiteY2" fmla="*/ 0 h 4962963"/>
              <a:gd name="connsiteX3" fmla="*/ 5301351 w 5309368"/>
              <a:gd name="connsiteY3" fmla="*/ 2533542 h 4962963"/>
              <a:gd name="connsiteX4" fmla="*/ 5308442 w 5309368"/>
              <a:gd name="connsiteY4" fmla="*/ 4962963 h 4962963"/>
              <a:gd name="connsiteX5" fmla="*/ 1496209 w 5309368"/>
              <a:gd name="connsiteY5" fmla="*/ 4952688 h 4962963"/>
              <a:gd name="connsiteX6" fmla="*/ 0 w 5309368"/>
              <a:gd name="connsiteY6" fmla="*/ 2491730 h 4962963"/>
              <a:gd name="connsiteX0" fmla="*/ 0 w 5323440"/>
              <a:gd name="connsiteY0" fmla="*/ 2491730 h 4962963"/>
              <a:gd name="connsiteX1" fmla="*/ 1332683 w 5323440"/>
              <a:gd name="connsiteY1" fmla="*/ 30772 h 4962963"/>
              <a:gd name="connsiteX2" fmla="*/ 5307617 w 5323440"/>
              <a:gd name="connsiteY2" fmla="*/ 0 h 4962963"/>
              <a:gd name="connsiteX3" fmla="*/ 5323440 w 5323440"/>
              <a:gd name="connsiteY3" fmla="*/ 2543818 h 4962963"/>
              <a:gd name="connsiteX4" fmla="*/ 5308442 w 5323440"/>
              <a:gd name="connsiteY4" fmla="*/ 4962963 h 4962963"/>
              <a:gd name="connsiteX5" fmla="*/ 1496209 w 5323440"/>
              <a:gd name="connsiteY5" fmla="*/ 4952688 h 4962963"/>
              <a:gd name="connsiteX6" fmla="*/ 0 w 5323440"/>
              <a:gd name="connsiteY6" fmla="*/ 2491730 h 4962963"/>
              <a:gd name="connsiteX0" fmla="*/ 0 w 5323440"/>
              <a:gd name="connsiteY0" fmla="*/ 2491730 h 4962963"/>
              <a:gd name="connsiteX1" fmla="*/ 1332683 w 5323440"/>
              <a:gd name="connsiteY1" fmla="*/ 20497 h 4962963"/>
              <a:gd name="connsiteX2" fmla="*/ 5307617 w 5323440"/>
              <a:gd name="connsiteY2" fmla="*/ 0 h 4962963"/>
              <a:gd name="connsiteX3" fmla="*/ 5323440 w 5323440"/>
              <a:gd name="connsiteY3" fmla="*/ 2543818 h 4962963"/>
              <a:gd name="connsiteX4" fmla="*/ 5308442 w 5323440"/>
              <a:gd name="connsiteY4" fmla="*/ 4962963 h 4962963"/>
              <a:gd name="connsiteX5" fmla="*/ 1496209 w 5323440"/>
              <a:gd name="connsiteY5" fmla="*/ 4952688 h 4962963"/>
              <a:gd name="connsiteX6" fmla="*/ 0 w 5323440"/>
              <a:gd name="connsiteY6" fmla="*/ 2491730 h 496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3440" h="4962963">
                <a:moveTo>
                  <a:pt x="0" y="2491730"/>
                </a:moveTo>
                <a:lnTo>
                  <a:pt x="1332683" y="20497"/>
                </a:lnTo>
                <a:lnTo>
                  <a:pt x="5307617" y="0"/>
                </a:lnTo>
                <a:cubicBezTo>
                  <a:pt x="5309210" y="837664"/>
                  <a:pt x="5321847" y="1706154"/>
                  <a:pt x="5323440" y="2543818"/>
                </a:cubicBezTo>
                <a:cubicBezTo>
                  <a:pt x="5318441" y="3350200"/>
                  <a:pt x="5313441" y="4156581"/>
                  <a:pt x="5308442" y="4962963"/>
                </a:cubicBezTo>
                <a:lnTo>
                  <a:pt x="1496209" y="4952688"/>
                </a:lnTo>
                <a:lnTo>
                  <a:pt x="0" y="249173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7E36B9-6284-9B4A-8541-51D1DBE46F4A}"/>
              </a:ext>
            </a:extLst>
          </p:cNvPr>
          <p:cNvSpPr txBox="1"/>
          <p:nvPr/>
        </p:nvSpPr>
        <p:spPr>
          <a:xfrm>
            <a:off x="881073" y="964096"/>
            <a:ext cx="4959963" cy="3508653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lv-LV" sz="6000" b="1" dirty="0">
                <a:solidFill>
                  <a:srgbClr val="E853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5400" b="1" dirty="0">
                <a:solidFill>
                  <a:srgbClr val="E853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Darbnespējas lapu regulējums</a:t>
            </a:r>
          </a:p>
          <a:p>
            <a:r>
              <a:rPr lang="lv-LV" sz="5400" b="1" dirty="0">
                <a:solidFill>
                  <a:srgbClr val="E853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 to administrēšana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206C09-E777-874B-8794-106BB3E05101}"/>
              </a:ext>
            </a:extLst>
          </p:cNvPr>
          <p:cNvSpPr txBox="1"/>
          <p:nvPr/>
        </p:nvSpPr>
        <p:spPr>
          <a:xfrm>
            <a:off x="0" y="5465421"/>
            <a:ext cx="6510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b="1" i="0" u="none" strike="noStrike" dirty="0">
                <a:effectLst/>
              </a:rPr>
              <a:t>Konkurētspējas un ilgtspējas trīspusējās sadarbības </a:t>
            </a:r>
            <a:r>
              <a:rPr lang="lv-LV" sz="2000" b="1" i="0" u="none" strike="noStrike" dirty="0" err="1">
                <a:effectLst/>
              </a:rPr>
              <a:t>apakšpadomes</a:t>
            </a:r>
            <a:r>
              <a:rPr lang="lv-LV" sz="2000" b="1" i="0" u="none" strike="noStrike" dirty="0">
                <a:effectLst/>
              </a:rPr>
              <a:t> sēde</a:t>
            </a:r>
            <a:endParaRPr lang="lv-LV" sz="2000" b="1" dirty="0"/>
          </a:p>
          <a:p>
            <a:pPr algn="ctr"/>
            <a:r>
              <a:rPr lang="lv-LV" sz="2000" b="1" dirty="0"/>
              <a:t>2024.gada  3.jūlijs</a:t>
            </a:r>
            <a:endParaRPr lang="en-LV" sz="20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1119F3-2F61-4245-9BD7-C08F54E0AC02}"/>
              </a:ext>
            </a:extLst>
          </p:cNvPr>
          <p:cNvGrpSpPr/>
          <p:nvPr/>
        </p:nvGrpSpPr>
        <p:grpSpPr>
          <a:xfrm>
            <a:off x="5334000" y="-11576"/>
            <a:ext cx="2093059" cy="6961615"/>
            <a:chOff x="5334000" y="0"/>
            <a:chExt cx="1749706" cy="581960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63CB364-3DF1-7942-ACF1-6BF12A1387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34000" y="0"/>
              <a:ext cx="1749706" cy="3454090"/>
            </a:xfrm>
            <a:prstGeom prst="line">
              <a:avLst/>
            </a:prstGeom>
            <a:ln w="50800" cap="rnd">
              <a:solidFill>
                <a:srgbClr val="E8530E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100A804-AF81-1940-B4E3-413503E343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34000" y="3454091"/>
              <a:ext cx="1352685" cy="2365516"/>
            </a:xfrm>
            <a:prstGeom prst="line">
              <a:avLst/>
            </a:prstGeom>
            <a:ln w="50800" cap="rnd">
              <a:solidFill>
                <a:srgbClr val="E8530E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D2642AD0-740F-EC41-9F4C-C310203E4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486" y="1764632"/>
            <a:ext cx="3969417" cy="343301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D7CF7CC-1B6D-974A-8B86-720D6FD290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3028" y="3930317"/>
            <a:ext cx="2966554" cy="256673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4411D24-F92E-7A44-853A-055E41FB8A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12861" y="2855220"/>
            <a:ext cx="735741" cy="63658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84DEFEF-3E58-D242-9913-0554601CF9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66013" y="680599"/>
            <a:ext cx="1405018" cy="121565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DD613D1-3FE0-144C-BC4F-E4FF3DCFB4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5212" y="5382012"/>
            <a:ext cx="721225" cy="62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3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FF5A67-3327-4439-C0DD-09EFA505CB45}"/>
              </a:ext>
            </a:extLst>
          </p:cNvPr>
          <p:cNvSpPr txBox="1"/>
          <p:nvPr/>
        </p:nvSpPr>
        <p:spPr>
          <a:xfrm>
            <a:off x="0" y="6519446"/>
            <a:ext cx="22760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37540" algn="just"/>
            <a:r>
              <a:rPr lang="lv-LV" sz="1400" i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Avots: OECD</a:t>
            </a:r>
            <a:endParaRPr lang="lv-LV" sz="1400" i="1" dirty="0">
              <a:solidFill>
                <a:schemeClr val="bg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3F07CF2-3D5D-AF69-B244-9993E22AD0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6948145"/>
              </p:ext>
            </p:extLst>
          </p:nvPr>
        </p:nvGraphicFramePr>
        <p:xfrm>
          <a:off x="-1" y="-1"/>
          <a:ext cx="9480448" cy="3108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52B9B23-E43F-5DE3-F2B4-2EB275B31DD2}"/>
              </a:ext>
            </a:extLst>
          </p:cNvPr>
          <p:cNvGraphicFramePr>
            <a:graphicFrameLocks/>
          </p:cNvGraphicFramePr>
          <p:nvPr/>
        </p:nvGraphicFramePr>
        <p:xfrm>
          <a:off x="0" y="3108959"/>
          <a:ext cx="9480448" cy="3410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C45556F-15A6-B487-8C0A-91888312DFFB}"/>
              </a:ext>
            </a:extLst>
          </p:cNvPr>
          <p:cNvSpPr txBox="1"/>
          <p:nvPr/>
        </p:nvSpPr>
        <p:spPr>
          <a:xfrm>
            <a:off x="9194226" y="906691"/>
            <a:ext cx="2791297" cy="4770537"/>
          </a:xfrm>
          <a:prstGeom prst="rect">
            <a:avLst/>
          </a:prstGeom>
          <a:solidFill>
            <a:schemeClr val="bg1">
              <a:alpha val="78000"/>
            </a:schemeClr>
          </a:solidFill>
          <a:ln w="31750">
            <a:solidFill>
              <a:srgbClr val="006C31"/>
            </a:solidFill>
          </a:ln>
        </p:spPr>
        <p:txBody>
          <a:bodyPr wrap="square" rtlCol="0">
            <a:spAutoFit/>
          </a:bodyPr>
          <a:lstStyle/>
          <a:p>
            <a:pPr indent="637540"/>
            <a:r>
              <a:rPr lang="lv-LV" b="1" dirty="0">
                <a:ea typeface="Calibri" panose="020F0502020204030204" pitchFamily="34" charset="0"/>
                <a:cs typeface="Times New Roman" panose="02020603050405020304" pitchFamily="18" charset="0"/>
              </a:rPr>
              <a:t>Salīdzinot Baltijas valstis: </a:t>
            </a:r>
          </a:p>
          <a:p>
            <a:pPr indent="637540"/>
            <a:endParaRPr lang="lv-LV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dirty="0">
                <a:ea typeface="Calibri" panose="020F0502020204030204" pitchFamily="34" charset="0"/>
                <a:cs typeface="Times New Roman" panose="02020603050405020304" pitchFamily="18" charset="0"/>
              </a:rPr>
              <a:t>Nodokļu ieņēmumi no </a:t>
            </a:r>
            <a:r>
              <a:rPr lang="lv-LV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iedzīvotāju ienākumiem </a:t>
            </a:r>
            <a:r>
              <a:rPr lang="lv-LV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ir auguši</a:t>
            </a:r>
            <a:r>
              <a:rPr lang="lv-LV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vienmērīgi:</a:t>
            </a:r>
          </a:p>
          <a:p>
            <a:pPr indent="637540"/>
            <a:r>
              <a:rPr lang="lv-LV" b="1" dirty="0">
                <a:solidFill>
                  <a:srgbClr val="006C3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LT - 5,3  reizes </a:t>
            </a:r>
          </a:p>
          <a:p>
            <a:pPr indent="637540"/>
            <a:r>
              <a:rPr lang="lv-LV" b="1" dirty="0"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EE - 5,4 reizes </a:t>
            </a:r>
          </a:p>
          <a:p>
            <a:pPr indent="637540"/>
            <a:r>
              <a:rPr lang="lv-LV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LV - 6,0 reizes</a:t>
            </a:r>
            <a:endParaRPr lang="lv-LV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37540"/>
            <a:endParaRPr lang="lv-LV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dirty="0">
                <a:ea typeface="Calibri" panose="020F0502020204030204" pitchFamily="34" charset="0"/>
                <a:cs typeface="Times New Roman" panose="02020603050405020304" pitchFamily="18" charset="0"/>
              </a:rPr>
              <a:t>Nodokļu i</a:t>
            </a:r>
            <a:r>
              <a:rPr lang="lv-LV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eņēmumi no </a:t>
            </a:r>
            <a:r>
              <a:rPr lang="lv-LV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uzņēmumu ienākumiem</a:t>
            </a:r>
            <a:r>
              <a:rPr lang="lv-LV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ir auguši diferencēti:</a:t>
            </a:r>
          </a:p>
          <a:p>
            <a:pPr indent="637540"/>
            <a:r>
              <a:rPr lang="lv-LV" b="1" dirty="0">
                <a:solidFill>
                  <a:srgbClr val="006C3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LT -</a:t>
            </a:r>
            <a:r>
              <a:rPr lang="lv-LV" b="1" dirty="0">
                <a:solidFill>
                  <a:srgbClr val="006C3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17,4 reizes </a:t>
            </a:r>
          </a:p>
          <a:p>
            <a:pPr indent="637540"/>
            <a:r>
              <a:rPr lang="lv-LV" b="1" dirty="0"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EE -10,8 reizes </a:t>
            </a:r>
          </a:p>
          <a:p>
            <a:pPr indent="637540"/>
            <a:r>
              <a:rPr lang="lv-LV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LV - 3,6 reizes</a:t>
            </a:r>
          </a:p>
          <a:p>
            <a:pPr indent="637540" algn="just"/>
            <a:endParaRPr lang="lv-LV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918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xagon 1">
            <a:extLst>
              <a:ext uri="{FF2B5EF4-FFF2-40B4-BE49-F238E27FC236}">
                <a16:creationId xmlns:a16="http://schemas.microsoft.com/office/drawing/2014/main" id="{94AC3E16-B570-C246-95F3-789C304627B3}"/>
              </a:ext>
            </a:extLst>
          </p:cNvPr>
          <p:cNvSpPr>
            <a:spLocks/>
          </p:cNvSpPr>
          <p:nvPr/>
        </p:nvSpPr>
        <p:spPr>
          <a:xfrm>
            <a:off x="5334000" y="-28575"/>
            <a:ext cx="6886575" cy="6929436"/>
          </a:xfrm>
          <a:custGeom>
            <a:avLst/>
            <a:gdLst>
              <a:gd name="connsiteX0" fmla="*/ 0 w 5709425"/>
              <a:gd name="connsiteY0" fmla="*/ 2460959 h 4921918"/>
              <a:gd name="connsiteX1" fmla="*/ 1230480 w 5709425"/>
              <a:gd name="connsiteY1" fmla="*/ 1 h 4921918"/>
              <a:gd name="connsiteX2" fmla="*/ 4478946 w 5709425"/>
              <a:gd name="connsiteY2" fmla="*/ 1 h 4921918"/>
              <a:gd name="connsiteX3" fmla="*/ 5709425 w 5709425"/>
              <a:gd name="connsiteY3" fmla="*/ 2460959 h 4921918"/>
              <a:gd name="connsiteX4" fmla="*/ 4478946 w 5709425"/>
              <a:gd name="connsiteY4" fmla="*/ 4921917 h 4921918"/>
              <a:gd name="connsiteX5" fmla="*/ 1230480 w 5709425"/>
              <a:gd name="connsiteY5" fmla="*/ 4921917 h 4921918"/>
              <a:gd name="connsiteX6" fmla="*/ 0 w 5709425"/>
              <a:gd name="connsiteY6" fmla="*/ 2460959 h 4921918"/>
              <a:gd name="connsiteX0" fmla="*/ 0 w 4493943"/>
              <a:gd name="connsiteY0" fmla="*/ 2460958 h 4921916"/>
              <a:gd name="connsiteX1" fmla="*/ 1230480 w 4493943"/>
              <a:gd name="connsiteY1" fmla="*/ 0 h 4921916"/>
              <a:gd name="connsiteX2" fmla="*/ 4478946 w 4493943"/>
              <a:gd name="connsiteY2" fmla="*/ 0 h 4921916"/>
              <a:gd name="connsiteX3" fmla="*/ 4493943 w 4493943"/>
              <a:gd name="connsiteY3" fmla="*/ 2472109 h 4921916"/>
              <a:gd name="connsiteX4" fmla="*/ 4478946 w 4493943"/>
              <a:gd name="connsiteY4" fmla="*/ 4921916 h 4921916"/>
              <a:gd name="connsiteX5" fmla="*/ 1230480 w 4493943"/>
              <a:gd name="connsiteY5" fmla="*/ 4921916 h 4921916"/>
              <a:gd name="connsiteX6" fmla="*/ 0 w 4493943"/>
              <a:gd name="connsiteY6" fmla="*/ 2460958 h 4921916"/>
              <a:gd name="connsiteX0" fmla="*/ 0 w 4493943"/>
              <a:gd name="connsiteY0" fmla="*/ 2460958 h 4921916"/>
              <a:gd name="connsiteX1" fmla="*/ 1332683 w 4493943"/>
              <a:gd name="connsiteY1" fmla="*/ 0 h 4921916"/>
              <a:gd name="connsiteX2" fmla="*/ 4478946 w 4493943"/>
              <a:gd name="connsiteY2" fmla="*/ 0 h 4921916"/>
              <a:gd name="connsiteX3" fmla="*/ 4493943 w 4493943"/>
              <a:gd name="connsiteY3" fmla="*/ 2472109 h 4921916"/>
              <a:gd name="connsiteX4" fmla="*/ 4478946 w 4493943"/>
              <a:gd name="connsiteY4" fmla="*/ 4921916 h 4921916"/>
              <a:gd name="connsiteX5" fmla="*/ 1230480 w 4493943"/>
              <a:gd name="connsiteY5" fmla="*/ 4921916 h 4921916"/>
              <a:gd name="connsiteX6" fmla="*/ 0 w 4493943"/>
              <a:gd name="connsiteY6" fmla="*/ 2460958 h 4921916"/>
              <a:gd name="connsiteX0" fmla="*/ 0 w 4493943"/>
              <a:gd name="connsiteY0" fmla="*/ 2460958 h 4921916"/>
              <a:gd name="connsiteX1" fmla="*/ 1332683 w 4493943"/>
              <a:gd name="connsiteY1" fmla="*/ 0 h 4921916"/>
              <a:gd name="connsiteX2" fmla="*/ 4478946 w 4493943"/>
              <a:gd name="connsiteY2" fmla="*/ 0 h 4921916"/>
              <a:gd name="connsiteX3" fmla="*/ 4493943 w 4493943"/>
              <a:gd name="connsiteY3" fmla="*/ 2472109 h 4921916"/>
              <a:gd name="connsiteX4" fmla="*/ 4478946 w 4493943"/>
              <a:gd name="connsiteY4" fmla="*/ 4921916 h 4921916"/>
              <a:gd name="connsiteX5" fmla="*/ 1496209 w 4493943"/>
              <a:gd name="connsiteY5" fmla="*/ 4921916 h 4921916"/>
              <a:gd name="connsiteX6" fmla="*/ 0 w 4493943"/>
              <a:gd name="connsiteY6" fmla="*/ 2460958 h 4921916"/>
              <a:gd name="connsiteX0" fmla="*/ 0 w 5296573"/>
              <a:gd name="connsiteY0" fmla="*/ 2471179 h 4932137"/>
              <a:gd name="connsiteX1" fmla="*/ 1332683 w 5296573"/>
              <a:gd name="connsiteY1" fmla="*/ 10221 h 4932137"/>
              <a:gd name="connsiteX2" fmla="*/ 5296573 w 5296573"/>
              <a:gd name="connsiteY2" fmla="*/ 0 h 4932137"/>
              <a:gd name="connsiteX3" fmla="*/ 4493943 w 5296573"/>
              <a:gd name="connsiteY3" fmla="*/ 2482330 h 4932137"/>
              <a:gd name="connsiteX4" fmla="*/ 4478946 w 5296573"/>
              <a:gd name="connsiteY4" fmla="*/ 4932137 h 4932137"/>
              <a:gd name="connsiteX5" fmla="*/ 1496209 w 5296573"/>
              <a:gd name="connsiteY5" fmla="*/ 4932137 h 4932137"/>
              <a:gd name="connsiteX6" fmla="*/ 0 w 5296573"/>
              <a:gd name="connsiteY6" fmla="*/ 2471179 h 4932137"/>
              <a:gd name="connsiteX0" fmla="*/ 0 w 5301351"/>
              <a:gd name="connsiteY0" fmla="*/ 2471179 h 4932137"/>
              <a:gd name="connsiteX1" fmla="*/ 1332683 w 5301351"/>
              <a:gd name="connsiteY1" fmla="*/ 10221 h 4932137"/>
              <a:gd name="connsiteX2" fmla="*/ 5296573 w 5301351"/>
              <a:gd name="connsiteY2" fmla="*/ 0 h 4932137"/>
              <a:gd name="connsiteX3" fmla="*/ 5301351 w 5301351"/>
              <a:gd name="connsiteY3" fmla="*/ 2512991 h 4932137"/>
              <a:gd name="connsiteX4" fmla="*/ 4478946 w 5301351"/>
              <a:gd name="connsiteY4" fmla="*/ 4932137 h 4932137"/>
              <a:gd name="connsiteX5" fmla="*/ 1496209 w 5301351"/>
              <a:gd name="connsiteY5" fmla="*/ 4932137 h 4932137"/>
              <a:gd name="connsiteX6" fmla="*/ 0 w 5301351"/>
              <a:gd name="connsiteY6" fmla="*/ 2471179 h 4932137"/>
              <a:gd name="connsiteX0" fmla="*/ 0 w 5301351"/>
              <a:gd name="connsiteY0" fmla="*/ 2471179 h 4932137"/>
              <a:gd name="connsiteX1" fmla="*/ 1332683 w 5301351"/>
              <a:gd name="connsiteY1" fmla="*/ 10221 h 4932137"/>
              <a:gd name="connsiteX2" fmla="*/ 5296573 w 5301351"/>
              <a:gd name="connsiteY2" fmla="*/ 0 h 4932137"/>
              <a:gd name="connsiteX3" fmla="*/ 5301351 w 5301351"/>
              <a:gd name="connsiteY3" fmla="*/ 2512991 h 4932137"/>
              <a:gd name="connsiteX4" fmla="*/ 5286353 w 5301351"/>
              <a:gd name="connsiteY4" fmla="*/ 4932137 h 4932137"/>
              <a:gd name="connsiteX5" fmla="*/ 1496209 w 5301351"/>
              <a:gd name="connsiteY5" fmla="*/ 4932137 h 4932137"/>
              <a:gd name="connsiteX6" fmla="*/ 0 w 5301351"/>
              <a:gd name="connsiteY6" fmla="*/ 2471179 h 4932137"/>
              <a:gd name="connsiteX0" fmla="*/ 0 w 5301351"/>
              <a:gd name="connsiteY0" fmla="*/ 2471234 h 4932192"/>
              <a:gd name="connsiteX1" fmla="*/ 1343727 w 5301351"/>
              <a:gd name="connsiteY1" fmla="*/ 0 h 4932192"/>
              <a:gd name="connsiteX2" fmla="*/ 5296573 w 5301351"/>
              <a:gd name="connsiteY2" fmla="*/ 55 h 4932192"/>
              <a:gd name="connsiteX3" fmla="*/ 5301351 w 5301351"/>
              <a:gd name="connsiteY3" fmla="*/ 2513046 h 4932192"/>
              <a:gd name="connsiteX4" fmla="*/ 5286353 w 5301351"/>
              <a:gd name="connsiteY4" fmla="*/ 4932192 h 4932192"/>
              <a:gd name="connsiteX5" fmla="*/ 1496209 w 5301351"/>
              <a:gd name="connsiteY5" fmla="*/ 4932192 h 4932192"/>
              <a:gd name="connsiteX6" fmla="*/ 0 w 5301351"/>
              <a:gd name="connsiteY6" fmla="*/ 2471234 h 4932192"/>
              <a:gd name="connsiteX0" fmla="*/ 0 w 5318750"/>
              <a:gd name="connsiteY0" fmla="*/ 2491730 h 4952688"/>
              <a:gd name="connsiteX1" fmla="*/ 1343727 w 5318750"/>
              <a:gd name="connsiteY1" fmla="*/ 20496 h 4952688"/>
              <a:gd name="connsiteX2" fmla="*/ 5318662 w 5318750"/>
              <a:gd name="connsiteY2" fmla="*/ 0 h 4952688"/>
              <a:gd name="connsiteX3" fmla="*/ 5301351 w 5318750"/>
              <a:gd name="connsiteY3" fmla="*/ 2533542 h 4952688"/>
              <a:gd name="connsiteX4" fmla="*/ 5286353 w 5318750"/>
              <a:gd name="connsiteY4" fmla="*/ 4952688 h 4952688"/>
              <a:gd name="connsiteX5" fmla="*/ 1496209 w 5318750"/>
              <a:gd name="connsiteY5" fmla="*/ 4952688 h 4952688"/>
              <a:gd name="connsiteX6" fmla="*/ 0 w 5318750"/>
              <a:gd name="connsiteY6" fmla="*/ 2491730 h 4952688"/>
              <a:gd name="connsiteX0" fmla="*/ 0 w 5318750"/>
              <a:gd name="connsiteY0" fmla="*/ 2491730 h 4983513"/>
              <a:gd name="connsiteX1" fmla="*/ 1343727 w 5318750"/>
              <a:gd name="connsiteY1" fmla="*/ 20496 h 4983513"/>
              <a:gd name="connsiteX2" fmla="*/ 5318662 w 5318750"/>
              <a:gd name="connsiteY2" fmla="*/ 0 h 4983513"/>
              <a:gd name="connsiteX3" fmla="*/ 5301351 w 5318750"/>
              <a:gd name="connsiteY3" fmla="*/ 2533542 h 4983513"/>
              <a:gd name="connsiteX4" fmla="*/ 5308442 w 5318750"/>
              <a:gd name="connsiteY4" fmla="*/ 4983513 h 4983513"/>
              <a:gd name="connsiteX5" fmla="*/ 1496209 w 5318750"/>
              <a:gd name="connsiteY5" fmla="*/ 4952688 h 4983513"/>
              <a:gd name="connsiteX6" fmla="*/ 0 w 5318750"/>
              <a:gd name="connsiteY6" fmla="*/ 2491730 h 4983513"/>
              <a:gd name="connsiteX0" fmla="*/ 0 w 5323440"/>
              <a:gd name="connsiteY0" fmla="*/ 2491730 h 4983513"/>
              <a:gd name="connsiteX1" fmla="*/ 1343727 w 5323440"/>
              <a:gd name="connsiteY1" fmla="*/ 20496 h 4983513"/>
              <a:gd name="connsiteX2" fmla="*/ 5318662 w 5323440"/>
              <a:gd name="connsiteY2" fmla="*/ 0 h 4983513"/>
              <a:gd name="connsiteX3" fmla="*/ 5323440 w 5323440"/>
              <a:gd name="connsiteY3" fmla="*/ 2543817 h 4983513"/>
              <a:gd name="connsiteX4" fmla="*/ 5308442 w 5323440"/>
              <a:gd name="connsiteY4" fmla="*/ 4983513 h 4983513"/>
              <a:gd name="connsiteX5" fmla="*/ 1496209 w 5323440"/>
              <a:gd name="connsiteY5" fmla="*/ 4952688 h 4983513"/>
              <a:gd name="connsiteX6" fmla="*/ 0 w 5323440"/>
              <a:gd name="connsiteY6" fmla="*/ 2491730 h 4983513"/>
              <a:gd name="connsiteX0" fmla="*/ 0 w 5323440"/>
              <a:gd name="connsiteY0" fmla="*/ 2491730 h 4983513"/>
              <a:gd name="connsiteX1" fmla="*/ 1343727 w 5323440"/>
              <a:gd name="connsiteY1" fmla="*/ 20496 h 4983513"/>
              <a:gd name="connsiteX2" fmla="*/ 5318662 w 5323440"/>
              <a:gd name="connsiteY2" fmla="*/ 0 h 4983513"/>
              <a:gd name="connsiteX3" fmla="*/ 5323440 w 5323440"/>
              <a:gd name="connsiteY3" fmla="*/ 2543817 h 4983513"/>
              <a:gd name="connsiteX4" fmla="*/ 5308442 w 5323440"/>
              <a:gd name="connsiteY4" fmla="*/ 4983513 h 4983513"/>
              <a:gd name="connsiteX5" fmla="*/ 1540387 w 5323440"/>
              <a:gd name="connsiteY5" fmla="*/ 4973239 h 4983513"/>
              <a:gd name="connsiteX6" fmla="*/ 0 w 5323440"/>
              <a:gd name="connsiteY6" fmla="*/ 2491730 h 498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3440" h="4983513">
                <a:moveTo>
                  <a:pt x="0" y="2491730"/>
                </a:moveTo>
                <a:lnTo>
                  <a:pt x="1343727" y="20496"/>
                </a:lnTo>
                <a:lnTo>
                  <a:pt x="5318662" y="0"/>
                </a:lnTo>
                <a:cubicBezTo>
                  <a:pt x="5320255" y="837664"/>
                  <a:pt x="5321847" y="1706153"/>
                  <a:pt x="5323440" y="2543817"/>
                </a:cubicBezTo>
                <a:cubicBezTo>
                  <a:pt x="5318441" y="3350199"/>
                  <a:pt x="5313441" y="4177131"/>
                  <a:pt x="5308442" y="4983513"/>
                </a:cubicBezTo>
                <a:lnTo>
                  <a:pt x="1540387" y="4973239"/>
                </a:lnTo>
                <a:lnTo>
                  <a:pt x="0" y="2491730"/>
                </a:lnTo>
                <a:close/>
              </a:path>
            </a:pathLst>
          </a:custGeom>
          <a:solidFill>
            <a:srgbClr val="006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V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43E808E-A403-274E-A924-25EE06F89B5A}"/>
              </a:ext>
            </a:extLst>
          </p:cNvPr>
          <p:cNvGrpSpPr/>
          <p:nvPr/>
        </p:nvGrpSpPr>
        <p:grpSpPr>
          <a:xfrm>
            <a:off x="5366858" y="0"/>
            <a:ext cx="2093059" cy="6961615"/>
            <a:chOff x="5334000" y="0"/>
            <a:chExt cx="1749706" cy="5819607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5EF7350-BD5D-3F4A-BC00-9E7DC4CB22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34000" y="0"/>
              <a:ext cx="1749706" cy="3454090"/>
            </a:xfrm>
            <a:prstGeom prst="line">
              <a:avLst/>
            </a:prstGeom>
            <a:ln w="50800" cap="rnd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59BEC7D-07FD-B742-868F-8CE7918DDF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34000" y="3454091"/>
              <a:ext cx="1352685" cy="2365516"/>
            </a:xfrm>
            <a:prstGeom prst="line">
              <a:avLst/>
            </a:prstGeom>
            <a:ln w="50800" cap="rnd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E7B5C64-F10E-6B4D-9EFA-8F7B08ECED37}"/>
              </a:ext>
            </a:extLst>
          </p:cNvPr>
          <p:cNvSpPr txBox="1"/>
          <p:nvPr/>
        </p:nvSpPr>
        <p:spPr>
          <a:xfrm>
            <a:off x="1072683" y="1278729"/>
            <a:ext cx="3870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V" sz="4400" b="1" dirty="0">
                <a:solidFill>
                  <a:srgbClr val="E853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PALDIES!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24445E-6E6B-F044-BC18-2D163E2B139B}"/>
              </a:ext>
            </a:extLst>
          </p:cNvPr>
          <p:cNvSpPr txBox="1"/>
          <p:nvPr/>
        </p:nvSpPr>
        <p:spPr>
          <a:xfrm>
            <a:off x="1115834" y="4186207"/>
            <a:ext cx="3974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solidFill>
                  <a:srgbClr val="E8530E"/>
                </a:solidFill>
              </a:rPr>
              <a:t>Bruņinieku ielā 29/31</a:t>
            </a:r>
          </a:p>
          <a:p>
            <a:r>
              <a:rPr lang="lv-LV" b="1" dirty="0">
                <a:solidFill>
                  <a:srgbClr val="E8530E"/>
                </a:solidFill>
              </a:rPr>
              <a:t>Rīgā, LV – 1001</a:t>
            </a:r>
            <a:endParaRPr lang="en-LV" b="1" dirty="0">
              <a:solidFill>
                <a:srgbClr val="E8530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51E43B-C9E9-3D4B-9217-01E34DAADD2E}"/>
              </a:ext>
            </a:extLst>
          </p:cNvPr>
          <p:cNvSpPr txBox="1"/>
          <p:nvPr/>
        </p:nvSpPr>
        <p:spPr>
          <a:xfrm>
            <a:off x="1136894" y="5032873"/>
            <a:ext cx="3974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solidFill>
                  <a:srgbClr val="E8530E"/>
                </a:solidFill>
              </a:rPr>
              <a:t>www.arodbiedribas.lv</a:t>
            </a:r>
            <a:endParaRPr lang="en-LV" b="1" dirty="0">
              <a:solidFill>
                <a:srgbClr val="E8530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8EF832-5050-9D4B-B6D7-EA4F0A092361}"/>
              </a:ext>
            </a:extLst>
          </p:cNvPr>
          <p:cNvSpPr txBox="1"/>
          <p:nvPr/>
        </p:nvSpPr>
        <p:spPr>
          <a:xfrm>
            <a:off x="1100237" y="5850101"/>
            <a:ext cx="3974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>
                <a:solidFill>
                  <a:srgbClr val="006C31"/>
                </a:solidFill>
              </a:rPr>
              <a:t>lbas@lbas.lv</a:t>
            </a:r>
            <a:endParaRPr lang="en-LV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E446A3-F5F1-FC49-A16C-C54BFA40B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272" y="4579799"/>
            <a:ext cx="1982189" cy="18018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FBA647-D7E5-8B48-A69D-32D8DC9ADA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6" y="4214877"/>
            <a:ext cx="407482" cy="4074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B1C0649-9AC8-DE47-83DF-9964711838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016" y="5054849"/>
            <a:ext cx="407482" cy="40748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F7EB58D-A095-E846-A354-71BD6984D2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016" y="5831026"/>
            <a:ext cx="407482" cy="407482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CA64A81A-89BA-8C4D-8C91-ADC4CBBB7C44}"/>
              </a:ext>
            </a:extLst>
          </p:cNvPr>
          <p:cNvGrpSpPr/>
          <p:nvPr/>
        </p:nvGrpSpPr>
        <p:grpSpPr>
          <a:xfrm>
            <a:off x="6647959" y="698319"/>
            <a:ext cx="5015460" cy="5507240"/>
            <a:chOff x="6280952" y="552896"/>
            <a:chExt cx="5294031" cy="581312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5D8D143-A731-EF4B-8D59-80C5A6DA2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0952" y="1635146"/>
              <a:ext cx="4015795" cy="347546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6396224-CFBC-8546-916F-BB5331905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8021" y="3833267"/>
              <a:ext cx="2927277" cy="253275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C07B910-2F94-3143-927D-4A95689C9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5547" y="2752344"/>
              <a:ext cx="738043" cy="63857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7830D91-D9DC-6C41-A240-F6C2E9EB5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58824" y="552896"/>
              <a:ext cx="1416159" cy="122529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97522D8-5BB2-1E48-9B0B-508FB94E7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695784" y="877484"/>
              <a:ext cx="713390" cy="617243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6AE6273-E91D-8D45-A3F1-87B1765B4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28195" y="5289872"/>
              <a:ext cx="738043" cy="6385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9040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9C845928-BF25-BD46-A6C9-35CB691C1B55}"/>
              </a:ext>
            </a:extLst>
          </p:cNvPr>
          <p:cNvGrpSpPr/>
          <p:nvPr/>
        </p:nvGrpSpPr>
        <p:grpSpPr>
          <a:xfrm>
            <a:off x="9600190" y="-8622"/>
            <a:ext cx="2612572" cy="2223057"/>
            <a:chOff x="9600190" y="-8622"/>
            <a:chExt cx="2612572" cy="222305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56161EC-348E-BE4E-80C0-0FBE6A8C1E34}"/>
                </a:ext>
              </a:extLst>
            </p:cNvPr>
            <p:cNvGrpSpPr/>
            <p:nvPr/>
          </p:nvGrpSpPr>
          <p:grpSpPr>
            <a:xfrm>
              <a:off x="9600190" y="313501"/>
              <a:ext cx="2612572" cy="1806318"/>
              <a:chOff x="9600190" y="313501"/>
              <a:chExt cx="2612572" cy="1806318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D89D93A2-837B-2C49-8CF8-98DC5EFDB91F}"/>
                  </a:ext>
                </a:extLst>
              </p:cNvPr>
              <p:cNvGrpSpPr/>
              <p:nvPr/>
            </p:nvGrpSpPr>
            <p:grpSpPr>
              <a:xfrm>
                <a:off x="9600190" y="313501"/>
                <a:ext cx="1068755" cy="1707709"/>
                <a:chOff x="9598387" y="302067"/>
                <a:chExt cx="1068755" cy="1707709"/>
              </a:xfrm>
            </p:grpSpPr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F170FFE7-F3F8-1B46-84C5-AFFC0CA02A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98387" y="302067"/>
                  <a:ext cx="339363" cy="0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DD647968-A60D-4146-92E8-F7F60A4039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37750" y="302067"/>
                  <a:ext cx="729392" cy="1272320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AB919996-D200-7241-8C47-F6027F6B23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07650" y="1574387"/>
                  <a:ext cx="259492" cy="435389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B3BD286D-8680-DD4F-A54B-07C298844E3B}"/>
                  </a:ext>
                </a:extLst>
              </p:cNvPr>
              <p:cNvGrpSpPr/>
              <p:nvPr/>
            </p:nvGrpSpPr>
            <p:grpSpPr>
              <a:xfrm>
                <a:off x="11028617" y="1864219"/>
                <a:ext cx="1184145" cy="255600"/>
                <a:chOff x="11028617" y="1864219"/>
                <a:chExt cx="1184145" cy="255600"/>
              </a:xfrm>
            </p:grpSpPr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F0B9ACF0-D95D-EB43-9286-DF6D998444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028617" y="1864220"/>
                  <a:ext cx="147571" cy="255599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23933CB9-5896-DF43-AAA2-FAD052C251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176186" y="1864219"/>
                  <a:ext cx="1036576" cy="3172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AAFBD1B-B173-BA42-88E6-CD984C0F7C79}"/>
                </a:ext>
              </a:extLst>
            </p:cNvPr>
            <p:cNvGrpSpPr/>
            <p:nvPr/>
          </p:nvGrpSpPr>
          <p:grpSpPr>
            <a:xfrm>
              <a:off x="10090245" y="-8622"/>
              <a:ext cx="2101755" cy="2223057"/>
              <a:chOff x="10090245" y="-12692"/>
              <a:chExt cx="2101755" cy="2223057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9E9884C-9531-D44D-ACD4-6B5CAC1516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90245" y="-12692"/>
                <a:ext cx="916260" cy="1579249"/>
              </a:xfrm>
              <a:prstGeom prst="line">
                <a:avLst/>
              </a:prstGeom>
              <a:ln w="38100" cap="rnd">
                <a:solidFill>
                  <a:srgbClr val="05763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BB2C843-7D21-6B49-A575-8AF56824A7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36764" y="1558727"/>
                <a:ext cx="369742" cy="651638"/>
              </a:xfrm>
              <a:prstGeom prst="line">
                <a:avLst/>
              </a:prstGeom>
              <a:ln w="38100" cap="rnd">
                <a:solidFill>
                  <a:srgbClr val="006C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E231225-DD07-8043-9577-9768775C60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06505" y="1566557"/>
                <a:ext cx="1185495" cy="0"/>
              </a:xfrm>
              <a:prstGeom prst="line">
                <a:avLst/>
              </a:prstGeom>
              <a:ln w="38100" cap="rnd">
                <a:solidFill>
                  <a:srgbClr val="05763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 54">
              <a:extLst>
                <a:ext uri="{FF2B5EF4-FFF2-40B4-BE49-F238E27FC236}">
                  <a16:creationId xmlns:a16="http://schemas.microsoft.com/office/drawing/2014/main" id="{777B9705-B66B-8D46-B2D7-5BC75FF203F8}"/>
                </a:ext>
              </a:extLst>
            </p:cNvPr>
            <p:cNvSpPr/>
            <p:nvPr/>
          </p:nvSpPr>
          <p:spPr>
            <a:xfrm>
              <a:off x="10464199" y="0"/>
              <a:ext cx="1727801" cy="1260683"/>
            </a:xfrm>
            <a:custGeom>
              <a:avLst/>
              <a:gdLst>
                <a:gd name="connsiteX0" fmla="*/ 0 w 1727801"/>
                <a:gd name="connsiteY0" fmla="*/ 0 h 1260682"/>
                <a:gd name="connsiteX1" fmla="*/ 1727801 w 1727801"/>
                <a:gd name="connsiteY1" fmla="*/ 0 h 1260682"/>
                <a:gd name="connsiteX2" fmla="*/ 1727801 w 1727801"/>
                <a:gd name="connsiteY2" fmla="*/ 1260682 h 1260682"/>
                <a:gd name="connsiteX3" fmla="*/ 0 w 1727801"/>
                <a:gd name="connsiteY3" fmla="*/ 1260682 h 1260682"/>
                <a:gd name="connsiteX4" fmla="*/ 0 w 1727801"/>
                <a:gd name="connsiteY4" fmla="*/ 0 h 1260682"/>
                <a:gd name="connsiteX0" fmla="*/ 0 w 1727801"/>
                <a:gd name="connsiteY0" fmla="*/ 0 h 1260682"/>
                <a:gd name="connsiteX1" fmla="*/ 1727801 w 1727801"/>
                <a:gd name="connsiteY1" fmla="*/ 0 h 1260682"/>
                <a:gd name="connsiteX2" fmla="*/ 1727801 w 1727801"/>
                <a:gd name="connsiteY2" fmla="*/ 1260682 h 1260682"/>
                <a:gd name="connsiteX3" fmla="*/ 503190 w 1727801"/>
                <a:gd name="connsiteY3" fmla="*/ 1255272 h 1260682"/>
                <a:gd name="connsiteX4" fmla="*/ 0 w 1727801"/>
                <a:gd name="connsiteY4" fmla="*/ 0 h 1260682"/>
                <a:gd name="connsiteX0" fmla="*/ 0 w 1727801"/>
                <a:gd name="connsiteY0" fmla="*/ 0 h 1260682"/>
                <a:gd name="connsiteX1" fmla="*/ 1727801 w 1727801"/>
                <a:gd name="connsiteY1" fmla="*/ 0 h 1260682"/>
                <a:gd name="connsiteX2" fmla="*/ 1727801 w 1727801"/>
                <a:gd name="connsiteY2" fmla="*/ 1260682 h 1260682"/>
                <a:gd name="connsiteX3" fmla="*/ 1017202 w 1727801"/>
                <a:gd name="connsiteY3" fmla="*/ 1239040 h 1260682"/>
                <a:gd name="connsiteX4" fmla="*/ 0 w 1727801"/>
                <a:gd name="connsiteY4" fmla="*/ 0 h 1260682"/>
                <a:gd name="connsiteX0" fmla="*/ 0 w 1727801"/>
                <a:gd name="connsiteY0" fmla="*/ 0 h 1260683"/>
                <a:gd name="connsiteX1" fmla="*/ 1727801 w 1727801"/>
                <a:gd name="connsiteY1" fmla="*/ 0 h 1260683"/>
                <a:gd name="connsiteX2" fmla="*/ 1727801 w 1727801"/>
                <a:gd name="connsiteY2" fmla="*/ 1260682 h 1260683"/>
                <a:gd name="connsiteX3" fmla="*/ 725027 w 1727801"/>
                <a:gd name="connsiteY3" fmla="*/ 1260683 h 1260683"/>
                <a:gd name="connsiteX4" fmla="*/ 0 w 1727801"/>
                <a:gd name="connsiteY4" fmla="*/ 0 h 1260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7801" h="1260683">
                  <a:moveTo>
                    <a:pt x="0" y="0"/>
                  </a:moveTo>
                  <a:lnTo>
                    <a:pt x="1727801" y="0"/>
                  </a:lnTo>
                  <a:lnTo>
                    <a:pt x="1727801" y="1260682"/>
                  </a:lnTo>
                  <a:lnTo>
                    <a:pt x="725027" y="12606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76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V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4DF97B9-FE95-784D-9A4F-5A7C22E4A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7555" y="216002"/>
              <a:ext cx="901809" cy="770746"/>
            </a:xfrm>
            <a:prstGeom prst="rect">
              <a:avLst/>
            </a:prstGeom>
          </p:spPr>
        </p:pic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0BA0F259-9714-90B5-EB41-3D027A1A99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1694" y="997004"/>
            <a:ext cx="11196918" cy="56548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ED091-DD53-7CB7-CD69-FF33547D2D90}"/>
              </a:ext>
            </a:extLst>
          </p:cNvPr>
          <p:cNvSpPr txBox="1"/>
          <p:nvPr/>
        </p:nvSpPr>
        <p:spPr>
          <a:xfrm>
            <a:off x="226770" y="216002"/>
            <a:ext cx="9788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Ekonomikas un Labklājības ministriju piedāvājums</a:t>
            </a:r>
          </a:p>
        </p:txBody>
      </p:sp>
    </p:spTree>
    <p:extLst>
      <p:ext uri="{BB962C8B-B14F-4D97-AF65-F5344CB8AC3E}">
        <p14:creationId xmlns:p14="http://schemas.microsoft.com/office/powerpoint/2010/main" val="4150541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hēma 3">
            <a:extLst>
              <a:ext uri="{FF2B5EF4-FFF2-40B4-BE49-F238E27FC236}">
                <a16:creationId xmlns:a16="http://schemas.microsoft.com/office/drawing/2014/main" id="{71723E21-BA64-F201-FCD9-C6D89D4FFF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3999064"/>
              </p:ext>
            </p:extLst>
          </p:nvPr>
        </p:nvGraphicFramePr>
        <p:xfrm>
          <a:off x="345141" y="1476685"/>
          <a:ext cx="11501718" cy="4804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9" name="Group 38">
            <a:extLst>
              <a:ext uri="{FF2B5EF4-FFF2-40B4-BE49-F238E27FC236}">
                <a16:creationId xmlns:a16="http://schemas.microsoft.com/office/drawing/2014/main" id="{9C845928-BF25-BD46-A6C9-35CB691C1B55}"/>
              </a:ext>
            </a:extLst>
          </p:cNvPr>
          <p:cNvGrpSpPr/>
          <p:nvPr/>
        </p:nvGrpSpPr>
        <p:grpSpPr>
          <a:xfrm>
            <a:off x="9600190" y="-8622"/>
            <a:ext cx="2612572" cy="2223057"/>
            <a:chOff x="9600190" y="-8622"/>
            <a:chExt cx="2612572" cy="222305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56161EC-348E-BE4E-80C0-0FBE6A8C1E34}"/>
                </a:ext>
              </a:extLst>
            </p:cNvPr>
            <p:cNvGrpSpPr/>
            <p:nvPr/>
          </p:nvGrpSpPr>
          <p:grpSpPr>
            <a:xfrm>
              <a:off x="9600190" y="313501"/>
              <a:ext cx="2612572" cy="1806318"/>
              <a:chOff x="9600190" y="313501"/>
              <a:chExt cx="2612572" cy="1806318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D89D93A2-837B-2C49-8CF8-98DC5EFDB91F}"/>
                  </a:ext>
                </a:extLst>
              </p:cNvPr>
              <p:cNvGrpSpPr/>
              <p:nvPr/>
            </p:nvGrpSpPr>
            <p:grpSpPr>
              <a:xfrm>
                <a:off x="9600190" y="313501"/>
                <a:ext cx="1068755" cy="1707709"/>
                <a:chOff x="9598387" y="302067"/>
                <a:chExt cx="1068755" cy="1707709"/>
              </a:xfrm>
            </p:grpSpPr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F170FFE7-F3F8-1B46-84C5-AFFC0CA02A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98387" y="302067"/>
                  <a:ext cx="339363" cy="0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DD647968-A60D-4146-92E8-F7F60A4039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37750" y="302067"/>
                  <a:ext cx="729392" cy="1272320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AB919996-D200-7241-8C47-F6027F6B23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07650" y="1574387"/>
                  <a:ext cx="259492" cy="435389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B3BD286D-8680-DD4F-A54B-07C298844E3B}"/>
                  </a:ext>
                </a:extLst>
              </p:cNvPr>
              <p:cNvGrpSpPr/>
              <p:nvPr/>
            </p:nvGrpSpPr>
            <p:grpSpPr>
              <a:xfrm>
                <a:off x="11028617" y="1864219"/>
                <a:ext cx="1184145" cy="255600"/>
                <a:chOff x="11028617" y="1864219"/>
                <a:chExt cx="1184145" cy="255600"/>
              </a:xfrm>
            </p:grpSpPr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F0B9ACF0-D95D-EB43-9286-DF6D998444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028617" y="1864220"/>
                  <a:ext cx="147571" cy="255599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23933CB9-5896-DF43-AAA2-FAD052C251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176186" y="1864219"/>
                  <a:ext cx="1036576" cy="3172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AAFBD1B-B173-BA42-88E6-CD984C0F7C79}"/>
                </a:ext>
              </a:extLst>
            </p:cNvPr>
            <p:cNvGrpSpPr/>
            <p:nvPr/>
          </p:nvGrpSpPr>
          <p:grpSpPr>
            <a:xfrm>
              <a:off x="10090245" y="-8622"/>
              <a:ext cx="2101755" cy="2223057"/>
              <a:chOff x="10090245" y="-12692"/>
              <a:chExt cx="2101755" cy="2223057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9E9884C-9531-D44D-ACD4-6B5CAC1516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90245" y="-12692"/>
                <a:ext cx="916260" cy="1579249"/>
              </a:xfrm>
              <a:prstGeom prst="line">
                <a:avLst/>
              </a:prstGeom>
              <a:ln w="38100" cap="rnd">
                <a:solidFill>
                  <a:srgbClr val="05763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BB2C843-7D21-6B49-A575-8AF56824A7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36764" y="1558727"/>
                <a:ext cx="369742" cy="651638"/>
              </a:xfrm>
              <a:prstGeom prst="line">
                <a:avLst/>
              </a:prstGeom>
              <a:ln w="38100" cap="rnd">
                <a:solidFill>
                  <a:srgbClr val="006C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E231225-DD07-8043-9577-9768775C60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06505" y="1566557"/>
                <a:ext cx="1185495" cy="0"/>
              </a:xfrm>
              <a:prstGeom prst="line">
                <a:avLst/>
              </a:prstGeom>
              <a:ln w="38100" cap="rnd">
                <a:solidFill>
                  <a:srgbClr val="05763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 54">
              <a:extLst>
                <a:ext uri="{FF2B5EF4-FFF2-40B4-BE49-F238E27FC236}">
                  <a16:creationId xmlns:a16="http://schemas.microsoft.com/office/drawing/2014/main" id="{777B9705-B66B-8D46-B2D7-5BC75FF203F8}"/>
                </a:ext>
              </a:extLst>
            </p:cNvPr>
            <p:cNvSpPr/>
            <p:nvPr/>
          </p:nvSpPr>
          <p:spPr>
            <a:xfrm>
              <a:off x="10464199" y="0"/>
              <a:ext cx="1727801" cy="1260683"/>
            </a:xfrm>
            <a:custGeom>
              <a:avLst/>
              <a:gdLst>
                <a:gd name="connsiteX0" fmla="*/ 0 w 1727801"/>
                <a:gd name="connsiteY0" fmla="*/ 0 h 1260682"/>
                <a:gd name="connsiteX1" fmla="*/ 1727801 w 1727801"/>
                <a:gd name="connsiteY1" fmla="*/ 0 h 1260682"/>
                <a:gd name="connsiteX2" fmla="*/ 1727801 w 1727801"/>
                <a:gd name="connsiteY2" fmla="*/ 1260682 h 1260682"/>
                <a:gd name="connsiteX3" fmla="*/ 0 w 1727801"/>
                <a:gd name="connsiteY3" fmla="*/ 1260682 h 1260682"/>
                <a:gd name="connsiteX4" fmla="*/ 0 w 1727801"/>
                <a:gd name="connsiteY4" fmla="*/ 0 h 1260682"/>
                <a:gd name="connsiteX0" fmla="*/ 0 w 1727801"/>
                <a:gd name="connsiteY0" fmla="*/ 0 h 1260682"/>
                <a:gd name="connsiteX1" fmla="*/ 1727801 w 1727801"/>
                <a:gd name="connsiteY1" fmla="*/ 0 h 1260682"/>
                <a:gd name="connsiteX2" fmla="*/ 1727801 w 1727801"/>
                <a:gd name="connsiteY2" fmla="*/ 1260682 h 1260682"/>
                <a:gd name="connsiteX3" fmla="*/ 503190 w 1727801"/>
                <a:gd name="connsiteY3" fmla="*/ 1255272 h 1260682"/>
                <a:gd name="connsiteX4" fmla="*/ 0 w 1727801"/>
                <a:gd name="connsiteY4" fmla="*/ 0 h 1260682"/>
                <a:gd name="connsiteX0" fmla="*/ 0 w 1727801"/>
                <a:gd name="connsiteY0" fmla="*/ 0 h 1260682"/>
                <a:gd name="connsiteX1" fmla="*/ 1727801 w 1727801"/>
                <a:gd name="connsiteY1" fmla="*/ 0 h 1260682"/>
                <a:gd name="connsiteX2" fmla="*/ 1727801 w 1727801"/>
                <a:gd name="connsiteY2" fmla="*/ 1260682 h 1260682"/>
                <a:gd name="connsiteX3" fmla="*/ 1017202 w 1727801"/>
                <a:gd name="connsiteY3" fmla="*/ 1239040 h 1260682"/>
                <a:gd name="connsiteX4" fmla="*/ 0 w 1727801"/>
                <a:gd name="connsiteY4" fmla="*/ 0 h 1260682"/>
                <a:gd name="connsiteX0" fmla="*/ 0 w 1727801"/>
                <a:gd name="connsiteY0" fmla="*/ 0 h 1260683"/>
                <a:gd name="connsiteX1" fmla="*/ 1727801 w 1727801"/>
                <a:gd name="connsiteY1" fmla="*/ 0 h 1260683"/>
                <a:gd name="connsiteX2" fmla="*/ 1727801 w 1727801"/>
                <a:gd name="connsiteY2" fmla="*/ 1260682 h 1260683"/>
                <a:gd name="connsiteX3" fmla="*/ 725027 w 1727801"/>
                <a:gd name="connsiteY3" fmla="*/ 1260683 h 1260683"/>
                <a:gd name="connsiteX4" fmla="*/ 0 w 1727801"/>
                <a:gd name="connsiteY4" fmla="*/ 0 h 1260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7801" h="1260683">
                  <a:moveTo>
                    <a:pt x="0" y="0"/>
                  </a:moveTo>
                  <a:lnTo>
                    <a:pt x="1727801" y="0"/>
                  </a:lnTo>
                  <a:lnTo>
                    <a:pt x="1727801" y="1260682"/>
                  </a:lnTo>
                  <a:lnTo>
                    <a:pt x="725027" y="12606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76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V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4DF97B9-FE95-784D-9A4F-5A7C22E4A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137555" y="216002"/>
              <a:ext cx="901809" cy="77074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27DA893-1C8B-FC71-A5A9-21A383313FD4}"/>
              </a:ext>
            </a:extLst>
          </p:cNvPr>
          <p:cNvSpPr txBox="1"/>
          <p:nvPr/>
        </p:nvSpPr>
        <p:spPr>
          <a:xfrm>
            <a:off x="716115" y="216002"/>
            <a:ext cx="95063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Ekonomikas un Labklājības ministriju </a:t>
            </a:r>
            <a:r>
              <a:rPr lang="lv-LV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«KOMPROMISA» </a:t>
            </a:r>
            <a:r>
              <a:rPr lang="lv-LV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priekšlikums </a:t>
            </a:r>
          </a:p>
          <a:p>
            <a:pPr algn="ctr"/>
            <a:r>
              <a:rPr lang="lv-LV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lv-LV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zaudē </a:t>
            </a:r>
            <a:r>
              <a:rPr lang="lv-LV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/+ iegūst atvietojumu)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FDF1DF-E612-C819-0E51-7B73C78AFC88}"/>
              </a:ext>
            </a:extLst>
          </p:cNvPr>
          <p:cNvSpPr txBox="1"/>
          <p:nvPr/>
        </p:nvSpPr>
        <p:spPr>
          <a:xfrm>
            <a:off x="3595793" y="5733222"/>
            <a:ext cx="6571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/>
              <a:t>DŅ – Darba ņēmēji                DD – Darba devēji</a:t>
            </a:r>
          </a:p>
        </p:txBody>
      </p:sp>
    </p:spTree>
    <p:extLst>
      <p:ext uri="{BB962C8B-B14F-4D97-AF65-F5344CB8AC3E}">
        <p14:creationId xmlns:p14="http://schemas.microsoft.com/office/powerpoint/2010/main" val="3860825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9C845928-BF25-BD46-A6C9-35CB691C1B55}"/>
              </a:ext>
            </a:extLst>
          </p:cNvPr>
          <p:cNvGrpSpPr/>
          <p:nvPr/>
        </p:nvGrpSpPr>
        <p:grpSpPr>
          <a:xfrm>
            <a:off x="9600190" y="-8622"/>
            <a:ext cx="2612572" cy="2223057"/>
            <a:chOff x="9600190" y="-8622"/>
            <a:chExt cx="2612572" cy="222305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56161EC-348E-BE4E-80C0-0FBE6A8C1E34}"/>
                </a:ext>
              </a:extLst>
            </p:cNvPr>
            <p:cNvGrpSpPr/>
            <p:nvPr/>
          </p:nvGrpSpPr>
          <p:grpSpPr>
            <a:xfrm>
              <a:off x="9600190" y="313501"/>
              <a:ext cx="2612572" cy="1806318"/>
              <a:chOff x="9600190" y="313501"/>
              <a:chExt cx="2612572" cy="1806318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D89D93A2-837B-2C49-8CF8-98DC5EFDB91F}"/>
                  </a:ext>
                </a:extLst>
              </p:cNvPr>
              <p:cNvGrpSpPr/>
              <p:nvPr/>
            </p:nvGrpSpPr>
            <p:grpSpPr>
              <a:xfrm>
                <a:off x="9600190" y="313501"/>
                <a:ext cx="1068755" cy="1707709"/>
                <a:chOff x="9598387" y="302067"/>
                <a:chExt cx="1068755" cy="1707709"/>
              </a:xfrm>
            </p:grpSpPr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F170FFE7-F3F8-1B46-84C5-AFFC0CA02A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98387" y="302067"/>
                  <a:ext cx="339363" cy="0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DD647968-A60D-4146-92E8-F7F60A4039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37750" y="302067"/>
                  <a:ext cx="729392" cy="1272320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AB919996-D200-7241-8C47-F6027F6B23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07650" y="1574387"/>
                  <a:ext cx="259492" cy="435389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B3BD286D-8680-DD4F-A54B-07C298844E3B}"/>
                  </a:ext>
                </a:extLst>
              </p:cNvPr>
              <p:cNvGrpSpPr/>
              <p:nvPr/>
            </p:nvGrpSpPr>
            <p:grpSpPr>
              <a:xfrm>
                <a:off x="11028617" y="1864219"/>
                <a:ext cx="1184145" cy="255600"/>
                <a:chOff x="11028617" y="1864219"/>
                <a:chExt cx="1184145" cy="255600"/>
              </a:xfrm>
            </p:grpSpPr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F0B9ACF0-D95D-EB43-9286-DF6D998444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028617" y="1864220"/>
                  <a:ext cx="147571" cy="255599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23933CB9-5896-DF43-AAA2-FAD052C251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176186" y="1864219"/>
                  <a:ext cx="1036576" cy="3172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AAFBD1B-B173-BA42-88E6-CD984C0F7C79}"/>
                </a:ext>
              </a:extLst>
            </p:cNvPr>
            <p:cNvGrpSpPr/>
            <p:nvPr/>
          </p:nvGrpSpPr>
          <p:grpSpPr>
            <a:xfrm>
              <a:off x="10090245" y="-8622"/>
              <a:ext cx="2101755" cy="2223057"/>
              <a:chOff x="10090245" y="-12692"/>
              <a:chExt cx="2101755" cy="2223057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9E9884C-9531-D44D-ACD4-6B5CAC1516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90245" y="-12692"/>
                <a:ext cx="916260" cy="1579249"/>
              </a:xfrm>
              <a:prstGeom prst="line">
                <a:avLst/>
              </a:prstGeom>
              <a:ln w="38100" cap="rnd">
                <a:solidFill>
                  <a:srgbClr val="05763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BB2C843-7D21-6B49-A575-8AF56824A7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36764" y="1558727"/>
                <a:ext cx="369742" cy="651638"/>
              </a:xfrm>
              <a:prstGeom prst="line">
                <a:avLst/>
              </a:prstGeom>
              <a:ln w="38100" cap="rnd">
                <a:solidFill>
                  <a:srgbClr val="006C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E231225-DD07-8043-9577-9768775C60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06505" y="1566557"/>
                <a:ext cx="1185495" cy="0"/>
              </a:xfrm>
              <a:prstGeom prst="line">
                <a:avLst/>
              </a:prstGeom>
              <a:ln w="38100" cap="rnd">
                <a:solidFill>
                  <a:srgbClr val="05763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 54">
              <a:extLst>
                <a:ext uri="{FF2B5EF4-FFF2-40B4-BE49-F238E27FC236}">
                  <a16:creationId xmlns:a16="http://schemas.microsoft.com/office/drawing/2014/main" id="{777B9705-B66B-8D46-B2D7-5BC75FF203F8}"/>
                </a:ext>
              </a:extLst>
            </p:cNvPr>
            <p:cNvSpPr/>
            <p:nvPr/>
          </p:nvSpPr>
          <p:spPr>
            <a:xfrm>
              <a:off x="10464199" y="0"/>
              <a:ext cx="1727801" cy="1260683"/>
            </a:xfrm>
            <a:custGeom>
              <a:avLst/>
              <a:gdLst>
                <a:gd name="connsiteX0" fmla="*/ 0 w 1727801"/>
                <a:gd name="connsiteY0" fmla="*/ 0 h 1260682"/>
                <a:gd name="connsiteX1" fmla="*/ 1727801 w 1727801"/>
                <a:gd name="connsiteY1" fmla="*/ 0 h 1260682"/>
                <a:gd name="connsiteX2" fmla="*/ 1727801 w 1727801"/>
                <a:gd name="connsiteY2" fmla="*/ 1260682 h 1260682"/>
                <a:gd name="connsiteX3" fmla="*/ 0 w 1727801"/>
                <a:gd name="connsiteY3" fmla="*/ 1260682 h 1260682"/>
                <a:gd name="connsiteX4" fmla="*/ 0 w 1727801"/>
                <a:gd name="connsiteY4" fmla="*/ 0 h 1260682"/>
                <a:gd name="connsiteX0" fmla="*/ 0 w 1727801"/>
                <a:gd name="connsiteY0" fmla="*/ 0 h 1260682"/>
                <a:gd name="connsiteX1" fmla="*/ 1727801 w 1727801"/>
                <a:gd name="connsiteY1" fmla="*/ 0 h 1260682"/>
                <a:gd name="connsiteX2" fmla="*/ 1727801 w 1727801"/>
                <a:gd name="connsiteY2" fmla="*/ 1260682 h 1260682"/>
                <a:gd name="connsiteX3" fmla="*/ 503190 w 1727801"/>
                <a:gd name="connsiteY3" fmla="*/ 1255272 h 1260682"/>
                <a:gd name="connsiteX4" fmla="*/ 0 w 1727801"/>
                <a:gd name="connsiteY4" fmla="*/ 0 h 1260682"/>
                <a:gd name="connsiteX0" fmla="*/ 0 w 1727801"/>
                <a:gd name="connsiteY0" fmla="*/ 0 h 1260682"/>
                <a:gd name="connsiteX1" fmla="*/ 1727801 w 1727801"/>
                <a:gd name="connsiteY1" fmla="*/ 0 h 1260682"/>
                <a:gd name="connsiteX2" fmla="*/ 1727801 w 1727801"/>
                <a:gd name="connsiteY2" fmla="*/ 1260682 h 1260682"/>
                <a:gd name="connsiteX3" fmla="*/ 1017202 w 1727801"/>
                <a:gd name="connsiteY3" fmla="*/ 1239040 h 1260682"/>
                <a:gd name="connsiteX4" fmla="*/ 0 w 1727801"/>
                <a:gd name="connsiteY4" fmla="*/ 0 h 1260682"/>
                <a:gd name="connsiteX0" fmla="*/ 0 w 1727801"/>
                <a:gd name="connsiteY0" fmla="*/ 0 h 1260683"/>
                <a:gd name="connsiteX1" fmla="*/ 1727801 w 1727801"/>
                <a:gd name="connsiteY1" fmla="*/ 0 h 1260683"/>
                <a:gd name="connsiteX2" fmla="*/ 1727801 w 1727801"/>
                <a:gd name="connsiteY2" fmla="*/ 1260682 h 1260683"/>
                <a:gd name="connsiteX3" fmla="*/ 725027 w 1727801"/>
                <a:gd name="connsiteY3" fmla="*/ 1260683 h 1260683"/>
                <a:gd name="connsiteX4" fmla="*/ 0 w 1727801"/>
                <a:gd name="connsiteY4" fmla="*/ 0 h 1260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7801" h="1260683">
                  <a:moveTo>
                    <a:pt x="0" y="0"/>
                  </a:moveTo>
                  <a:lnTo>
                    <a:pt x="1727801" y="0"/>
                  </a:lnTo>
                  <a:lnTo>
                    <a:pt x="1727801" y="1260682"/>
                  </a:lnTo>
                  <a:lnTo>
                    <a:pt x="725027" y="12606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76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V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4DF97B9-FE95-784D-9A4F-5A7C22E4A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7555" y="216002"/>
              <a:ext cx="901809" cy="770746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99ED091-DD53-7CB7-CD69-FF33547D2D90}"/>
              </a:ext>
            </a:extLst>
          </p:cNvPr>
          <p:cNvSpPr txBox="1"/>
          <p:nvPr/>
        </p:nvSpPr>
        <p:spPr>
          <a:xfrm>
            <a:off x="446578" y="4895033"/>
            <a:ext cx="93232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b="1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ZZS 14.Saeimas vēlēšanu programma</a:t>
            </a:r>
          </a:p>
          <a:p>
            <a:r>
              <a:rPr lang="lv-LV" sz="28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Paplašināsim atbalstu ģimenēm ar bērniem.</a:t>
            </a:r>
            <a:endParaRPr lang="lv-LV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AA7710-8D86-F1B5-1EE0-6457F2FC8035}"/>
              </a:ext>
            </a:extLst>
          </p:cNvPr>
          <p:cNvSpPr txBox="1"/>
          <p:nvPr/>
        </p:nvSpPr>
        <p:spPr>
          <a:xfrm>
            <a:off x="594149" y="409893"/>
            <a:ext cx="932329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lv-LV" sz="3600" b="1" i="0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F7F7"/>
                </a:highlight>
              </a:rPr>
              <a:t>Deklarācija par </a:t>
            </a:r>
            <a:r>
              <a:rPr lang="lv-LV" sz="3600" b="1" i="0" dirty="0" err="1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F7F7"/>
                </a:highlight>
              </a:rPr>
              <a:t>Evikas</a:t>
            </a:r>
            <a:r>
              <a:rPr lang="lv-LV" sz="3600" b="1" i="0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F7F7"/>
                </a:highlight>
              </a:rPr>
              <a:t> Siliņas vadītā Ministru kabineta iecerēto darbību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lv-LV" sz="2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Latvijas </a:t>
            </a:r>
            <a:r>
              <a:rPr lang="lv-LV" sz="28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cilvēki ir </a:t>
            </a:r>
            <a:r>
              <a:rPr lang="lv-LV" sz="2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mūsu </a:t>
            </a:r>
            <a:r>
              <a:rPr lang="lv-LV" sz="28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valsts lielākā vērtība</a:t>
            </a:r>
            <a:r>
              <a:rPr lang="lv-LV" sz="2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lv-LV" sz="2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…panāksim </a:t>
            </a:r>
            <a:r>
              <a:rPr lang="lv-LV" sz="28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vienlīdzīgas un taisnīgas iespējas ikvienam </a:t>
            </a:r>
            <a:r>
              <a:rPr lang="lv-LV" sz="2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Latvijā </a:t>
            </a:r>
            <a:r>
              <a:rPr lang="lv-LV" sz="28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dzīvot </a:t>
            </a:r>
            <a:r>
              <a:rPr lang="lv-LV" sz="2800" b="1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cieņpilnu</a:t>
            </a:r>
            <a:r>
              <a:rPr lang="lv-LV" sz="28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 dzīvi </a:t>
            </a:r>
            <a:r>
              <a:rPr lang="lv-LV" sz="2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un īstenot savus mērķus.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lv-LV" sz="2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Rūpējoties par Latvijas nākotni un konkurētspēju, kopā </a:t>
            </a:r>
            <a:r>
              <a:rPr lang="lv-LV" sz="28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veidosim ilgtspējīgu valsti, uzlabojot ģimeņu dzīves kvalitāti</a:t>
            </a:r>
            <a:r>
              <a:rPr lang="lv-LV" sz="28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, līdzsvarojot sociālo, ekonomikas un vides politiku dimensijas.</a:t>
            </a:r>
          </a:p>
        </p:txBody>
      </p:sp>
    </p:spTree>
    <p:extLst>
      <p:ext uri="{BB962C8B-B14F-4D97-AF65-F5344CB8AC3E}">
        <p14:creationId xmlns:p14="http://schemas.microsoft.com/office/powerpoint/2010/main" val="2446892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B13DE-AB1A-96C1-0DFA-6F472A84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313" y="132945"/>
            <a:ext cx="9666287" cy="793377"/>
          </a:xfrm>
        </p:spPr>
        <p:txBody>
          <a:bodyPr>
            <a:noAutofit/>
          </a:bodyPr>
          <a:lstStyle/>
          <a:p>
            <a:pPr algn="ctr"/>
            <a:r>
              <a:rPr lang="lv-LV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EM un LM ierosinātā kompromisa ietekme</a:t>
            </a:r>
            <a:br>
              <a:rPr lang="lv-LV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lv-LV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uz nodokļu ieņēmumiem par </a:t>
            </a:r>
            <a:r>
              <a:rPr lang="lv-LV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lapām</a:t>
            </a:r>
            <a:endParaRPr lang="aa-ET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62ABC-3486-3AAE-F053-A7D63179E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313" y="2196041"/>
            <a:ext cx="2971800" cy="4192064"/>
          </a:xfrm>
        </p:spPr>
        <p:txBody>
          <a:bodyPr/>
          <a:lstStyle/>
          <a:p>
            <a:pPr marL="0" indent="0">
              <a:buNone/>
            </a:pPr>
            <a:r>
              <a:rPr lang="lv-LV" dirty="0"/>
              <a:t>			</a:t>
            </a:r>
            <a:endParaRPr lang="lv-LV" sz="1200" dirty="0"/>
          </a:p>
          <a:p>
            <a:pPr marL="0" indent="0">
              <a:buNone/>
            </a:pPr>
            <a:r>
              <a:rPr lang="lv-LV" sz="1200" dirty="0"/>
              <a:t>			</a:t>
            </a:r>
            <a:endParaRPr lang="lv-LV" dirty="0"/>
          </a:p>
          <a:p>
            <a:pPr marL="0" indent="0">
              <a:buNone/>
            </a:pPr>
            <a:r>
              <a:rPr lang="lv-LV" dirty="0"/>
              <a:t>			</a:t>
            </a:r>
            <a:endParaRPr lang="aa-E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343A2A-8B4D-0E44-4032-110611F51B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959" y="0"/>
            <a:ext cx="2196041" cy="2196041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43693"/>
              </p:ext>
            </p:extLst>
          </p:nvPr>
        </p:nvGraphicFramePr>
        <p:xfrm>
          <a:off x="9901560" y="1688509"/>
          <a:ext cx="2141537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2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9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181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b="1" dirty="0"/>
                        <a:t>Darba ņēmējs</a:t>
                      </a:r>
                      <a:endParaRPr lang="en-US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81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b="1" dirty="0"/>
                        <a:t>Darba devējs </a:t>
                      </a:r>
                      <a:endParaRPr lang="en-US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95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b="1" dirty="0"/>
                        <a:t>Valsts </a:t>
                      </a:r>
                      <a:endParaRPr lang="en-US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37226"/>
              </p:ext>
            </p:extLst>
          </p:nvPr>
        </p:nvGraphicFramePr>
        <p:xfrm>
          <a:off x="499513" y="1405362"/>
          <a:ext cx="9135033" cy="1197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9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05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05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05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05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05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05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2055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65460">
                <a:tc>
                  <a:txBody>
                    <a:bodyPr/>
                    <a:lstStyle/>
                    <a:p>
                      <a:pPr algn="r"/>
                      <a:r>
                        <a:rPr lang="lv-LV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Diena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5438958"/>
                  </a:ext>
                </a:extLst>
              </a:tr>
              <a:tr h="318552">
                <a:tc>
                  <a:txBody>
                    <a:bodyPr/>
                    <a:lstStyle/>
                    <a:p>
                      <a:r>
                        <a:rPr lang="lv-LV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Šobrīd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0%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75%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75%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80%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80%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80%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80%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80%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0" dirty="0">
                          <a:solidFill>
                            <a:schemeClr val="bg1"/>
                          </a:solidFill>
                          <a:latin typeface="+mn-lt"/>
                        </a:rPr>
                        <a:t>80%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80%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467">
                <a:tc>
                  <a:txBody>
                    <a:bodyPr/>
                    <a:lstStyle/>
                    <a:p>
                      <a:r>
                        <a:rPr lang="lv-LV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EM +LM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0%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60%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75%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75%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173943"/>
                  </a:ext>
                </a:extLst>
              </a:tr>
            </a:tbl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11F7B45-6868-AEA0-E0E4-F47ACAB9CC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9488756"/>
              </p:ext>
            </p:extLst>
          </p:nvPr>
        </p:nvGraphicFramePr>
        <p:xfrm>
          <a:off x="0" y="4496454"/>
          <a:ext cx="3981555" cy="2228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83A5FCC-59FE-40C9-5A3D-F7F8D09E97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7677735"/>
              </p:ext>
            </p:extLst>
          </p:nvPr>
        </p:nvGraphicFramePr>
        <p:xfrm>
          <a:off x="5586985" y="3323253"/>
          <a:ext cx="5819630" cy="3401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A5B4446-A877-B175-C53E-30F1914389B1}"/>
              </a:ext>
            </a:extLst>
          </p:cNvPr>
          <p:cNvSpPr txBox="1"/>
          <p:nvPr/>
        </p:nvSpPr>
        <p:spPr>
          <a:xfrm>
            <a:off x="206397" y="4088979"/>
            <a:ext cx="4355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b="1" dirty="0"/>
              <a:t>Pie 2023. gada vidējās bruto algas 1537 eiro</a:t>
            </a:r>
            <a:endParaRPr lang="en-150" sz="1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708297-F6D3-0025-1863-38C9B39554F1}"/>
              </a:ext>
            </a:extLst>
          </p:cNvPr>
          <p:cNvSpPr txBox="1"/>
          <p:nvPr/>
        </p:nvSpPr>
        <p:spPr>
          <a:xfrm>
            <a:off x="5733289" y="2798064"/>
            <a:ext cx="5627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b="1" dirty="0"/>
              <a:t>Pie 2024. gada  1. cet. vidējās bruto algas 1623 eiro</a:t>
            </a:r>
            <a:endParaRPr lang="en-150" sz="2000" b="1" dirty="0"/>
          </a:p>
        </p:txBody>
      </p:sp>
    </p:spTree>
    <p:extLst>
      <p:ext uri="{BB962C8B-B14F-4D97-AF65-F5344CB8AC3E}">
        <p14:creationId xmlns:p14="http://schemas.microsoft.com/office/powerpoint/2010/main" val="2544322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DA9E4-5A59-7E19-4B97-9D94A46FE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5328"/>
            <a:ext cx="10515600" cy="1125341"/>
          </a:xfrm>
        </p:spPr>
        <p:txBody>
          <a:bodyPr>
            <a:normAutofit/>
          </a:bodyPr>
          <a:lstStyle/>
          <a:p>
            <a:pPr algn="ctr"/>
            <a:r>
              <a:rPr lang="lv-LV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 lapu </a:t>
            </a:r>
            <a:r>
              <a:rPr lang="lv-LV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izmaksu un IIN ieņēmumu izmaiņas </a:t>
            </a:r>
            <a:br>
              <a:rPr lang="lv-LV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lv-LV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pie 2023. gada slimības lapu dienu skaita</a:t>
            </a:r>
            <a:endParaRPr lang="en-150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A259F67-B644-2680-4A78-AD504BD10D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5629836"/>
              </p:ext>
            </p:extLst>
          </p:nvPr>
        </p:nvGraphicFramePr>
        <p:xfrm>
          <a:off x="838200" y="1825625"/>
          <a:ext cx="7947582" cy="1982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6B2586-F96D-F2B3-F3C0-899F62C36F38}"/>
              </a:ext>
            </a:extLst>
          </p:cNvPr>
          <p:cNvSpPr/>
          <p:nvPr/>
        </p:nvSpPr>
        <p:spPr>
          <a:xfrm>
            <a:off x="8785781" y="1825625"/>
            <a:ext cx="2639506" cy="1982804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8A9435-2E31-9105-D42E-7F28C487A992}"/>
              </a:ext>
            </a:extLst>
          </p:cNvPr>
          <p:cNvSpPr txBox="1"/>
          <p:nvPr/>
        </p:nvSpPr>
        <p:spPr>
          <a:xfrm>
            <a:off x="8911079" y="2102619"/>
            <a:ext cx="238891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1" dirty="0">
                <a:solidFill>
                  <a:schemeClr val="bg1"/>
                </a:solidFill>
              </a:rPr>
              <a:t>IIN ieņēmumu samazinājums</a:t>
            </a:r>
          </a:p>
          <a:p>
            <a:endParaRPr lang="lv-LV" sz="2400" b="1" dirty="0">
              <a:solidFill>
                <a:schemeClr val="bg1"/>
              </a:solidFill>
            </a:endParaRPr>
          </a:p>
          <a:p>
            <a:pPr algn="ctr"/>
            <a:r>
              <a:rPr lang="lv-LV" sz="3200" b="1" dirty="0">
                <a:solidFill>
                  <a:schemeClr val="bg1"/>
                </a:solidFill>
              </a:rPr>
              <a:t>- 6,7 milj.</a:t>
            </a:r>
            <a:endParaRPr lang="en-150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08145C1C-A788-E41C-4BF2-395CF319D2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0201207"/>
              </p:ext>
            </p:extLst>
          </p:nvPr>
        </p:nvGraphicFramePr>
        <p:xfrm>
          <a:off x="838200" y="4645810"/>
          <a:ext cx="7947582" cy="1982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273C458-7294-4F20-1B95-E5B05780631D}"/>
              </a:ext>
            </a:extLst>
          </p:cNvPr>
          <p:cNvSpPr/>
          <p:nvPr/>
        </p:nvSpPr>
        <p:spPr>
          <a:xfrm>
            <a:off x="8785781" y="4645810"/>
            <a:ext cx="2639506" cy="1982804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392903-E691-AB5D-CC28-5F8CA661F12D}"/>
              </a:ext>
            </a:extLst>
          </p:cNvPr>
          <p:cNvSpPr txBox="1"/>
          <p:nvPr/>
        </p:nvSpPr>
        <p:spPr>
          <a:xfrm>
            <a:off x="8911079" y="4922804"/>
            <a:ext cx="238891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1" dirty="0">
                <a:solidFill>
                  <a:schemeClr val="bg1"/>
                </a:solidFill>
              </a:rPr>
              <a:t>IIN ieņēmumu samazinājums</a:t>
            </a:r>
          </a:p>
          <a:p>
            <a:endParaRPr lang="lv-LV" sz="2400" b="1" dirty="0">
              <a:solidFill>
                <a:schemeClr val="bg1"/>
              </a:solidFill>
            </a:endParaRPr>
          </a:p>
          <a:p>
            <a:pPr algn="ctr"/>
            <a:r>
              <a:rPr lang="lv-LV" sz="3200" b="1" dirty="0">
                <a:solidFill>
                  <a:schemeClr val="bg1"/>
                </a:solidFill>
              </a:rPr>
              <a:t>-7,2 milj.</a:t>
            </a:r>
            <a:endParaRPr lang="en-150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2CC4E0-5C45-7E4A-EB79-2391F315934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959" y="0"/>
            <a:ext cx="2196041" cy="21960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D43D74C-EBAB-18A5-30F5-66D8E80848F4}"/>
              </a:ext>
            </a:extLst>
          </p:cNvPr>
          <p:cNvSpPr txBox="1"/>
          <p:nvPr/>
        </p:nvSpPr>
        <p:spPr>
          <a:xfrm>
            <a:off x="892011" y="1354727"/>
            <a:ext cx="5747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/>
              <a:t>Pie 2023. gada vidējās bruto algas 1537 eiro</a:t>
            </a:r>
            <a:endParaRPr lang="en-150" sz="2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4361C0-B10D-3E8C-69A3-134B4634C1E4}"/>
              </a:ext>
            </a:extLst>
          </p:cNvPr>
          <p:cNvSpPr txBox="1"/>
          <p:nvPr/>
        </p:nvSpPr>
        <p:spPr>
          <a:xfrm>
            <a:off x="838200" y="4184145"/>
            <a:ext cx="6593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dirty="0"/>
              <a:t>Pie 2024. gada 1. cet. vidējās bruto algas 1623 eiro</a:t>
            </a:r>
            <a:endParaRPr lang="en-150" sz="2400" b="1" dirty="0"/>
          </a:p>
        </p:txBody>
      </p:sp>
    </p:spTree>
    <p:extLst>
      <p:ext uri="{BB962C8B-B14F-4D97-AF65-F5344CB8AC3E}">
        <p14:creationId xmlns:p14="http://schemas.microsoft.com/office/powerpoint/2010/main" val="1099106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9C845928-BF25-BD46-A6C9-35CB691C1B55}"/>
              </a:ext>
            </a:extLst>
          </p:cNvPr>
          <p:cNvGrpSpPr/>
          <p:nvPr/>
        </p:nvGrpSpPr>
        <p:grpSpPr>
          <a:xfrm>
            <a:off x="9600190" y="-8622"/>
            <a:ext cx="2612572" cy="2223057"/>
            <a:chOff x="9600190" y="-8622"/>
            <a:chExt cx="2612572" cy="222305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56161EC-348E-BE4E-80C0-0FBE6A8C1E34}"/>
                </a:ext>
              </a:extLst>
            </p:cNvPr>
            <p:cNvGrpSpPr/>
            <p:nvPr/>
          </p:nvGrpSpPr>
          <p:grpSpPr>
            <a:xfrm>
              <a:off x="9600190" y="313501"/>
              <a:ext cx="2612572" cy="1806318"/>
              <a:chOff x="9600190" y="313501"/>
              <a:chExt cx="2612572" cy="1806318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D89D93A2-837B-2C49-8CF8-98DC5EFDB91F}"/>
                  </a:ext>
                </a:extLst>
              </p:cNvPr>
              <p:cNvGrpSpPr/>
              <p:nvPr/>
            </p:nvGrpSpPr>
            <p:grpSpPr>
              <a:xfrm>
                <a:off x="9600190" y="313501"/>
                <a:ext cx="1068755" cy="1707709"/>
                <a:chOff x="9598387" y="302067"/>
                <a:chExt cx="1068755" cy="1707709"/>
              </a:xfrm>
            </p:grpSpPr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F170FFE7-F3F8-1B46-84C5-AFFC0CA02A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98387" y="302067"/>
                  <a:ext cx="339363" cy="0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DD647968-A60D-4146-92E8-F7F60A4039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37750" y="302067"/>
                  <a:ext cx="729392" cy="1272320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AB919996-D200-7241-8C47-F6027F6B23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07650" y="1574387"/>
                  <a:ext cx="259492" cy="435389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B3BD286D-8680-DD4F-A54B-07C298844E3B}"/>
                  </a:ext>
                </a:extLst>
              </p:cNvPr>
              <p:cNvGrpSpPr/>
              <p:nvPr/>
            </p:nvGrpSpPr>
            <p:grpSpPr>
              <a:xfrm>
                <a:off x="11028617" y="1864219"/>
                <a:ext cx="1184145" cy="255600"/>
                <a:chOff x="11028617" y="1864219"/>
                <a:chExt cx="1184145" cy="255600"/>
              </a:xfrm>
            </p:grpSpPr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F0B9ACF0-D95D-EB43-9286-DF6D998444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028617" y="1864220"/>
                  <a:ext cx="147571" cy="255599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23933CB9-5896-DF43-AAA2-FAD052C251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176186" y="1864219"/>
                  <a:ext cx="1036576" cy="3172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AAFBD1B-B173-BA42-88E6-CD984C0F7C79}"/>
                </a:ext>
              </a:extLst>
            </p:cNvPr>
            <p:cNvGrpSpPr/>
            <p:nvPr/>
          </p:nvGrpSpPr>
          <p:grpSpPr>
            <a:xfrm>
              <a:off x="10090245" y="-8622"/>
              <a:ext cx="2101755" cy="2223057"/>
              <a:chOff x="10090245" y="-12692"/>
              <a:chExt cx="2101755" cy="2223057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9E9884C-9531-D44D-ACD4-6B5CAC1516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90245" y="-12692"/>
                <a:ext cx="916260" cy="1579249"/>
              </a:xfrm>
              <a:prstGeom prst="line">
                <a:avLst/>
              </a:prstGeom>
              <a:ln w="38100" cap="rnd">
                <a:solidFill>
                  <a:srgbClr val="05763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BB2C843-7D21-6B49-A575-8AF56824A7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36764" y="1558727"/>
                <a:ext cx="369742" cy="651638"/>
              </a:xfrm>
              <a:prstGeom prst="line">
                <a:avLst/>
              </a:prstGeom>
              <a:ln w="38100" cap="rnd">
                <a:solidFill>
                  <a:srgbClr val="006C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E231225-DD07-8043-9577-9768775C60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06505" y="1566557"/>
                <a:ext cx="1185495" cy="0"/>
              </a:xfrm>
              <a:prstGeom prst="line">
                <a:avLst/>
              </a:prstGeom>
              <a:ln w="38100" cap="rnd">
                <a:solidFill>
                  <a:srgbClr val="05763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 54">
              <a:extLst>
                <a:ext uri="{FF2B5EF4-FFF2-40B4-BE49-F238E27FC236}">
                  <a16:creationId xmlns:a16="http://schemas.microsoft.com/office/drawing/2014/main" id="{777B9705-B66B-8D46-B2D7-5BC75FF203F8}"/>
                </a:ext>
              </a:extLst>
            </p:cNvPr>
            <p:cNvSpPr/>
            <p:nvPr/>
          </p:nvSpPr>
          <p:spPr>
            <a:xfrm>
              <a:off x="10464199" y="0"/>
              <a:ext cx="1727801" cy="1260683"/>
            </a:xfrm>
            <a:custGeom>
              <a:avLst/>
              <a:gdLst>
                <a:gd name="connsiteX0" fmla="*/ 0 w 1727801"/>
                <a:gd name="connsiteY0" fmla="*/ 0 h 1260682"/>
                <a:gd name="connsiteX1" fmla="*/ 1727801 w 1727801"/>
                <a:gd name="connsiteY1" fmla="*/ 0 h 1260682"/>
                <a:gd name="connsiteX2" fmla="*/ 1727801 w 1727801"/>
                <a:gd name="connsiteY2" fmla="*/ 1260682 h 1260682"/>
                <a:gd name="connsiteX3" fmla="*/ 0 w 1727801"/>
                <a:gd name="connsiteY3" fmla="*/ 1260682 h 1260682"/>
                <a:gd name="connsiteX4" fmla="*/ 0 w 1727801"/>
                <a:gd name="connsiteY4" fmla="*/ 0 h 1260682"/>
                <a:gd name="connsiteX0" fmla="*/ 0 w 1727801"/>
                <a:gd name="connsiteY0" fmla="*/ 0 h 1260682"/>
                <a:gd name="connsiteX1" fmla="*/ 1727801 w 1727801"/>
                <a:gd name="connsiteY1" fmla="*/ 0 h 1260682"/>
                <a:gd name="connsiteX2" fmla="*/ 1727801 w 1727801"/>
                <a:gd name="connsiteY2" fmla="*/ 1260682 h 1260682"/>
                <a:gd name="connsiteX3" fmla="*/ 503190 w 1727801"/>
                <a:gd name="connsiteY3" fmla="*/ 1255272 h 1260682"/>
                <a:gd name="connsiteX4" fmla="*/ 0 w 1727801"/>
                <a:gd name="connsiteY4" fmla="*/ 0 h 1260682"/>
                <a:gd name="connsiteX0" fmla="*/ 0 w 1727801"/>
                <a:gd name="connsiteY0" fmla="*/ 0 h 1260682"/>
                <a:gd name="connsiteX1" fmla="*/ 1727801 w 1727801"/>
                <a:gd name="connsiteY1" fmla="*/ 0 h 1260682"/>
                <a:gd name="connsiteX2" fmla="*/ 1727801 w 1727801"/>
                <a:gd name="connsiteY2" fmla="*/ 1260682 h 1260682"/>
                <a:gd name="connsiteX3" fmla="*/ 1017202 w 1727801"/>
                <a:gd name="connsiteY3" fmla="*/ 1239040 h 1260682"/>
                <a:gd name="connsiteX4" fmla="*/ 0 w 1727801"/>
                <a:gd name="connsiteY4" fmla="*/ 0 h 1260682"/>
                <a:gd name="connsiteX0" fmla="*/ 0 w 1727801"/>
                <a:gd name="connsiteY0" fmla="*/ 0 h 1260683"/>
                <a:gd name="connsiteX1" fmla="*/ 1727801 w 1727801"/>
                <a:gd name="connsiteY1" fmla="*/ 0 h 1260683"/>
                <a:gd name="connsiteX2" fmla="*/ 1727801 w 1727801"/>
                <a:gd name="connsiteY2" fmla="*/ 1260682 h 1260683"/>
                <a:gd name="connsiteX3" fmla="*/ 725027 w 1727801"/>
                <a:gd name="connsiteY3" fmla="*/ 1260683 h 1260683"/>
                <a:gd name="connsiteX4" fmla="*/ 0 w 1727801"/>
                <a:gd name="connsiteY4" fmla="*/ 0 h 1260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7801" h="1260683">
                  <a:moveTo>
                    <a:pt x="0" y="0"/>
                  </a:moveTo>
                  <a:lnTo>
                    <a:pt x="1727801" y="0"/>
                  </a:lnTo>
                  <a:lnTo>
                    <a:pt x="1727801" y="1260682"/>
                  </a:lnTo>
                  <a:lnTo>
                    <a:pt x="725027" y="12606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76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V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4DF97B9-FE95-784D-9A4F-5A7C22E4A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7555" y="216002"/>
              <a:ext cx="901809" cy="77074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6DE63F7-D91B-BF33-6743-A12D3E3D814D}"/>
              </a:ext>
            </a:extLst>
          </p:cNvPr>
          <p:cNvSpPr txBox="1"/>
          <p:nvPr/>
        </p:nvSpPr>
        <p:spPr>
          <a:xfrm>
            <a:off x="451519" y="0"/>
            <a:ext cx="11740481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lv-LV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v-LV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«KOMPROMISA» </a:t>
            </a:r>
            <a:r>
              <a:rPr lang="lv-LV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priekšlikums</a:t>
            </a:r>
            <a:r>
              <a:rPr lang="lv-LV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???</a:t>
            </a:r>
          </a:p>
          <a:p>
            <a:endParaRPr lang="lv-LV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v-LV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v-LV" sz="4800" b="1" dirty="0">
                <a:solidFill>
                  <a:srgbClr val="006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+ Darba devēji: iegūst (izdevumi samazinās)</a:t>
            </a:r>
          </a:p>
          <a:p>
            <a:r>
              <a:rPr lang="lv-LV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+/- Valsts: izdevumi samazinās pie B lapas, bet ieņēmumi samazinās pie A lapas</a:t>
            </a:r>
          </a:p>
          <a:p>
            <a:r>
              <a:rPr lang="lv-LV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- Darba ņēmēji: zaudē (samazinās slimības nauda, pabalsts un VSAOI)</a:t>
            </a:r>
          </a:p>
        </p:txBody>
      </p:sp>
    </p:spTree>
    <p:extLst>
      <p:ext uri="{BB962C8B-B14F-4D97-AF65-F5344CB8AC3E}">
        <p14:creationId xmlns:p14="http://schemas.microsoft.com/office/powerpoint/2010/main" val="997983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18600F-AE69-B75B-C420-720C8E81ED21}"/>
              </a:ext>
            </a:extLst>
          </p:cNvPr>
          <p:cNvSpPr txBox="1"/>
          <p:nvPr/>
        </p:nvSpPr>
        <p:spPr>
          <a:xfrm>
            <a:off x="411938" y="1059280"/>
            <a:ext cx="9762565" cy="2832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37540" algn="just">
              <a:lnSpc>
                <a:spcPct val="115000"/>
              </a:lnSpc>
            </a:pPr>
            <a:endParaRPr lang="lv-LV" sz="2400" b="1" dirty="0">
              <a:solidFill>
                <a:srgbClr val="C00000"/>
              </a:solidFill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37540" algn="just">
              <a:lnSpc>
                <a:spcPct val="115000"/>
              </a:lnSpc>
            </a:pPr>
            <a:endParaRPr lang="lv-LV" sz="2400" b="1" dirty="0">
              <a:solidFill>
                <a:srgbClr val="C00000"/>
              </a:solidFill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37540" algn="just">
              <a:lnSpc>
                <a:spcPct val="115000"/>
              </a:lnSpc>
            </a:pPr>
            <a:endParaRPr lang="lv-LV" sz="2400" b="1" dirty="0">
              <a:solidFill>
                <a:srgbClr val="C00000"/>
              </a:solidFill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37540" algn="just">
              <a:lnSpc>
                <a:spcPct val="115000"/>
              </a:lnSpc>
            </a:pPr>
            <a:endParaRPr lang="lv-LV" sz="2400" b="1" dirty="0">
              <a:solidFill>
                <a:srgbClr val="C00000"/>
              </a:solidFill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37540" algn="just">
              <a:lnSpc>
                <a:spcPct val="115000"/>
              </a:lnSpc>
            </a:pPr>
            <a:endParaRPr lang="lv-LV" sz="20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37540" algn="just">
              <a:lnSpc>
                <a:spcPct val="115000"/>
              </a:lnSpc>
            </a:pPr>
            <a:endParaRPr lang="lv-LV" sz="20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37540" algn="just">
              <a:lnSpc>
                <a:spcPct val="115000"/>
              </a:lnSpc>
            </a:pPr>
            <a:endParaRPr lang="lv-LV" sz="20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B39023F-27C2-2887-05B6-28A850324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682098"/>
              </p:ext>
            </p:extLst>
          </p:nvPr>
        </p:nvGraphicFramePr>
        <p:xfrm>
          <a:off x="411938" y="1761298"/>
          <a:ext cx="11333294" cy="2198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2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82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55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15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79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8893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9638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62978">
                <a:tc>
                  <a:txBody>
                    <a:bodyPr/>
                    <a:lstStyle/>
                    <a:p>
                      <a:pPr algn="l"/>
                      <a:r>
                        <a:rPr lang="lv-LV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Modelis/Diena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dirty="0">
                          <a:solidFill>
                            <a:srgbClr val="C00000"/>
                          </a:solidFill>
                          <a:latin typeface="+mn-lt"/>
                        </a:rPr>
                        <a:t>10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5438958"/>
                  </a:ext>
                </a:extLst>
              </a:tr>
              <a:tr h="315574">
                <a:tc>
                  <a:txBody>
                    <a:bodyPr/>
                    <a:lstStyle/>
                    <a:p>
                      <a:r>
                        <a:rPr lang="lv-LV" sz="1600" b="1" dirty="0">
                          <a:solidFill>
                            <a:srgbClr val="C00000"/>
                          </a:solidFill>
                          <a:latin typeface="+mn-lt"/>
                        </a:rPr>
                        <a:t>Latvija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0%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75%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75%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80%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80%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80%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80%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80%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80%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rgbClr val="C00000"/>
                          </a:solidFill>
                          <a:latin typeface="+mn-lt"/>
                        </a:rPr>
                        <a:t>80%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063">
                <a:tc>
                  <a:txBody>
                    <a:bodyPr/>
                    <a:lstStyle/>
                    <a:p>
                      <a:r>
                        <a:rPr lang="lv-LV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LDDK/LTRK priekšlikums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0%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0%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0%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70%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70%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70%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70%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70%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80%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rgbClr val="C00000"/>
                          </a:solidFill>
                          <a:latin typeface="+mn-lt"/>
                        </a:rPr>
                        <a:t>80%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847">
                <a:tc>
                  <a:txBody>
                    <a:bodyPr/>
                    <a:lstStyle/>
                    <a:p>
                      <a:r>
                        <a:rPr lang="lv-LV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EM/LM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0%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60%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75%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v-LV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75%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646269"/>
                  </a:ext>
                </a:extLst>
              </a:tr>
              <a:tr h="552255">
                <a:tc gridSpan="11"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17394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477AD86-1136-1DF3-AFDD-EF5E117B0A17}"/>
              </a:ext>
            </a:extLst>
          </p:cNvPr>
          <p:cNvGraphicFramePr>
            <a:graphicFrameLocks noGrp="1"/>
          </p:cNvGraphicFramePr>
          <p:nvPr/>
        </p:nvGraphicFramePr>
        <p:xfrm>
          <a:off x="411938" y="5244510"/>
          <a:ext cx="2824321" cy="1108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0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0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b="1" dirty="0"/>
                        <a:t>Darba ņēmējs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1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b="1" dirty="0"/>
                        <a:t>Darba devējs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1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b="1" dirty="0"/>
                        <a:t>Valsts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E691C16-A143-DD7D-64B2-DBA483A44995}"/>
              </a:ext>
            </a:extLst>
          </p:cNvPr>
          <p:cNvGraphicFramePr>
            <a:graphicFrameLocks noGrp="1"/>
          </p:cNvGraphicFramePr>
          <p:nvPr/>
        </p:nvGraphicFramePr>
        <p:xfrm>
          <a:off x="3515620" y="4875178"/>
          <a:ext cx="8264442" cy="1507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0997">
                  <a:extLst>
                    <a:ext uri="{9D8B030D-6E8A-4147-A177-3AD203B41FA5}">
                      <a16:colId xmlns:a16="http://schemas.microsoft.com/office/drawing/2014/main" val="2669252650"/>
                    </a:ext>
                  </a:extLst>
                </a:gridCol>
                <a:gridCol w="4833445">
                  <a:extLst>
                    <a:ext uri="{9D8B030D-6E8A-4147-A177-3AD203B41FA5}">
                      <a16:colId xmlns:a16="http://schemas.microsoft.com/office/drawing/2014/main" val="308660560"/>
                    </a:ext>
                  </a:extLst>
                </a:gridCol>
              </a:tblGrid>
              <a:tr h="309845">
                <a:tc>
                  <a:txBody>
                    <a:bodyPr/>
                    <a:lstStyle/>
                    <a:p>
                      <a:r>
                        <a:rPr lang="lv-LV" dirty="0"/>
                        <a:t>DNL apmaksas kārtības modelis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dirty="0"/>
                        <a:t>Zaudējumi cilvēkam slimojot 9 dienas (A lapa)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571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b="1" dirty="0"/>
                        <a:t>Latvijā esošā kārtība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/>
                        <a:t>122,75 eiro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322297"/>
                  </a:ext>
                </a:extLst>
              </a:tr>
              <a:tr h="362531">
                <a:tc>
                  <a:txBody>
                    <a:bodyPr/>
                    <a:lstStyle/>
                    <a:p>
                      <a:r>
                        <a:rPr lang="lv-LV" b="1" dirty="0">
                          <a:solidFill>
                            <a:srgbClr val="C00000"/>
                          </a:solidFill>
                        </a:rPr>
                        <a:t>LDDK priekšlikums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>
                          <a:solidFill>
                            <a:srgbClr val="C00000"/>
                          </a:solidFill>
                        </a:rPr>
                        <a:t>227,36 eiro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162978"/>
                  </a:ext>
                </a:extLst>
              </a:tr>
              <a:tr h="405359">
                <a:tc>
                  <a:txBody>
                    <a:bodyPr/>
                    <a:lstStyle/>
                    <a:p>
                      <a:r>
                        <a:rPr lang="lv-LV" b="1" dirty="0"/>
                        <a:t>EM/ LM kompromiss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b="1" dirty="0"/>
                        <a:t>165,45 eiro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81799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0F888B0-518D-544C-6435-5CE80151401B}"/>
              </a:ext>
            </a:extLst>
          </p:cNvPr>
          <p:cNvSpPr txBox="1"/>
          <p:nvPr/>
        </p:nvSpPr>
        <p:spPr>
          <a:xfrm>
            <a:off x="411938" y="4875178"/>
            <a:ext cx="3068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b="1" dirty="0"/>
              <a:t>Dienu skaits, kuras kompensē:</a:t>
            </a:r>
          </a:p>
        </p:txBody>
      </p:sp>
      <p:pic>
        <p:nvPicPr>
          <p:cNvPr id="1026" name="Picture 2">
            <a:hlinkClick r:id="rId3"/>
            <a:extLst>
              <a:ext uri="{FF2B5EF4-FFF2-40B4-BE49-F238E27FC236}">
                <a16:creationId xmlns:a16="http://schemas.microsoft.com/office/drawing/2014/main" id="{67B183DD-F309-9FE4-9AAB-126C9C3E9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68" y="154652"/>
            <a:ext cx="1166879" cy="100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DA1CA5-0E41-533C-ACA1-9736DE796225}"/>
              </a:ext>
            </a:extLst>
          </p:cNvPr>
          <p:cNvSpPr txBox="1"/>
          <p:nvPr/>
        </p:nvSpPr>
        <p:spPr>
          <a:xfrm>
            <a:off x="2079812" y="296188"/>
            <a:ext cx="9665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000" b="1" i="0" u="none" strike="noStrike" cap="none" normalizeH="0" baseline="0" dirty="0">
                <a:ln>
                  <a:noFill/>
                </a:ln>
                <a:solidFill>
                  <a:srgbClr val="1E1E1E"/>
                </a:solidFill>
                <a:effectLst/>
                <a:cs typeface="Tahoma" panose="020B0604030504040204" pitchFamily="34" charset="0"/>
                <a:hlinkClick r:id="rId3"/>
              </a:rPr>
              <a:t>SLIMĪBAS LAPU 100% APMĒRĀ NO NETO ALGAS UN APMAKSĀT NO SOCIĀLĀ BUDŽETA</a:t>
            </a:r>
            <a:endParaRPr kumimoji="0" lang="lv-LV" altLang="lv-LV" sz="2000" b="1" i="0" u="none" strike="noStrike" cap="none" normalizeH="0" baseline="0" dirty="0">
              <a:ln>
                <a:noFill/>
              </a:ln>
              <a:solidFill>
                <a:srgbClr val="1E1E1E"/>
              </a:solidFill>
              <a:effectLst/>
              <a:cs typeface="Tahoma" panose="020B0604030504040204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</a:rPr>
              <a:t>15’327 Latvijas pilsoņu kolektīvais iesniegums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0B18AD-931D-66DC-B12C-8FF6B3B22195}"/>
              </a:ext>
            </a:extLst>
          </p:cNvPr>
          <p:cNvSpPr txBox="1"/>
          <p:nvPr/>
        </p:nvSpPr>
        <p:spPr>
          <a:xfrm>
            <a:off x="717755" y="4027353"/>
            <a:ext cx="1041760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/>
              <a:t>Aprēķini veikti pie vidējās darba samaksas 2023 (1537.00 eiro) pie </a:t>
            </a:r>
            <a:r>
              <a:rPr lang="lv-LV" sz="4000" b="1" dirty="0">
                <a:solidFill>
                  <a:srgbClr val="C00000"/>
                </a:solidFill>
              </a:rPr>
              <a:t>21</a:t>
            </a:r>
            <a:r>
              <a:rPr lang="lv-LV" b="1" dirty="0">
                <a:solidFill>
                  <a:srgbClr val="C00000"/>
                </a:solidFill>
              </a:rPr>
              <a:t> darba dienas mēneša</a:t>
            </a:r>
            <a:endParaRPr lang="en-150" b="1" dirty="0">
              <a:solidFill>
                <a:srgbClr val="C00000"/>
              </a:solidFill>
            </a:endParaRP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85551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9C845928-BF25-BD46-A6C9-35CB691C1B55}"/>
              </a:ext>
            </a:extLst>
          </p:cNvPr>
          <p:cNvGrpSpPr/>
          <p:nvPr/>
        </p:nvGrpSpPr>
        <p:grpSpPr>
          <a:xfrm>
            <a:off x="9600190" y="-8622"/>
            <a:ext cx="2612572" cy="2223057"/>
            <a:chOff x="9600190" y="-8622"/>
            <a:chExt cx="2612572" cy="2223057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56161EC-348E-BE4E-80C0-0FBE6A8C1E34}"/>
                </a:ext>
              </a:extLst>
            </p:cNvPr>
            <p:cNvGrpSpPr/>
            <p:nvPr/>
          </p:nvGrpSpPr>
          <p:grpSpPr>
            <a:xfrm>
              <a:off x="9600190" y="313501"/>
              <a:ext cx="2612572" cy="1806318"/>
              <a:chOff x="9600190" y="313501"/>
              <a:chExt cx="2612572" cy="1806318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D89D93A2-837B-2C49-8CF8-98DC5EFDB91F}"/>
                  </a:ext>
                </a:extLst>
              </p:cNvPr>
              <p:cNvGrpSpPr/>
              <p:nvPr/>
            </p:nvGrpSpPr>
            <p:grpSpPr>
              <a:xfrm>
                <a:off x="9600190" y="313501"/>
                <a:ext cx="1068755" cy="1707709"/>
                <a:chOff x="9598387" y="302067"/>
                <a:chExt cx="1068755" cy="1707709"/>
              </a:xfrm>
            </p:grpSpPr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F170FFE7-F3F8-1B46-84C5-AFFC0CA02A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98387" y="302067"/>
                  <a:ext cx="339363" cy="0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DD647968-A60D-4146-92E8-F7F60A4039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37750" y="302067"/>
                  <a:ext cx="729392" cy="1272320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AB919996-D200-7241-8C47-F6027F6B23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07650" y="1574387"/>
                  <a:ext cx="259492" cy="435389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B3BD286D-8680-DD4F-A54B-07C298844E3B}"/>
                  </a:ext>
                </a:extLst>
              </p:cNvPr>
              <p:cNvGrpSpPr/>
              <p:nvPr/>
            </p:nvGrpSpPr>
            <p:grpSpPr>
              <a:xfrm>
                <a:off x="11028617" y="1864219"/>
                <a:ext cx="1184145" cy="255600"/>
                <a:chOff x="11028617" y="1864219"/>
                <a:chExt cx="1184145" cy="255600"/>
              </a:xfrm>
            </p:grpSpPr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F0B9ACF0-D95D-EB43-9286-DF6D998444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028617" y="1864220"/>
                  <a:ext cx="147571" cy="255599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23933CB9-5896-DF43-AAA2-FAD052C251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176186" y="1864219"/>
                  <a:ext cx="1036576" cy="3172"/>
                </a:xfrm>
                <a:prstGeom prst="line">
                  <a:avLst/>
                </a:prstGeom>
                <a:ln cap="rnd">
                  <a:solidFill>
                    <a:srgbClr val="006C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AAFBD1B-B173-BA42-88E6-CD984C0F7C79}"/>
                </a:ext>
              </a:extLst>
            </p:cNvPr>
            <p:cNvGrpSpPr/>
            <p:nvPr/>
          </p:nvGrpSpPr>
          <p:grpSpPr>
            <a:xfrm>
              <a:off x="10090245" y="-8622"/>
              <a:ext cx="2101755" cy="2223057"/>
              <a:chOff x="10090245" y="-12692"/>
              <a:chExt cx="2101755" cy="2223057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9E9884C-9531-D44D-ACD4-6B5CAC1516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90245" y="-12692"/>
                <a:ext cx="916260" cy="1579249"/>
              </a:xfrm>
              <a:prstGeom prst="line">
                <a:avLst/>
              </a:prstGeom>
              <a:ln w="38100" cap="rnd">
                <a:solidFill>
                  <a:srgbClr val="05763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BB2C843-7D21-6B49-A575-8AF56824A7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36764" y="1558727"/>
                <a:ext cx="369742" cy="651638"/>
              </a:xfrm>
              <a:prstGeom prst="line">
                <a:avLst/>
              </a:prstGeom>
              <a:ln w="38100" cap="rnd">
                <a:solidFill>
                  <a:srgbClr val="006C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E231225-DD07-8043-9577-9768775C60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06505" y="1566557"/>
                <a:ext cx="1185495" cy="0"/>
              </a:xfrm>
              <a:prstGeom prst="line">
                <a:avLst/>
              </a:prstGeom>
              <a:ln w="38100" cap="rnd">
                <a:solidFill>
                  <a:srgbClr val="05763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 54">
              <a:extLst>
                <a:ext uri="{FF2B5EF4-FFF2-40B4-BE49-F238E27FC236}">
                  <a16:creationId xmlns:a16="http://schemas.microsoft.com/office/drawing/2014/main" id="{777B9705-B66B-8D46-B2D7-5BC75FF203F8}"/>
                </a:ext>
              </a:extLst>
            </p:cNvPr>
            <p:cNvSpPr/>
            <p:nvPr/>
          </p:nvSpPr>
          <p:spPr>
            <a:xfrm>
              <a:off x="10464199" y="0"/>
              <a:ext cx="1727801" cy="1260683"/>
            </a:xfrm>
            <a:custGeom>
              <a:avLst/>
              <a:gdLst>
                <a:gd name="connsiteX0" fmla="*/ 0 w 1727801"/>
                <a:gd name="connsiteY0" fmla="*/ 0 h 1260682"/>
                <a:gd name="connsiteX1" fmla="*/ 1727801 w 1727801"/>
                <a:gd name="connsiteY1" fmla="*/ 0 h 1260682"/>
                <a:gd name="connsiteX2" fmla="*/ 1727801 w 1727801"/>
                <a:gd name="connsiteY2" fmla="*/ 1260682 h 1260682"/>
                <a:gd name="connsiteX3" fmla="*/ 0 w 1727801"/>
                <a:gd name="connsiteY3" fmla="*/ 1260682 h 1260682"/>
                <a:gd name="connsiteX4" fmla="*/ 0 w 1727801"/>
                <a:gd name="connsiteY4" fmla="*/ 0 h 1260682"/>
                <a:gd name="connsiteX0" fmla="*/ 0 w 1727801"/>
                <a:gd name="connsiteY0" fmla="*/ 0 h 1260682"/>
                <a:gd name="connsiteX1" fmla="*/ 1727801 w 1727801"/>
                <a:gd name="connsiteY1" fmla="*/ 0 h 1260682"/>
                <a:gd name="connsiteX2" fmla="*/ 1727801 w 1727801"/>
                <a:gd name="connsiteY2" fmla="*/ 1260682 h 1260682"/>
                <a:gd name="connsiteX3" fmla="*/ 503190 w 1727801"/>
                <a:gd name="connsiteY3" fmla="*/ 1255272 h 1260682"/>
                <a:gd name="connsiteX4" fmla="*/ 0 w 1727801"/>
                <a:gd name="connsiteY4" fmla="*/ 0 h 1260682"/>
                <a:gd name="connsiteX0" fmla="*/ 0 w 1727801"/>
                <a:gd name="connsiteY0" fmla="*/ 0 h 1260682"/>
                <a:gd name="connsiteX1" fmla="*/ 1727801 w 1727801"/>
                <a:gd name="connsiteY1" fmla="*/ 0 h 1260682"/>
                <a:gd name="connsiteX2" fmla="*/ 1727801 w 1727801"/>
                <a:gd name="connsiteY2" fmla="*/ 1260682 h 1260682"/>
                <a:gd name="connsiteX3" fmla="*/ 1017202 w 1727801"/>
                <a:gd name="connsiteY3" fmla="*/ 1239040 h 1260682"/>
                <a:gd name="connsiteX4" fmla="*/ 0 w 1727801"/>
                <a:gd name="connsiteY4" fmla="*/ 0 h 1260682"/>
                <a:gd name="connsiteX0" fmla="*/ 0 w 1727801"/>
                <a:gd name="connsiteY0" fmla="*/ 0 h 1260683"/>
                <a:gd name="connsiteX1" fmla="*/ 1727801 w 1727801"/>
                <a:gd name="connsiteY1" fmla="*/ 0 h 1260683"/>
                <a:gd name="connsiteX2" fmla="*/ 1727801 w 1727801"/>
                <a:gd name="connsiteY2" fmla="*/ 1260682 h 1260683"/>
                <a:gd name="connsiteX3" fmla="*/ 725027 w 1727801"/>
                <a:gd name="connsiteY3" fmla="*/ 1260683 h 1260683"/>
                <a:gd name="connsiteX4" fmla="*/ 0 w 1727801"/>
                <a:gd name="connsiteY4" fmla="*/ 0 h 1260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7801" h="1260683">
                  <a:moveTo>
                    <a:pt x="0" y="0"/>
                  </a:moveTo>
                  <a:lnTo>
                    <a:pt x="1727801" y="0"/>
                  </a:lnTo>
                  <a:lnTo>
                    <a:pt x="1727801" y="1260682"/>
                  </a:lnTo>
                  <a:lnTo>
                    <a:pt x="725027" y="12606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76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LV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4DF97B9-FE95-784D-9A4F-5A7C22E4A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7555" y="216002"/>
              <a:ext cx="901809" cy="77074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E4660A9-0865-50C5-2D78-D19D6B7B710A}"/>
              </a:ext>
            </a:extLst>
          </p:cNvPr>
          <p:cNvSpPr txBox="1"/>
          <p:nvPr/>
        </p:nvSpPr>
        <p:spPr>
          <a:xfrm>
            <a:off x="574577" y="511619"/>
            <a:ext cx="917810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</a:rPr>
              <a:t>Sociālo garantiju samazināšana sekmē ēnu ekonomiku.</a:t>
            </a:r>
            <a:r>
              <a:rPr lang="lv-LV" sz="6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</a:rPr>
              <a:t> </a:t>
            </a:r>
            <a:endParaRPr kumimoji="0" lang="lv-LV" sz="6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</a:rPr>
              <a:t>A</a:t>
            </a:r>
            <a:r>
              <a:rPr lang="lv-LV" sz="6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</a:rPr>
              <a:t>ptuveni ¼ iedzīvotāju nav uzticības valsts varai (OECD).</a:t>
            </a:r>
          </a:p>
        </p:txBody>
      </p:sp>
    </p:spTree>
    <p:extLst>
      <p:ext uri="{BB962C8B-B14F-4D97-AF65-F5344CB8AC3E}">
        <p14:creationId xmlns:p14="http://schemas.microsoft.com/office/powerpoint/2010/main" val="2546556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1E43B21-9B54-3EC1-7C17-2048070908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1988249"/>
              </p:ext>
            </p:extLst>
          </p:nvPr>
        </p:nvGraphicFramePr>
        <p:xfrm>
          <a:off x="115613" y="0"/>
          <a:ext cx="9291146" cy="6511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AEC74D0-8137-435E-7130-8B5E75AFB5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895718"/>
              </p:ext>
            </p:extLst>
          </p:nvPr>
        </p:nvGraphicFramePr>
        <p:xfrm>
          <a:off x="9165640" y="2151697"/>
          <a:ext cx="2787772" cy="2554605"/>
        </p:xfrm>
        <a:graphic>
          <a:graphicData uri="http://schemas.openxmlformats.org/drawingml/2006/table">
            <a:tbl>
              <a:tblPr/>
              <a:tblGrid>
                <a:gridCol w="1849497">
                  <a:extLst>
                    <a:ext uri="{9D8B030D-6E8A-4147-A177-3AD203B41FA5}">
                      <a16:colId xmlns:a16="http://schemas.microsoft.com/office/drawing/2014/main" val="4152274974"/>
                    </a:ext>
                  </a:extLst>
                </a:gridCol>
                <a:gridCol w="938275">
                  <a:extLst>
                    <a:ext uri="{9D8B030D-6E8A-4147-A177-3AD203B41FA5}">
                      <a16:colId xmlns:a16="http://schemas.microsoft.com/office/drawing/2014/main" val="1095186417"/>
                    </a:ext>
                  </a:extLst>
                </a:gridCol>
              </a:tblGrid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Izmaiņas pārskata periodā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1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81065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150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150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60106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Latvija</a:t>
                      </a:r>
                      <a:endParaRPr lang="en-GB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8739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 err="1">
                          <a:solidFill>
                            <a:srgbClr val="006C31"/>
                          </a:solidFill>
                          <a:effectLst/>
                          <a:latin typeface="Calibri" panose="020F0502020204030204" pitchFamily="34" charset="0"/>
                        </a:rPr>
                        <a:t>Lietuva</a:t>
                      </a:r>
                      <a:endParaRPr lang="en-GB" sz="1800" b="1" i="0" u="none" strike="noStrike" dirty="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800" b="1" i="0" u="none" strike="noStrike" dirty="0">
                          <a:solidFill>
                            <a:srgbClr val="006C31"/>
                          </a:solidFill>
                          <a:effectLst/>
                          <a:latin typeface="Calibri" panose="020F0502020204030204" pitchFamily="34" charset="0"/>
                        </a:rPr>
                        <a:t>115%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43107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Igaunija</a:t>
                      </a:r>
                      <a:endParaRPr lang="en-GB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8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94585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150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150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65863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Latvija</a:t>
                      </a:r>
                      <a:endParaRPr lang="en-GB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909</a:t>
                      </a:r>
                      <a:r>
                        <a:rPr lang="lv-LV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EUR</a:t>
                      </a:r>
                      <a:endParaRPr lang="en-150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3557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 err="1">
                          <a:solidFill>
                            <a:srgbClr val="006C31"/>
                          </a:solidFill>
                          <a:effectLst/>
                          <a:latin typeface="Calibri" panose="020F0502020204030204" pitchFamily="34" charset="0"/>
                        </a:rPr>
                        <a:t>Lietuva</a:t>
                      </a:r>
                      <a:endParaRPr lang="en-GB" sz="1800" b="1" i="0" u="none" strike="noStrike" dirty="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800" b="1" i="0" u="none" strike="noStrike" dirty="0">
                          <a:solidFill>
                            <a:srgbClr val="006C31"/>
                          </a:solidFill>
                          <a:effectLst/>
                          <a:latin typeface="Calibri" panose="020F0502020204030204" pitchFamily="34" charset="0"/>
                        </a:rPr>
                        <a:t>1147</a:t>
                      </a:r>
                      <a:r>
                        <a:rPr lang="lv-LV" sz="1800" b="1" i="0" u="none" strike="noStrike" dirty="0">
                          <a:solidFill>
                            <a:srgbClr val="006C31"/>
                          </a:solidFill>
                          <a:effectLst/>
                          <a:latin typeface="Calibri" panose="020F0502020204030204" pitchFamily="34" charset="0"/>
                        </a:rPr>
                        <a:t> EUR</a:t>
                      </a:r>
                      <a:endParaRPr lang="en-150" sz="1800" b="1" i="0" u="none" strike="noStrike" dirty="0">
                        <a:solidFill>
                          <a:srgbClr val="006C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1174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Igaunija</a:t>
                      </a:r>
                      <a:endParaRPr lang="en-GB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8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1014</a:t>
                      </a:r>
                      <a:r>
                        <a:rPr lang="lv-LV" sz="18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EUR</a:t>
                      </a:r>
                      <a:endParaRPr lang="en-150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361171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120BE1E-24C3-70EC-A0D8-DEDD7F219B6C}"/>
              </a:ext>
            </a:extLst>
          </p:cNvPr>
          <p:cNvSpPr txBox="1"/>
          <p:nvPr/>
        </p:nvSpPr>
        <p:spPr>
          <a:xfrm>
            <a:off x="115613" y="6547945"/>
            <a:ext cx="34552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100" dirty="0"/>
              <a:t>Avots: CSP, OSP, EESTI STATISTIKA, LBAS aprēķins</a:t>
            </a:r>
            <a:endParaRPr lang="en-150" sz="1100" dirty="0"/>
          </a:p>
        </p:txBody>
      </p:sp>
    </p:spTree>
    <p:extLst>
      <p:ext uri="{BB962C8B-B14F-4D97-AF65-F5344CB8AC3E}">
        <p14:creationId xmlns:p14="http://schemas.microsoft.com/office/powerpoint/2010/main" val="2557616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4351</TotalTime>
  <Words>826</Words>
  <Application>Microsoft Office PowerPoint</Application>
  <PresentationFormat>Platekrāna</PresentationFormat>
  <Paragraphs>233</Paragraphs>
  <Slides>12</Slides>
  <Notes>9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Wingdings</vt:lpstr>
      <vt:lpstr>Office Theme</vt:lpstr>
      <vt:lpstr>PowerPoint prezentācija</vt:lpstr>
      <vt:lpstr>PowerPoint prezentācija</vt:lpstr>
      <vt:lpstr>PowerPoint prezentācija</vt:lpstr>
      <vt:lpstr>EM un LM ierosinātā kompromisa ietekme  uz nodokļu ieņēmumiem par A lapām</vt:lpstr>
      <vt:lpstr>B lapu izmaksu un IIN ieņēmumu izmaiņas  pie 2023. gada slimības lapu dienu skaita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Natalja Preisa</dc:creator>
  <cp:lastModifiedBy>Anda Grīnfelde</cp:lastModifiedBy>
  <cp:revision>97</cp:revision>
  <cp:lastPrinted>2024-04-26T15:07:46Z</cp:lastPrinted>
  <dcterms:created xsi:type="dcterms:W3CDTF">2020-09-04T11:15:42Z</dcterms:created>
  <dcterms:modified xsi:type="dcterms:W3CDTF">2024-07-02T12:33:33Z</dcterms:modified>
</cp:coreProperties>
</file>