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9" r:id="rId4"/>
  </p:sldMasterIdLst>
  <p:notesMasterIdLst>
    <p:notesMasterId r:id="rId12"/>
  </p:notesMasterIdLst>
  <p:handoutMasterIdLst>
    <p:handoutMasterId r:id="rId13"/>
  </p:handoutMasterIdLst>
  <p:sldIdLst>
    <p:sldId id="1591" r:id="rId5"/>
    <p:sldId id="1607" r:id="rId6"/>
    <p:sldId id="1616" r:id="rId7"/>
    <p:sldId id="1615" r:id="rId8"/>
    <p:sldId id="1613" r:id="rId9"/>
    <p:sldId id="1611" r:id="rId10"/>
    <p:sldId id="1598" r:id="rId11"/>
  </p:sldIdLst>
  <p:sldSz cx="17340263" cy="97536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C12F8035-4D4C-5D46-B432-64CEA13547E6}">
          <p14:sldIdLst>
            <p14:sldId id="1591"/>
            <p14:sldId id="1607"/>
            <p14:sldId id="1616"/>
            <p14:sldId id="1615"/>
            <p14:sldId id="1613"/>
            <p14:sldId id="1611"/>
            <p14:sldId id="1598"/>
          </p14:sldIdLst>
        </p14:section>
        <p14:section name="papildus" id="{6F06ED9E-A845-D74B-A92F-38746295594F}">
          <p14:sldIdLst/>
        </p14:section>
      </p14:sectionLst>
    </p:ext>
    <p:ext uri="{EFAFB233-063F-42B5-8137-9DF3F51BA10A}">
      <p15:sldGuideLst xmlns:p15="http://schemas.microsoft.com/office/powerpoint/2012/main">
        <p15:guide id="8" orient="horz" pos="6144" userDrawn="1">
          <p15:clr>
            <a:srgbClr val="A4A3A4"/>
          </p15:clr>
        </p15:guide>
        <p15:guide id="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Beināre" initials="IB" lastIdx="13" clrIdx="0">
    <p:extLst>
      <p:ext uri="{19B8F6BF-5375-455C-9EA6-DF929625EA0E}">
        <p15:presenceInfo xmlns:p15="http://schemas.microsoft.com/office/powerpoint/2012/main" userId="S::Ilze.Beinare@em.gov.lv::615046ba-fffd-490b-9619-6eefc27b406d" providerId="AD"/>
      </p:ext>
    </p:extLst>
  </p:cmAuthor>
  <p:cmAuthor id="2" name="Artis Grinbergs" initials="AG" lastIdx="10" clrIdx="1">
    <p:extLst>
      <p:ext uri="{19B8F6BF-5375-455C-9EA6-DF929625EA0E}">
        <p15:presenceInfo xmlns:p15="http://schemas.microsoft.com/office/powerpoint/2012/main" userId="S::Artis.Grinbergs@em.gov.lv::988b2b44-9abb-4aab-bbb3-aa9352394efd" providerId="AD"/>
      </p:ext>
    </p:extLst>
  </p:cmAuthor>
  <p:cmAuthor id="3" name="Rūta Lastovska" initials="RL" lastIdx="6" clrIdx="2">
    <p:extLst>
      <p:ext uri="{19B8F6BF-5375-455C-9EA6-DF929625EA0E}">
        <p15:presenceInfo xmlns:p15="http://schemas.microsoft.com/office/powerpoint/2012/main" userId="S::Ruta.Lastovska@em.gov.lv::73932bb0-6877-491f-9d7b-8631d0376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595959"/>
    <a:srgbClr val="FFFFFF"/>
    <a:srgbClr val="0000CC"/>
    <a:srgbClr val="00434E"/>
    <a:srgbClr val="58788B"/>
    <a:srgbClr val="7EC2CD"/>
    <a:srgbClr val="99CED7"/>
    <a:srgbClr val="E5F4F5"/>
    <a:srgbClr val="9AC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3792" autoAdjust="0"/>
  </p:normalViewPr>
  <p:slideViewPr>
    <p:cSldViewPr snapToGrid="0" showGuides="1">
      <p:cViewPr varScale="1">
        <p:scale>
          <a:sx n="47" d="100"/>
          <a:sy n="47" d="100"/>
        </p:scale>
        <p:origin x="716" y="52"/>
      </p:cViewPr>
      <p:guideLst>
        <p:guide orient="horz" pos="614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10CC12-D9E0-4AA9-BF6B-9107A71E7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C33C1-843C-4CFD-BAFE-DF0C03AD80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C795-B620-40C8-A12C-8628839C9038}" type="datetimeFigureOut">
              <a:rPr lang="lv-LV" smtClean="0"/>
              <a:t>30.07.2024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911C7-66B6-43B2-B5C4-7F75389825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21AF7-FAE0-4E07-AB01-A89386EC4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795B-D947-4C8A-B1FF-15799DDF6C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15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1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AE1EB423-C8B7-4470-B633-20101FA9A963}" type="datetimeFigureOut">
              <a:rPr lang="lv-LV" smtClean="0"/>
              <a:t>30.07.2024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50874"/>
            <a:ext cx="5439092" cy="3887509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057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377057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C637D206-ED83-44B1-B3B6-C3097DB404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244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969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471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096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523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066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D206-ED83-44B1-B3B6-C3097DB404B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260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801" y="-14327"/>
            <a:ext cx="4869023" cy="4869023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556" y="-14327"/>
            <a:ext cx="11282707" cy="9767927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5"/>
            <a:ext cx="6591299" cy="2903478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49" y="7758053"/>
            <a:ext cx="6591299" cy="1043047"/>
          </a:xfrm>
        </p:spPr>
        <p:txBody>
          <a:bodyPr anchor="ctr"/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Uzvārds, </a:t>
            </a:r>
            <a:r>
              <a:rPr lang="en-LV" dirty="0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8801100"/>
            <a:ext cx="6624637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 un vieta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59040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2660652"/>
            <a:ext cx="7704137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-84627" y="4876799"/>
            <a:ext cx="1017547" cy="4392613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829" y="3113088"/>
            <a:ext cx="7732339" cy="665363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F4479-143D-F941-8CB4-25A6D11A71CF}"/>
              </a:ext>
            </a:extLst>
          </p:cNvPr>
          <p:cNvSpPr/>
          <p:nvPr userDrawn="1"/>
        </p:nvSpPr>
        <p:spPr>
          <a:xfrm>
            <a:off x="932920" y="2644776"/>
            <a:ext cx="7741708" cy="6185326"/>
          </a:xfrm>
          <a:prstGeom prst="rect">
            <a:avLst/>
          </a:prstGeom>
          <a:noFill/>
          <a:ln w="19050">
            <a:solidFill>
              <a:srgbClr val="004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05302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3" y="2660652"/>
            <a:ext cx="16416336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09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620" y="-14327"/>
            <a:ext cx="4869023" cy="4869023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6"/>
            <a:ext cx="15465425" cy="2632074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984555" y="8096774"/>
            <a:ext cx="1812305" cy="344979"/>
            <a:chOff x="976598" y="8111148"/>
            <a:chExt cx="1812305" cy="3449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12695127" y="8096774"/>
            <a:ext cx="1991680" cy="344979"/>
            <a:chOff x="12629241" y="8111149"/>
            <a:chExt cx="1991680" cy="3449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4866182" y="8098162"/>
            <a:ext cx="2062281" cy="342203"/>
            <a:chOff x="14858225" y="8082398"/>
            <a:chExt cx="2062281" cy="3422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6509089" y="8104196"/>
            <a:ext cx="1905895" cy="330135"/>
            <a:chOff x="6499836" y="8101934"/>
            <a:chExt cx="1905895" cy="3301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40" y="8113113"/>
              <a:ext cx="1595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8594359" y="8092924"/>
            <a:ext cx="3921393" cy="352678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iela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55, R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ī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Latvija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976235" y="8114699"/>
            <a:ext cx="3353479" cy="319632"/>
            <a:chOff x="3153102" y="8113380"/>
            <a:chExt cx="3353479" cy="3196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68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6235620" y="-14327"/>
            <a:ext cx="4869023" cy="1146215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6"/>
            <a:ext cx="15465425" cy="2632074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984555" y="8096774"/>
            <a:ext cx="1812305" cy="344979"/>
            <a:chOff x="976598" y="8111148"/>
            <a:chExt cx="1812305" cy="3449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12695127" y="8096774"/>
            <a:ext cx="1991680" cy="344979"/>
            <a:chOff x="12629241" y="8111149"/>
            <a:chExt cx="1991680" cy="3449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4866182" y="8098162"/>
            <a:ext cx="2062281" cy="342203"/>
            <a:chOff x="14858225" y="8082398"/>
            <a:chExt cx="2062281" cy="3422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6509089" y="8104196"/>
            <a:ext cx="1905895" cy="330135"/>
            <a:chOff x="6499836" y="8101934"/>
            <a:chExt cx="1905895" cy="3301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40" y="8113113"/>
              <a:ext cx="1595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8594359" y="8092924"/>
            <a:ext cx="3921393" cy="352678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st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R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Latvia</a:t>
              </a: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976235" y="8114699"/>
            <a:ext cx="3353479" cy="319632"/>
            <a:chOff x="3153102" y="8113380"/>
            <a:chExt cx="3353479" cy="3196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D33BD8-BC01-1B43-9723-322A40AD69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7" y="601055"/>
            <a:ext cx="4869022" cy="48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53680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1843801" y="-14327"/>
            <a:ext cx="4869023" cy="1146215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556" y="-14327"/>
            <a:ext cx="11282707" cy="9767927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5"/>
            <a:ext cx="6591299" cy="2903478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49" y="7758053"/>
            <a:ext cx="6591299" cy="1043047"/>
          </a:xfrm>
        </p:spPr>
        <p:txBody>
          <a:bodyPr anchor="ctr"/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Uzvārds, </a:t>
            </a:r>
            <a:r>
              <a:rPr lang="en-LV" dirty="0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8801100"/>
            <a:ext cx="6624637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 un vieta</a:t>
            </a:r>
            <a:endParaRPr lang="en-LV" dirty="0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80859D7-06BC-5447-9008-F79E5D1B0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14" y="573302"/>
            <a:ext cx="5079571" cy="50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umsais">
            <a:extLst>
              <a:ext uri="{FF2B5EF4-FFF2-40B4-BE49-F238E27FC236}">
                <a16:creationId xmlns:a16="http://schemas.microsoft.com/office/drawing/2014/main" id="{27B5FF8B-E82C-2749-9C38-C8E243475F1D}"/>
              </a:ext>
            </a:extLst>
          </p:cNvPr>
          <p:cNvSpPr/>
          <p:nvPr userDrawn="1"/>
        </p:nvSpPr>
        <p:spPr>
          <a:xfrm>
            <a:off x="7537448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461963" y="447675"/>
            <a:ext cx="16962926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131888"/>
            <a:ext cx="7188036" cy="76692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  <a:p>
            <a:pPr lvl="0"/>
            <a:endParaRPr lang="en-LV" dirty="0"/>
          </a:p>
        </p:txBody>
      </p:sp>
      <p:sp>
        <p:nvSpPr>
          <p:cNvPr id="16" name="Baltais elements 01">
            <a:extLst>
              <a:ext uri="{FF2B5EF4-FFF2-40B4-BE49-F238E27FC236}">
                <a16:creationId xmlns:a16="http://schemas.microsoft.com/office/drawing/2014/main" id="{DC0103AE-459C-E94E-8DFA-9ABBCFEC5FA8}"/>
              </a:ext>
            </a:extLst>
          </p:cNvPr>
          <p:cNvSpPr/>
          <p:nvPr userDrawn="1"/>
        </p:nvSpPr>
        <p:spPr>
          <a:xfrm>
            <a:off x="9209617" y="1094846"/>
            <a:ext cx="7668683" cy="770625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D9A80-F7D5-174F-BD65-7DFFE9028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9338" y="1708150"/>
            <a:ext cx="7742237" cy="80454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177881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55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36395" y="484187"/>
            <a:ext cx="16943188" cy="882173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470" y="484188"/>
            <a:ext cx="11117180" cy="1712911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22" name="Baltais elements 01">
            <a:extLst>
              <a:ext uri="{FF2B5EF4-FFF2-40B4-BE49-F238E27FC236}">
                <a16:creationId xmlns:a16="http://schemas.microsoft.com/office/drawing/2014/main" id="{18F311ED-9B70-E844-AE32-DE482F015C52}"/>
              </a:ext>
            </a:extLst>
          </p:cNvPr>
          <p:cNvSpPr/>
          <p:nvPr userDrawn="1"/>
        </p:nvSpPr>
        <p:spPr>
          <a:xfrm>
            <a:off x="12027470" y="1131887"/>
            <a:ext cx="5435971" cy="67009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A8972EE-86B7-4247-B3D5-D33B79D551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540457" y="1708150"/>
            <a:ext cx="4799806" cy="65851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A449C2-EC99-6D4E-8E18-3009C3B5417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1962" y="2644775"/>
            <a:ext cx="11088687" cy="61563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7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  <p15:guide id="26" orient="horz" pos="52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461963" y="447675"/>
            <a:ext cx="17047824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4553" y="504825"/>
            <a:ext cx="11733747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44553" y="2644775"/>
            <a:ext cx="11733747" cy="61563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9B0A22-C6DE-3A49-B540-4A62A9BD3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6395" y="1708150"/>
            <a:ext cx="4283164" cy="65851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1" name="Baltais elements 01">
            <a:extLst>
              <a:ext uri="{FF2B5EF4-FFF2-40B4-BE49-F238E27FC236}">
                <a16:creationId xmlns:a16="http://schemas.microsoft.com/office/drawing/2014/main" id="{777864E1-DDCB-264A-A2F8-E264592D02CE}"/>
              </a:ext>
            </a:extLst>
          </p:cNvPr>
          <p:cNvSpPr/>
          <p:nvPr userDrawn="1"/>
        </p:nvSpPr>
        <p:spPr>
          <a:xfrm>
            <a:off x="-641536" y="1131887"/>
            <a:ext cx="5435971" cy="67009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31477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36395" y="447675"/>
            <a:ext cx="16943188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63" y="506413"/>
            <a:ext cx="15949611" cy="1690687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8931" y="2644775"/>
            <a:ext cx="15902644" cy="61563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07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8669339" y="0"/>
            <a:ext cx="9064480" cy="97536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7775575" cy="83169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484188"/>
            <a:ext cx="8166100" cy="83169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77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-379340" y="0"/>
            <a:ext cx="5197000" cy="97536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7775575" cy="83169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484188"/>
            <a:ext cx="8166100" cy="83169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68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07/30/2024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3" y="2660652"/>
            <a:ext cx="7775575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8670131" y="4876799"/>
            <a:ext cx="8754758" cy="4392613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4163" y="2644774"/>
            <a:ext cx="7704136" cy="71088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37605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0A6-552D-384D-948E-FA26BAC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55837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Ekonomikas</a:t>
            </a:r>
            <a:r>
              <a:rPr lang="en-GB" dirty="0"/>
              <a:t> </a:t>
            </a:r>
            <a:r>
              <a:rPr lang="en-GB" dirty="0" err="1"/>
              <a:t>ministrija</a:t>
            </a:r>
            <a:r>
              <a:rPr lang="en-GB" dirty="0"/>
              <a:t> 2021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DEFF2-A7A7-6447-9939-89F631E4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213" y="2597150"/>
            <a:ext cx="14955837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7A69-06D1-444A-AB3F-CC9E928B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213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2F6D-2937-664A-AB2F-B78F4874A4A1}" type="datetimeFigureOut">
              <a:rPr lang="en-LV" smtClean="0"/>
              <a:t>07/30/2024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0420-8799-0840-8C1B-D6FDC3EE9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BC5B-7D05-0045-8629-2257849B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5975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8A6-FDBB-A34F-8650-67E0D2FBAF5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180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2" r:id="rId2"/>
    <p:sldLayoutId id="2147483713" r:id="rId3"/>
    <p:sldLayoutId id="2147483714" r:id="rId4"/>
    <p:sldLayoutId id="2147483716" r:id="rId5"/>
    <p:sldLayoutId id="2147483715" r:id="rId6"/>
    <p:sldLayoutId id="2147483700" r:id="rId7"/>
    <p:sldLayoutId id="2147483717" r:id="rId8"/>
    <p:sldLayoutId id="2147483719" r:id="rId9"/>
    <p:sldLayoutId id="2147483720" r:id="rId10"/>
    <p:sldLayoutId id="2147483721" r:id="rId11"/>
    <p:sldLayoutId id="2147483730" r:id="rId12"/>
    <p:sldLayoutId id="2147483754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28C3F6-8676-4D45-8CCA-489A004FBB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23043"/>
          <a:stretch/>
        </p:blipFill>
        <p:spPr>
          <a:xfrm>
            <a:off x="6057556" y="-14327"/>
            <a:ext cx="11282707" cy="976792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92A47-818A-436D-B20B-59ECC9DC0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841" y="4217158"/>
            <a:ext cx="9447975" cy="3739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5600" dirty="0">
                <a:effectLst/>
                <a:latin typeface="+mj-lt"/>
                <a:ea typeface="Calibri" panose="020F0502020204030204" pitchFamily="34" charset="0"/>
              </a:rPr>
              <a:t>Investīcijas Latvijas būvniecībā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5600" dirty="0">
                <a:effectLst/>
                <a:latin typeface="+mj-lt"/>
                <a:ea typeface="Calibri" panose="020F0502020204030204" pitchFamily="34" charset="0"/>
              </a:rPr>
              <a:t>2024.–2026. gadā</a:t>
            </a:r>
            <a:endParaRPr lang="lv-LV" sz="5600" b="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704DC-5599-4FD5-8C11-25FE945144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Inese Biukšāne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482F6-3006-43C8-8123-A0C6EE6B7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v-LV" dirty="0"/>
              <a:t>30.07.2024.</a:t>
            </a:r>
          </a:p>
        </p:txBody>
      </p:sp>
    </p:spTree>
    <p:extLst>
      <p:ext uri="{BB962C8B-B14F-4D97-AF65-F5344CB8AC3E}">
        <p14:creationId xmlns:p14="http://schemas.microsoft.com/office/powerpoint/2010/main" val="71351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6283C0F-9C58-4355-AA87-C64ED2E6D4D6}"/>
              </a:ext>
            </a:extLst>
          </p:cNvPr>
          <p:cNvSpPr txBox="1">
            <a:spLocks/>
          </p:cNvSpPr>
          <p:nvPr/>
        </p:nvSpPr>
        <p:spPr>
          <a:xfrm>
            <a:off x="-275771" y="177421"/>
            <a:ext cx="4992913" cy="937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Provizoriskās b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ūvdarbu izmaksas apstiprinātiem projektiem un plānotiem projektiem (milj. EUR)</a:t>
            </a:r>
            <a:endParaRPr kumimoji="0" lang="lv-LV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Headings)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498705-869C-EEDA-2A24-02335B00631D}"/>
              </a:ext>
            </a:extLst>
          </p:cNvPr>
          <p:cNvSpPr/>
          <p:nvPr/>
        </p:nvSpPr>
        <p:spPr>
          <a:xfrm>
            <a:off x="5216379" y="7697338"/>
            <a:ext cx="11529423" cy="191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Piezīme. Provizoriskās būvdarbu izmaksas – saskaņā ar iesniegto informāciju tās var būt gan projektu kopējās izmaksas, gan arī projekta kopējās būvdarbu izmaksas. Apstiprināti projekti – projekti, kuriem ir piešķirts finansējums, plānoti projekti – projekti, kuriem nav vēl piešķirts finansējums. Projektu finansējuma avots – valsts un pašvaldības budžeta finanšu līdzekļi, privātie finanšu līdzekļi, aizņēmumi, ES fondu un finanšu instrumentu atbalsta līdzekļi. </a:t>
            </a:r>
          </a:p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Datu avots: EM aprēķināts un izveidots pēc pašvaldību, valsts padotības iestāžu un kapitālsabiedrību iesniegtās informācijas uz 16.07.2024.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7CB23-72C8-FDDF-C67D-B72C479DA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08" y="507520"/>
            <a:ext cx="11720494" cy="694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08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6283C0F-9C58-4355-AA87-C64ED2E6D4D6}"/>
              </a:ext>
            </a:extLst>
          </p:cNvPr>
          <p:cNvSpPr txBox="1">
            <a:spLocks/>
          </p:cNvSpPr>
          <p:nvPr/>
        </p:nvSpPr>
        <p:spPr>
          <a:xfrm>
            <a:off x="-275771" y="40941"/>
            <a:ext cx="4992913" cy="937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Provizoriskās b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ūvdarbu izmaksas apstiprinātiem projektiem un plānotiem projektiem pēc būvdarba veida (milj. EUR)</a:t>
            </a:r>
            <a:endParaRPr kumimoji="0" lang="lv-LV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Headings)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05AA4-FDA5-7863-FA15-132250C9BEDD}"/>
              </a:ext>
            </a:extLst>
          </p:cNvPr>
          <p:cNvSpPr/>
          <p:nvPr/>
        </p:nvSpPr>
        <p:spPr>
          <a:xfrm>
            <a:off x="5216379" y="7806522"/>
            <a:ext cx="11529423" cy="191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Piezīme. Provizoriskās būvdarbu izmaksas – saskaņā ar iesniegto informāciju tās var būt gan projektu kopējās izmaksas, gan arī projekta kopējās būvdarbu izmaksas. Apstiprināti projekti – projekti, kuriem ir piešķirts finansējums, plānoti projekti – projekti, kuriem nav vēl piešķirts finansējums. Projektu finansējuma avots – valsts un pašvaldības budžeta finanšu līdzekļi, privātie finanšu līdzekļi, aizņēmumi, ES fondu un finanšu instrumentu atbalsta līdzekļi. </a:t>
            </a:r>
          </a:p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Datu avots: EM aprēķināts un izveidots pēc pašvaldību, valsts padotības iestāžu un kapitālsabiedrību iesniegtās informācijas uz 16.07.2024.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A0F33-1FFA-B8AC-2875-1AED3392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15" y="175773"/>
            <a:ext cx="11394624" cy="76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6283C0F-9C58-4355-AA87-C64ED2E6D4D6}"/>
              </a:ext>
            </a:extLst>
          </p:cNvPr>
          <p:cNvSpPr txBox="1">
            <a:spLocks/>
          </p:cNvSpPr>
          <p:nvPr/>
        </p:nvSpPr>
        <p:spPr>
          <a:xfrm>
            <a:off x="-275771" y="177421"/>
            <a:ext cx="4992913" cy="937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Provizoriskās b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ūvdarbu izmaksas apstiprinātiem projektiem un plānotiem projektiem dalījumā pa Latvijas plānošanas reģioniem (milj. EUR)</a:t>
            </a:r>
            <a:endParaRPr kumimoji="0" lang="lv-LV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Headings)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D2145-0320-6C02-2BBD-E368E7C5EC55}"/>
              </a:ext>
            </a:extLst>
          </p:cNvPr>
          <p:cNvSpPr/>
          <p:nvPr/>
        </p:nvSpPr>
        <p:spPr>
          <a:xfrm>
            <a:off x="5216379" y="7697338"/>
            <a:ext cx="11897914" cy="191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Piezīme. Provizoriskās būvdarbu izmaksas – saskaņā ar iesniegto informāciju tās var būt gan projektu kopējās izmaksas, gan arī projekta kopējās būvdarbu izmaksas. Apstiprināti projekti – projekti, kuriem ir piešķirts finansējums, plānoti projekti – projekti, kuriem nav vēl piešķirts finansējums. Projektu finansējuma avots – valsts un pašvaldības budžeta finanšu līdzekļi, privātie finanšu līdzekļi, aizņēmumi, ES fondu un finanšu instrumentu atbalsta līdzekļi. </a:t>
            </a:r>
          </a:p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Datu avots: EM aprēķināts un izveidots pēc pašvaldību, valsts padotības iestāžu un kapitālsabiedrību iesniegtās informācijas uz 16.07.2024.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D23423-311C-3527-80C2-588057D7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32" y="1258816"/>
            <a:ext cx="12522431" cy="64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6283C0F-9C58-4355-AA87-C64ED2E6D4D6}"/>
              </a:ext>
            </a:extLst>
          </p:cNvPr>
          <p:cNvSpPr txBox="1">
            <a:spLocks/>
          </p:cNvSpPr>
          <p:nvPr/>
        </p:nvSpPr>
        <p:spPr>
          <a:xfrm>
            <a:off x="-275771" y="177421"/>
            <a:ext cx="4992913" cy="937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Provizoriskās b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ūvdarbu izmaksas apstiprinātiem projektiem un plānotiem projektiem p</a:t>
            </a: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ē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c būves veida (milj. EUR)</a:t>
            </a:r>
            <a:endParaRPr kumimoji="0" lang="lv-LV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Headings)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97CBE-5054-4FE6-2AFF-FE16B3F76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04" y="450612"/>
            <a:ext cx="11797498" cy="7028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088304-E8BD-B3D2-7FAB-B78A56BFB255}"/>
              </a:ext>
            </a:extLst>
          </p:cNvPr>
          <p:cNvSpPr/>
          <p:nvPr/>
        </p:nvSpPr>
        <p:spPr>
          <a:xfrm>
            <a:off x="5216379" y="7697338"/>
            <a:ext cx="11529423" cy="191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Piezīme. Provizoriskās būvdarbu izmaksas – saskaņā ar iesniegto informāciju tās var būt gan projektu kopējās izmaksas, gan arī projekta kopējās būvdarbu izmaksas. Apstiprināti projekti – projekti, kuriem ir piešķirts finansējums, plānoti projekti – projekti, kuriem nav vēl piešķirts finansējums. Projektu finansējuma avots – valsts un pašvaldības budžeta finanšu līdzekļi, privātie finanšu līdzekļi, aizņēmumi, ES fondu un finanšu instrumentu atbalsta līdzekļi. </a:t>
            </a:r>
          </a:p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Datu avots: EM aprēķināts un izveidots pēc pašvaldību, valsts padotības iestāžu un kapitālsabiedrību iesniegtās informācijas uz 16.07.2024.</a:t>
            </a:r>
          </a:p>
        </p:txBody>
      </p:sp>
    </p:spTree>
    <p:extLst>
      <p:ext uri="{BB962C8B-B14F-4D97-AF65-F5344CB8AC3E}">
        <p14:creationId xmlns:p14="http://schemas.microsoft.com/office/powerpoint/2010/main" val="66910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6283C0F-9C58-4355-AA87-C64ED2E6D4D6}"/>
              </a:ext>
            </a:extLst>
          </p:cNvPr>
          <p:cNvSpPr txBox="1">
            <a:spLocks/>
          </p:cNvSpPr>
          <p:nvPr/>
        </p:nvSpPr>
        <p:spPr>
          <a:xfrm>
            <a:off x="-275771" y="177421"/>
            <a:ext cx="4992913" cy="937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Provizoriskās b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ūvdarbu izmaksas apstiprinātiem projektiem un plānotiem projektiem p</a:t>
            </a:r>
            <a:r>
              <a:rPr lang="lv-LV" sz="3000" dirty="0">
                <a:latin typeface="Verdana (Headings)"/>
                <a:ea typeface="Times New Roman" panose="02020603050405020304" pitchFamily="18" charset="0"/>
              </a:rPr>
              <a:t>ē</a:t>
            </a:r>
            <a:r>
              <a:rPr lang="lv-LV" sz="3000" dirty="0">
                <a:effectLst/>
                <a:latin typeface="Verdana (Headings)"/>
                <a:ea typeface="Times New Roman" panose="02020603050405020304" pitchFamily="18" charset="0"/>
              </a:rPr>
              <a:t>c plānotā būves lietošanas veida (milj. EUR)</a:t>
            </a:r>
            <a:endParaRPr kumimoji="0" lang="lv-LV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Headings)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B4F9C-D8FF-773C-73B1-F0006A60AB8B}"/>
              </a:ext>
            </a:extLst>
          </p:cNvPr>
          <p:cNvSpPr/>
          <p:nvPr/>
        </p:nvSpPr>
        <p:spPr>
          <a:xfrm>
            <a:off x="5216379" y="8013409"/>
            <a:ext cx="11945570" cy="1678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Piezīme. Provizoriskās būvdarbu izmaksas – saskaņā ar iesniegto informāciju tās var būt gan projektu kopējās izmaksas, gan arī projekta kopējās būvdarbu izmaksas. Apstiprināti projekti – projekti, kuriem ir piešķirts finansējums, plānoti projekti – projekti, kuriem nav vēl piešķirts finansējums. Projektu finansējuma avots – valsts un pašvaldības budžeta finanšu līdzekļi, privātie finanšu līdzekļi, aizņēmumi, ES fondu un finanšu instrumentu atbalsta līdzekļi. </a:t>
            </a:r>
          </a:p>
          <a:p>
            <a:pPr algn="just">
              <a:spcBef>
                <a:spcPts val="600"/>
              </a:spcBef>
            </a:pPr>
            <a:r>
              <a:rPr lang="lv-LV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Datu avots: EM aprēķināts un izveidots pēc pašvaldību, valsts padotības iestāžu un kapitālsabiedrību iesniegtās informācijas uz 16.07.2024.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1205C-2133-644B-1BEE-0C7DA7253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17" y="191069"/>
            <a:ext cx="11693197" cy="767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62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12923-B2CE-404D-BA61-C110B99AF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84059849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EMin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A9B9"/>
      </a:accent1>
      <a:accent2>
        <a:srgbClr val="99CED7"/>
      </a:accent2>
      <a:accent3>
        <a:srgbClr val="A5A5A5"/>
      </a:accent3>
      <a:accent4>
        <a:srgbClr val="FFC000"/>
      </a:accent4>
      <a:accent5>
        <a:srgbClr val="70AD47"/>
      </a:accent5>
      <a:accent6>
        <a:srgbClr val="ED7D31"/>
      </a:accent6>
      <a:hlink>
        <a:srgbClr val="0563C1"/>
      </a:hlink>
      <a:folHlink>
        <a:srgbClr val="954F72"/>
      </a:folHlink>
    </a:clrScheme>
    <a:fontScheme name="EkMin font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F12C19-D8A8-094C-9231-AC2487BB4EEF}" vid="{EDCDE614-7541-8B4C-A058-54D301460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856F525BC6B4AAC9326C419DA09EB" ma:contentTypeVersion="12" ma:contentTypeDescription="Create a new document." ma:contentTypeScope="" ma:versionID="bcf1a48a89e02a97a6c4739a2f953d27">
  <xsd:schema xmlns:xsd="http://www.w3.org/2001/XMLSchema" xmlns:xs="http://www.w3.org/2001/XMLSchema" xmlns:p="http://schemas.microsoft.com/office/2006/metadata/properties" xmlns:ns2="e793aee2-0702-45ff-9c51-b29030239f5c" xmlns:ns3="98d6c3d8-aeaf-4e5b-adb6-e1ad8a72b2c7" targetNamespace="http://schemas.microsoft.com/office/2006/metadata/properties" ma:root="true" ma:fieldsID="d22eb6b0f542f571ecdefc6a3192053d" ns2:_="" ns3:_="">
    <xsd:import namespace="e793aee2-0702-45ff-9c51-b29030239f5c"/>
    <xsd:import namespace="98d6c3d8-aeaf-4e5b-adb6-e1ad8a72b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3aee2-0702-45ff-9c51-b29030239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6c3d8-aeaf-4e5b-adb6-e1ad8a72b2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7BB182-11C0-4D21-9AF7-0C601EB6B9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8EDC88-4E3A-40B9-9023-D9AB9BE9B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D4FE8A-2B37-411C-866F-A617EAB7B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3aee2-0702-45ff-9c51-b29030239f5c"/>
    <ds:schemaRef ds:uri="98d6c3d8-aeaf-4e5b-adb6-e1ad8a72b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EM_veidne</Template>
  <TotalTime>667</TotalTime>
  <Words>556</Words>
  <Application>Microsoft Office PowerPoint</Application>
  <PresentationFormat>Custom</PresentationFormat>
  <Paragraphs>26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Times New Roman</vt:lpstr>
      <vt:lpstr>Verdana</vt:lpstr>
      <vt:lpstr>Verdana (Headings)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Gusts Sproģis</dc:creator>
  <cp:lastModifiedBy>Inese Biukšāne</cp:lastModifiedBy>
  <cp:revision>277</cp:revision>
  <dcterms:created xsi:type="dcterms:W3CDTF">2021-10-26T09:12:36Z</dcterms:created>
  <dcterms:modified xsi:type="dcterms:W3CDTF">2024-07-30T11:33:56Z</dcterms:modified>
</cp:coreProperties>
</file>