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24" r:id="rId2"/>
    <p:sldId id="290" r:id="rId3"/>
    <p:sldId id="278" r:id="rId4"/>
    <p:sldId id="282" r:id="rId5"/>
    <p:sldId id="291" r:id="rId6"/>
    <p:sldId id="292" r:id="rId7"/>
    <p:sldId id="293" r:id="rId8"/>
    <p:sldId id="294" r:id="rId9"/>
    <p:sldId id="295" r:id="rId10"/>
    <p:sldId id="316" r:id="rId11"/>
    <p:sldId id="298" r:id="rId12"/>
    <p:sldId id="300" r:id="rId13"/>
    <p:sldId id="301" r:id="rId14"/>
    <p:sldId id="302" r:id="rId15"/>
    <p:sldId id="307" r:id="rId16"/>
    <p:sldId id="308" r:id="rId17"/>
    <p:sldId id="309" r:id="rId18"/>
    <p:sldId id="326" r:id="rId19"/>
    <p:sldId id="311" r:id="rId20"/>
    <p:sldId id="313" r:id="rId21"/>
    <p:sldId id="325" r:id="rId22"/>
    <p:sldId id="312" r:id="rId23"/>
    <p:sldId id="320" r:id="rId24"/>
    <p:sldId id="322" r:id="rId25"/>
    <p:sldId id="327" r:id="rId26"/>
    <p:sldId id="273" r:id="rId27"/>
  </p:sldIdLst>
  <p:sldSz cx="13428663" cy="7559675"/>
  <p:notesSz cx="6724650" cy="9874250"/>
  <p:defaultTextStyle>
    <a:defPPr>
      <a:defRPr lang="nl-NL"/>
    </a:defPPr>
    <a:lvl1pPr algn="l" defTabSz="10064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1pPr>
    <a:lvl2pPr marL="503238" indent="-46038" algn="l" defTabSz="10064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2pPr>
    <a:lvl3pPr marL="1006475" indent="-92075" algn="l" defTabSz="10064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3pPr>
    <a:lvl4pPr marL="1509713" indent="-138113" algn="l" defTabSz="10064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4pPr>
    <a:lvl5pPr marL="2014538" indent="-185738" algn="l" defTabSz="10064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5pPr>
    <a:lvl6pPr marL="2286000" algn="l" defTabSz="914400" rtl="0" eaLnBrk="1" latinLnBrk="0" hangingPunct="1">
      <a:defRPr sz="1900" kern="1200">
        <a:solidFill>
          <a:schemeClr val="tx1"/>
        </a:solidFill>
        <a:latin typeface="Arial" panose="020B0604020202020204" pitchFamily="34" charset="0"/>
        <a:ea typeface="+mn-ea"/>
        <a:cs typeface="+mn-cs"/>
      </a:defRPr>
    </a:lvl6pPr>
    <a:lvl7pPr marL="2743200" algn="l" defTabSz="914400" rtl="0" eaLnBrk="1" latinLnBrk="0" hangingPunct="1">
      <a:defRPr sz="1900" kern="1200">
        <a:solidFill>
          <a:schemeClr val="tx1"/>
        </a:solidFill>
        <a:latin typeface="Arial" panose="020B0604020202020204" pitchFamily="34" charset="0"/>
        <a:ea typeface="+mn-ea"/>
        <a:cs typeface="+mn-cs"/>
      </a:defRPr>
    </a:lvl7pPr>
    <a:lvl8pPr marL="3200400" algn="l" defTabSz="914400" rtl="0" eaLnBrk="1" latinLnBrk="0" hangingPunct="1">
      <a:defRPr sz="1900" kern="1200">
        <a:solidFill>
          <a:schemeClr val="tx1"/>
        </a:solidFill>
        <a:latin typeface="Arial" panose="020B0604020202020204" pitchFamily="34" charset="0"/>
        <a:ea typeface="+mn-ea"/>
        <a:cs typeface="+mn-cs"/>
      </a:defRPr>
    </a:lvl8pPr>
    <a:lvl9pPr marL="3657600" algn="l" defTabSz="914400" rtl="0" eaLnBrk="1" latinLnBrk="0" hangingPunct="1">
      <a:defRPr sz="19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4230">
          <p15:clr>
            <a:srgbClr val="A4A3A4"/>
          </p15:clr>
        </p15:guide>
      </p15:sldGuideLst>
    </p:ext>
    <p:ext uri="{2D200454-40CA-4A62-9FC3-DE9A4176ACB9}">
      <p15:notesGuideLst xmlns:p15="http://schemas.microsoft.com/office/powerpoint/2012/main">
        <p15:guide id="1" orient="horz" pos="3110">
          <p15:clr>
            <a:srgbClr val="A4A3A4"/>
          </p15:clr>
        </p15:guide>
        <p15:guide id="2" pos="211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1"/>
    <a:srgbClr val="00AAC5"/>
    <a:srgbClr val="5B9BD5"/>
    <a:srgbClr val="6F6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1" autoAdjust="0"/>
    <p:restoredTop sz="93840" autoAdjust="0"/>
  </p:normalViewPr>
  <p:slideViewPr>
    <p:cSldViewPr snapToGrid="0">
      <p:cViewPr varScale="1">
        <p:scale>
          <a:sx n="100" d="100"/>
          <a:sy n="100" d="100"/>
        </p:scale>
        <p:origin x="786" y="84"/>
      </p:cViewPr>
      <p:guideLst>
        <p:guide orient="horz" pos="2381"/>
        <p:guide pos="423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0" d="100"/>
          <a:sy n="70" d="100"/>
        </p:scale>
        <p:origin x="-3282" y="-90"/>
      </p:cViewPr>
      <p:guideLst>
        <p:guide orient="horz" pos="3110"/>
        <p:guide pos="211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729E3EC-65A4-4320-84E9-DA1D1B90DED3}"/>
              </a:ext>
            </a:extLst>
          </p:cNvPr>
          <p:cNvSpPr>
            <a:spLocks noGrp="1"/>
          </p:cNvSpPr>
          <p:nvPr>
            <p:ph type="hdr" sz="quarter"/>
          </p:nvPr>
        </p:nvSpPr>
        <p:spPr>
          <a:xfrm>
            <a:off x="0" y="0"/>
            <a:ext cx="2914650" cy="493713"/>
          </a:xfrm>
          <a:prstGeom prst="rect">
            <a:avLst/>
          </a:prstGeom>
        </p:spPr>
        <p:txBody>
          <a:bodyPr vert="horz" lIns="91440" tIns="45720" rIns="91440" bIns="45720" rtlCol="0"/>
          <a:lstStyle>
            <a:lvl1pPr algn="l" defTabSz="1007394" eaLnBrk="1" fontAlgn="auto" hangingPunct="1">
              <a:spcBef>
                <a:spcPts val="0"/>
              </a:spcBef>
              <a:spcAft>
                <a:spcPts val="0"/>
              </a:spcAft>
              <a:defRPr sz="1200">
                <a:latin typeface="+mn-lt"/>
              </a:defRPr>
            </a:lvl1pPr>
          </a:lstStyle>
          <a:p>
            <a:pPr>
              <a:defRPr/>
            </a:pPr>
            <a:endParaRPr lang="fi-FI"/>
          </a:p>
        </p:txBody>
      </p:sp>
      <p:sp>
        <p:nvSpPr>
          <p:cNvPr id="3" name="Päivämäärän paikkamerkki 2">
            <a:extLst>
              <a:ext uri="{FF2B5EF4-FFF2-40B4-BE49-F238E27FC236}">
                <a16:creationId xmlns:a16="http://schemas.microsoft.com/office/drawing/2014/main" id="{AF98E97B-73AF-43A5-8E02-117ED105C2B4}"/>
              </a:ext>
            </a:extLst>
          </p:cNvPr>
          <p:cNvSpPr>
            <a:spLocks noGrp="1"/>
          </p:cNvSpPr>
          <p:nvPr>
            <p:ph type="dt" sz="quarter" idx="1"/>
          </p:nvPr>
        </p:nvSpPr>
        <p:spPr>
          <a:xfrm>
            <a:off x="3808413" y="0"/>
            <a:ext cx="2914650" cy="493713"/>
          </a:xfrm>
          <a:prstGeom prst="rect">
            <a:avLst/>
          </a:prstGeom>
        </p:spPr>
        <p:txBody>
          <a:bodyPr vert="horz" lIns="91440" tIns="45720" rIns="91440" bIns="45720" rtlCol="0"/>
          <a:lstStyle>
            <a:lvl1pPr algn="r" defTabSz="1007394" eaLnBrk="1" fontAlgn="auto" hangingPunct="1">
              <a:spcBef>
                <a:spcPts val="0"/>
              </a:spcBef>
              <a:spcAft>
                <a:spcPts val="0"/>
              </a:spcAft>
              <a:defRPr sz="1200" smtClean="0">
                <a:latin typeface="+mn-lt"/>
              </a:defRPr>
            </a:lvl1pPr>
          </a:lstStyle>
          <a:p>
            <a:pPr>
              <a:defRPr/>
            </a:pPr>
            <a:fld id="{F68A0156-6103-46A8-BBDC-47BD082BE59C}" type="datetimeFigureOut">
              <a:rPr lang="fi-FI"/>
              <a:pPr>
                <a:defRPr/>
              </a:pPr>
              <a:t>5.12.2022</a:t>
            </a:fld>
            <a:endParaRPr lang="fi-FI"/>
          </a:p>
        </p:txBody>
      </p:sp>
      <p:sp>
        <p:nvSpPr>
          <p:cNvPr id="4" name="Alatunnisteen paikkamerkki 3">
            <a:extLst>
              <a:ext uri="{FF2B5EF4-FFF2-40B4-BE49-F238E27FC236}">
                <a16:creationId xmlns:a16="http://schemas.microsoft.com/office/drawing/2014/main" id="{5278B46E-16B0-426E-95F7-E8F2C6F82CBB}"/>
              </a:ext>
            </a:extLst>
          </p:cNvPr>
          <p:cNvSpPr>
            <a:spLocks noGrp="1"/>
          </p:cNvSpPr>
          <p:nvPr>
            <p:ph type="ftr" sz="quarter" idx="2"/>
          </p:nvPr>
        </p:nvSpPr>
        <p:spPr>
          <a:xfrm>
            <a:off x="0" y="9378950"/>
            <a:ext cx="2914650" cy="493713"/>
          </a:xfrm>
          <a:prstGeom prst="rect">
            <a:avLst/>
          </a:prstGeom>
        </p:spPr>
        <p:txBody>
          <a:bodyPr vert="horz" lIns="91440" tIns="45720" rIns="91440" bIns="45720" rtlCol="0" anchor="b"/>
          <a:lstStyle>
            <a:lvl1pPr algn="l" defTabSz="1007394" eaLnBrk="1" fontAlgn="auto" hangingPunct="1">
              <a:spcBef>
                <a:spcPts val="0"/>
              </a:spcBef>
              <a:spcAft>
                <a:spcPts val="0"/>
              </a:spcAft>
              <a:defRPr sz="1200">
                <a:latin typeface="+mn-lt"/>
              </a:defRPr>
            </a:lvl1pPr>
          </a:lstStyle>
          <a:p>
            <a:pPr>
              <a:defRPr/>
            </a:pPr>
            <a:endParaRPr lang="fi-FI"/>
          </a:p>
        </p:txBody>
      </p:sp>
      <p:sp>
        <p:nvSpPr>
          <p:cNvPr id="5" name="Dian numeron paikkamerkki 4">
            <a:extLst>
              <a:ext uri="{FF2B5EF4-FFF2-40B4-BE49-F238E27FC236}">
                <a16:creationId xmlns:a16="http://schemas.microsoft.com/office/drawing/2014/main" id="{F825DEF8-57EC-429E-B7E7-C30926FF7812}"/>
              </a:ext>
            </a:extLst>
          </p:cNvPr>
          <p:cNvSpPr>
            <a:spLocks noGrp="1"/>
          </p:cNvSpPr>
          <p:nvPr>
            <p:ph type="sldNum" sz="quarter" idx="3"/>
          </p:nvPr>
        </p:nvSpPr>
        <p:spPr>
          <a:xfrm>
            <a:off x="3808413" y="9378950"/>
            <a:ext cx="2914650" cy="493713"/>
          </a:xfrm>
          <a:prstGeom prst="rect">
            <a:avLst/>
          </a:prstGeom>
        </p:spPr>
        <p:txBody>
          <a:bodyPr vert="horz" lIns="91440" tIns="45720" rIns="91440" bIns="45720" rtlCol="0" anchor="b"/>
          <a:lstStyle>
            <a:lvl1pPr algn="r" defTabSz="1007394" eaLnBrk="1" fontAlgn="auto" hangingPunct="1">
              <a:spcBef>
                <a:spcPts val="0"/>
              </a:spcBef>
              <a:spcAft>
                <a:spcPts val="0"/>
              </a:spcAft>
              <a:defRPr sz="1200" smtClean="0">
                <a:latin typeface="+mn-lt"/>
              </a:defRPr>
            </a:lvl1pPr>
          </a:lstStyle>
          <a:p>
            <a:pPr>
              <a:defRPr/>
            </a:pPr>
            <a:fld id="{A811CC56-D45D-42D6-8F45-95562890A311}" type="slidenum">
              <a:rPr lang="fi-FI"/>
              <a:pPr>
                <a:defRPr/>
              </a:pPr>
              <a:t>‹#›</a:t>
            </a:fld>
            <a:endParaRPr lang="fi-FI"/>
          </a:p>
        </p:txBody>
      </p:sp>
    </p:spTree>
    <p:extLst>
      <p:ext uri="{BB962C8B-B14F-4D97-AF65-F5344CB8AC3E}">
        <p14:creationId xmlns:p14="http://schemas.microsoft.com/office/powerpoint/2010/main" val="91200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3F4395D-1132-4547-86DB-C1772B91F23B}"/>
              </a:ext>
            </a:extLst>
          </p:cNvPr>
          <p:cNvSpPr>
            <a:spLocks noGrp="1"/>
          </p:cNvSpPr>
          <p:nvPr>
            <p:ph type="hdr" sz="quarter"/>
          </p:nvPr>
        </p:nvSpPr>
        <p:spPr>
          <a:xfrm>
            <a:off x="0" y="0"/>
            <a:ext cx="2914650" cy="495300"/>
          </a:xfrm>
          <a:prstGeom prst="rect">
            <a:avLst/>
          </a:prstGeom>
        </p:spPr>
        <p:txBody>
          <a:bodyPr vert="horz" lIns="91440" tIns="45720" rIns="91440" bIns="45720" rtlCol="0"/>
          <a:lstStyle>
            <a:lvl1pPr algn="l" defTabSz="1007394"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D92F7B71-1012-452E-A877-12378AAE177A}"/>
              </a:ext>
            </a:extLst>
          </p:cNvPr>
          <p:cNvSpPr>
            <a:spLocks noGrp="1"/>
          </p:cNvSpPr>
          <p:nvPr>
            <p:ph type="dt" idx="1"/>
          </p:nvPr>
        </p:nvSpPr>
        <p:spPr>
          <a:xfrm>
            <a:off x="3808413" y="0"/>
            <a:ext cx="2914650" cy="495300"/>
          </a:xfrm>
          <a:prstGeom prst="rect">
            <a:avLst/>
          </a:prstGeom>
        </p:spPr>
        <p:txBody>
          <a:bodyPr vert="horz" lIns="91440" tIns="45720" rIns="91440" bIns="45720" rtlCol="0"/>
          <a:lstStyle>
            <a:lvl1pPr algn="r" defTabSz="1007394" eaLnBrk="1" fontAlgn="auto" hangingPunct="1">
              <a:spcBef>
                <a:spcPts val="0"/>
              </a:spcBef>
              <a:spcAft>
                <a:spcPts val="0"/>
              </a:spcAft>
              <a:defRPr sz="1200" smtClean="0">
                <a:latin typeface="+mn-lt"/>
              </a:defRPr>
            </a:lvl1pPr>
          </a:lstStyle>
          <a:p>
            <a:pPr>
              <a:defRPr/>
            </a:pPr>
            <a:fld id="{14726A2B-6474-4BAD-8932-1CC4E8594B3D}" type="datetimeFigureOut">
              <a:rPr lang="nl-NL"/>
              <a:pPr>
                <a:defRPr/>
              </a:pPr>
              <a:t>5-12-2022</a:t>
            </a:fld>
            <a:endParaRPr lang="nl-NL"/>
          </a:p>
        </p:txBody>
      </p:sp>
      <p:sp>
        <p:nvSpPr>
          <p:cNvPr id="4" name="Tijdelijke aanduiding voor dia-afbeelding 3">
            <a:extLst>
              <a:ext uri="{FF2B5EF4-FFF2-40B4-BE49-F238E27FC236}">
                <a16:creationId xmlns:a16="http://schemas.microsoft.com/office/drawing/2014/main" id="{254C61E6-9D3F-441C-8256-6209664161A6}"/>
              </a:ext>
            </a:extLst>
          </p:cNvPr>
          <p:cNvSpPr>
            <a:spLocks noGrp="1" noRot="1" noChangeAspect="1"/>
          </p:cNvSpPr>
          <p:nvPr>
            <p:ph type="sldImg" idx="2"/>
          </p:nvPr>
        </p:nvSpPr>
        <p:spPr>
          <a:xfrm>
            <a:off x="401638" y="1233488"/>
            <a:ext cx="5921375" cy="333375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0518DB01-18D1-47F9-A318-AA95CA235422}"/>
              </a:ext>
            </a:extLst>
          </p:cNvPr>
          <p:cNvSpPr>
            <a:spLocks noGrp="1"/>
          </p:cNvSpPr>
          <p:nvPr>
            <p:ph type="body" sz="quarter" idx="3"/>
          </p:nvPr>
        </p:nvSpPr>
        <p:spPr>
          <a:xfrm>
            <a:off x="673100" y="4751388"/>
            <a:ext cx="5378450" cy="3889375"/>
          </a:xfrm>
          <a:prstGeom prst="rect">
            <a:avLst/>
          </a:prstGeom>
        </p:spPr>
        <p:txBody>
          <a:bodyPr vert="horz" lIns="91440" tIns="45720" rIns="91440" bIns="45720" rtlCol="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F54AFD5B-302D-4366-855D-15492EED1B4F}"/>
              </a:ext>
            </a:extLst>
          </p:cNvPr>
          <p:cNvSpPr>
            <a:spLocks noGrp="1"/>
          </p:cNvSpPr>
          <p:nvPr>
            <p:ph type="ftr" sz="quarter" idx="4"/>
          </p:nvPr>
        </p:nvSpPr>
        <p:spPr>
          <a:xfrm>
            <a:off x="0" y="9378950"/>
            <a:ext cx="2914650" cy="495300"/>
          </a:xfrm>
          <a:prstGeom prst="rect">
            <a:avLst/>
          </a:prstGeom>
        </p:spPr>
        <p:txBody>
          <a:bodyPr vert="horz" lIns="91440" tIns="45720" rIns="91440" bIns="45720" rtlCol="0" anchor="b"/>
          <a:lstStyle>
            <a:lvl1pPr algn="l" defTabSz="1007394"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4C94A879-19D4-4575-8DED-0539788E8BE6}"/>
              </a:ext>
            </a:extLst>
          </p:cNvPr>
          <p:cNvSpPr>
            <a:spLocks noGrp="1"/>
          </p:cNvSpPr>
          <p:nvPr>
            <p:ph type="sldNum" sz="quarter" idx="5"/>
          </p:nvPr>
        </p:nvSpPr>
        <p:spPr>
          <a:xfrm>
            <a:off x="3808413" y="9378950"/>
            <a:ext cx="2914650" cy="495300"/>
          </a:xfrm>
          <a:prstGeom prst="rect">
            <a:avLst/>
          </a:prstGeom>
        </p:spPr>
        <p:txBody>
          <a:bodyPr vert="horz" lIns="91440" tIns="45720" rIns="91440" bIns="45720" rtlCol="0" anchor="b"/>
          <a:lstStyle>
            <a:lvl1pPr algn="r" defTabSz="1007394" eaLnBrk="1" fontAlgn="auto" hangingPunct="1">
              <a:spcBef>
                <a:spcPts val="0"/>
              </a:spcBef>
              <a:spcAft>
                <a:spcPts val="0"/>
              </a:spcAft>
              <a:defRPr sz="1200" smtClean="0">
                <a:latin typeface="+mn-lt"/>
              </a:defRPr>
            </a:lvl1pPr>
          </a:lstStyle>
          <a:p>
            <a:pPr>
              <a:defRPr/>
            </a:pPr>
            <a:fld id="{3299B6B8-25C5-4F6E-952D-0361F9856FC6}" type="slidenum">
              <a:rPr lang="nl-NL"/>
              <a:pPr>
                <a:defRPr/>
              </a:pPr>
              <a:t>‹#›</a:t>
            </a:fld>
            <a:endParaRPr lang="nl-NL"/>
          </a:p>
        </p:txBody>
      </p:sp>
    </p:spTree>
    <p:extLst>
      <p:ext uri="{BB962C8B-B14F-4D97-AF65-F5344CB8AC3E}">
        <p14:creationId xmlns:p14="http://schemas.microsoft.com/office/powerpoint/2010/main" val="492195640"/>
      </p:ext>
    </p:extLst>
  </p:cSld>
  <p:clrMap bg1="lt1" tx1="dk1" bg2="lt2" tx2="dk2" accent1="accent1" accent2="accent2" accent3="accent3" accent4="accent4" accent5="accent5" accent6="accent6" hlink="hlink" folHlink="folHlink"/>
  <p:notesStyle>
    <a:lvl1pPr algn="l" defTabSz="1006475" rtl="0" fontAlgn="base">
      <a:spcBef>
        <a:spcPct val="30000"/>
      </a:spcBef>
      <a:spcAft>
        <a:spcPct val="0"/>
      </a:spcAft>
      <a:defRPr sz="1300" kern="1200">
        <a:solidFill>
          <a:schemeClr val="tx1"/>
        </a:solidFill>
        <a:latin typeface="+mn-lt"/>
        <a:ea typeface="+mn-ea"/>
        <a:cs typeface="+mn-cs"/>
      </a:defRPr>
    </a:lvl1pPr>
    <a:lvl2pPr marL="503238" algn="l" defTabSz="1006475" rtl="0" fontAlgn="base">
      <a:spcBef>
        <a:spcPct val="30000"/>
      </a:spcBef>
      <a:spcAft>
        <a:spcPct val="0"/>
      </a:spcAft>
      <a:defRPr sz="1300" kern="1200">
        <a:solidFill>
          <a:schemeClr val="tx1"/>
        </a:solidFill>
        <a:latin typeface="+mn-lt"/>
        <a:ea typeface="+mn-ea"/>
        <a:cs typeface="+mn-cs"/>
      </a:defRPr>
    </a:lvl2pPr>
    <a:lvl3pPr marL="1006475" algn="l" defTabSz="1006475" rtl="0" fontAlgn="base">
      <a:spcBef>
        <a:spcPct val="30000"/>
      </a:spcBef>
      <a:spcAft>
        <a:spcPct val="0"/>
      </a:spcAft>
      <a:defRPr sz="1300" kern="1200">
        <a:solidFill>
          <a:schemeClr val="tx1"/>
        </a:solidFill>
        <a:latin typeface="+mn-lt"/>
        <a:ea typeface="+mn-ea"/>
        <a:cs typeface="+mn-cs"/>
      </a:defRPr>
    </a:lvl3pPr>
    <a:lvl4pPr marL="1509713" algn="l" defTabSz="1006475" rtl="0" fontAlgn="base">
      <a:spcBef>
        <a:spcPct val="30000"/>
      </a:spcBef>
      <a:spcAft>
        <a:spcPct val="0"/>
      </a:spcAft>
      <a:defRPr sz="1300" kern="1200">
        <a:solidFill>
          <a:schemeClr val="tx1"/>
        </a:solidFill>
        <a:latin typeface="+mn-lt"/>
        <a:ea typeface="+mn-ea"/>
        <a:cs typeface="+mn-cs"/>
      </a:defRPr>
    </a:lvl4pPr>
    <a:lvl5pPr marL="2014538" algn="l" defTabSz="1006475" rtl="0" fontAlgn="base">
      <a:spcBef>
        <a:spcPct val="30000"/>
      </a:spcBef>
      <a:spcAft>
        <a:spcPct val="0"/>
      </a:spcAft>
      <a:defRPr sz="1300" kern="1200">
        <a:solidFill>
          <a:schemeClr val="tx1"/>
        </a:solidFill>
        <a:latin typeface="+mn-lt"/>
        <a:ea typeface="+mn-ea"/>
        <a:cs typeface="+mn-cs"/>
      </a:defRPr>
    </a:lvl5pPr>
    <a:lvl6pPr marL="2518486" algn="l" defTabSz="1007394" rtl="0" eaLnBrk="1" latinLnBrk="0" hangingPunct="1">
      <a:defRPr sz="1322" kern="1200">
        <a:solidFill>
          <a:schemeClr val="tx1"/>
        </a:solidFill>
        <a:latin typeface="+mn-lt"/>
        <a:ea typeface="+mn-ea"/>
        <a:cs typeface="+mn-cs"/>
      </a:defRPr>
    </a:lvl6pPr>
    <a:lvl7pPr marL="3022183" algn="l" defTabSz="1007394" rtl="0" eaLnBrk="1" latinLnBrk="0" hangingPunct="1">
      <a:defRPr sz="1322" kern="1200">
        <a:solidFill>
          <a:schemeClr val="tx1"/>
        </a:solidFill>
        <a:latin typeface="+mn-lt"/>
        <a:ea typeface="+mn-ea"/>
        <a:cs typeface="+mn-cs"/>
      </a:defRPr>
    </a:lvl7pPr>
    <a:lvl8pPr marL="3525881" algn="l" defTabSz="1007394" rtl="0" eaLnBrk="1" latinLnBrk="0" hangingPunct="1">
      <a:defRPr sz="1322" kern="1200">
        <a:solidFill>
          <a:schemeClr val="tx1"/>
        </a:solidFill>
        <a:latin typeface="+mn-lt"/>
        <a:ea typeface="+mn-ea"/>
        <a:cs typeface="+mn-cs"/>
      </a:defRPr>
    </a:lvl8pPr>
    <a:lvl9pPr marL="4029578" algn="l" defTabSz="1007394" rtl="0" eaLnBrk="1" latinLnBrk="0" hangingPunct="1">
      <a:defRPr sz="132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Date Placeholder 4"/>
          <p:cNvSpPr>
            <a:spLocks noGrp="1"/>
          </p:cNvSpPr>
          <p:nvPr>
            <p:ph type="dt" idx="11"/>
          </p:nvPr>
        </p:nvSpPr>
        <p:spPr/>
        <p:txBody>
          <a:bodyPr/>
          <a:lstStyle/>
          <a:p>
            <a:endParaRPr lang="nl-NL"/>
          </a:p>
        </p:txBody>
      </p:sp>
    </p:spTree>
    <p:extLst>
      <p:ext uri="{BB962C8B-B14F-4D97-AF65-F5344CB8AC3E}">
        <p14:creationId xmlns:p14="http://schemas.microsoft.com/office/powerpoint/2010/main" val="3565086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2" descr="http://luuttu.keksit.fi/uploads/images/6/2/4/1/6241/3b1e1a8e5e20ce264f88abe909aba162.jpg">
            <a:extLst>
              <a:ext uri="{FF2B5EF4-FFF2-40B4-BE49-F238E27FC236}">
                <a16:creationId xmlns:a16="http://schemas.microsoft.com/office/drawing/2014/main" id="{52EE0512-582F-4623-ACE1-DFF388761F9C}"/>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7463" y="1549400"/>
            <a:ext cx="10367963"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1">
            <a:extLst>
              <a:ext uri="{FF2B5EF4-FFF2-40B4-BE49-F238E27FC236}">
                <a16:creationId xmlns:a16="http://schemas.microsoft.com/office/drawing/2014/main" id="{AC344877-632D-457C-9673-25B79A6724B2}"/>
              </a:ext>
            </a:extLst>
          </p:cNvPr>
          <p:cNvSpPr/>
          <p:nvPr userDrawn="1"/>
        </p:nvSpPr>
        <p:spPr>
          <a:xfrm>
            <a:off x="10375900" y="1549400"/>
            <a:ext cx="3067050" cy="6022975"/>
          </a:xfrm>
          <a:prstGeom prst="rect">
            <a:avLst/>
          </a:prstGeom>
          <a:solidFill>
            <a:srgbClr val="005DA1"/>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394" eaLnBrk="1" fontAlgn="auto" hangingPunct="1">
              <a:spcBef>
                <a:spcPts val="0"/>
              </a:spcBef>
              <a:spcAft>
                <a:spcPts val="0"/>
              </a:spcAft>
              <a:defRPr/>
            </a:pPr>
            <a:endParaRPr lang="nl-NL" sz="1983"/>
          </a:p>
        </p:txBody>
      </p:sp>
      <p:sp>
        <p:nvSpPr>
          <p:cNvPr id="6" name="Heading background">
            <a:extLst>
              <a:ext uri="{FF2B5EF4-FFF2-40B4-BE49-F238E27FC236}">
                <a16:creationId xmlns:a16="http://schemas.microsoft.com/office/drawing/2014/main" id="{414AB73B-0BBA-4C52-A764-FAD39EAF0144}"/>
              </a:ext>
            </a:extLst>
          </p:cNvPr>
          <p:cNvSpPr/>
          <p:nvPr userDrawn="1"/>
        </p:nvSpPr>
        <p:spPr>
          <a:xfrm>
            <a:off x="0" y="0"/>
            <a:ext cx="10350500" cy="151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394" eaLnBrk="1" fontAlgn="auto" hangingPunct="1">
              <a:spcBef>
                <a:spcPts val="0"/>
              </a:spcBef>
              <a:spcAft>
                <a:spcPts val="0"/>
              </a:spcAft>
              <a:defRPr/>
            </a:pPr>
            <a:endParaRPr lang="nl-NL" sz="1983"/>
          </a:p>
        </p:txBody>
      </p:sp>
      <p:sp>
        <p:nvSpPr>
          <p:cNvPr id="7" name="Driehoek 2">
            <a:extLst>
              <a:ext uri="{FF2B5EF4-FFF2-40B4-BE49-F238E27FC236}">
                <a16:creationId xmlns:a16="http://schemas.microsoft.com/office/drawing/2014/main" id="{07223CEF-F38B-4C9B-A1BF-5C3567737CF9}"/>
              </a:ext>
            </a:extLst>
          </p:cNvPr>
          <p:cNvSpPr/>
          <p:nvPr userDrawn="1"/>
        </p:nvSpPr>
        <p:spPr>
          <a:xfrm rot="5400000">
            <a:off x="10301288" y="5327650"/>
            <a:ext cx="266700" cy="130175"/>
          </a:xfrm>
          <a:prstGeom prst="triangle">
            <a:avLst>
              <a:gd name="adj" fmla="val 507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394" eaLnBrk="1" fontAlgn="auto" hangingPunct="1">
              <a:spcBef>
                <a:spcPts val="0"/>
              </a:spcBef>
              <a:spcAft>
                <a:spcPts val="0"/>
              </a:spcAft>
              <a:defRPr/>
            </a:pPr>
            <a:endParaRPr lang="nl-NL" sz="1983"/>
          </a:p>
        </p:txBody>
      </p:sp>
      <p:sp>
        <p:nvSpPr>
          <p:cNvPr id="8" name="Tekstvak 3">
            <a:extLst>
              <a:ext uri="{FF2B5EF4-FFF2-40B4-BE49-F238E27FC236}">
                <a16:creationId xmlns:a16="http://schemas.microsoft.com/office/drawing/2014/main" id="{9A95ED77-385D-4307-A480-3A36B0E7A4AA}"/>
              </a:ext>
            </a:extLst>
          </p:cNvPr>
          <p:cNvSpPr txBox="1">
            <a:spLocks noChangeArrowheads="1"/>
          </p:cNvSpPr>
          <p:nvPr userDrawn="1"/>
        </p:nvSpPr>
        <p:spPr bwMode="auto">
          <a:xfrm>
            <a:off x="11137900" y="5100638"/>
            <a:ext cx="1971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eaLnBrk="1" hangingPunct="1">
              <a:lnSpc>
                <a:spcPts val="4000"/>
              </a:lnSpc>
              <a:buSzPct val="100000"/>
            </a:pPr>
            <a:r>
              <a:rPr lang="nl-NL" altLang="lv-LV" sz="3000" b="1">
                <a:solidFill>
                  <a:srgbClr val="FFFFFF"/>
                </a:solidFill>
              </a:rPr>
              <a:t>Kiwa</a:t>
            </a:r>
          </a:p>
          <a:p>
            <a:pPr eaLnBrk="1" hangingPunct="1">
              <a:lnSpc>
                <a:spcPts val="4000"/>
              </a:lnSpc>
              <a:buSzPct val="100000"/>
            </a:pPr>
            <a:r>
              <a:rPr lang="nl-NL" altLang="lv-LV" sz="3000" b="1">
                <a:solidFill>
                  <a:srgbClr val="FFFFFF"/>
                </a:solidFill>
              </a:rPr>
              <a:t>Asset</a:t>
            </a:r>
          </a:p>
          <a:p>
            <a:pPr eaLnBrk="1" hangingPunct="1">
              <a:lnSpc>
                <a:spcPts val="4000"/>
              </a:lnSpc>
              <a:buSzPct val="100000"/>
            </a:pPr>
            <a:r>
              <a:rPr lang="nl-NL" altLang="lv-LV" sz="3000" b="1">
                <a:solidFill>
                  <a:srgbClr val="FFFFFF"/>
                </a:solidFill>
              </a:rPr>
              <a:t>Health</a:t>
            </a:r>
          </a:p>
        </p:txBody>
      </p:sp>
      <p:sp>
        <p:nvSpPr>
          <p:cNvPr id="9" name="Suorakulmio 6">
            <a:extLst>
              <a:ext uri="{FF2B5EF4-FFF2-40B4-BE49-F238E27FC236}">
                <a16:creationId xmlns:a16="http://schemas.microsoft.com/office/drawing/2014/main" id="{6AD1451D-3977-49E2-9125-D30FA88F4BCC}"/>
              </a:ext>
            </a:extLst>
          </p:cNvPr>
          <p:cNvSpPr/>
          <p:nvPr userDrawn="1"/>
        </p:nvSpPr>
        <p:spPr>
          <a:xfrm>
            <a:off x="8440738" y="15875"/>
            <a:ext cx="3817937" cy="303053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394" eaLnBrk="1" fontAlgn="auto" hangingPunct="1">
              <a:spcBef>
                <a:spcPts val="0"/>
              </a:spcBef>
              <a:spcAft>
                <a:spcPts val="0"/>
              </a:spcAft>
              <a:defRPr/>
            </a:pPr>
            <a:endParaRPr lang="fi-FI" sz="1983"/>
          </a:p>
        </p:txBody>
      </p:sp>
      <p:sp>
        <p:nvSpPr>
          <p:cNvPr id="35" name="Presenter name placeholder"/>
          <p:cNvSpPr>
            <a:spLocks noGrp="1"/>
          </p:cNvSpPr>
          <p:nvPr>
            <p:ph type="body" sz="quarter" idx="14"/>
          </p:nvPr>
        </p:nvSpPr>
        <p:spPr>
          <a:xfrm>
            <a:off x="11108922" y="3016544"/>
            <a:ext cx="1905600" cy="1320604"/>
          </a:xfrm>
        </p:spPr>
        <p:txBody>
          <a:bodyPr>
            <a:noAutofit/>
          </a:bodyPr>
          <a:lstStyle>
            <a:lvl1pPr marL="0" indent="0">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lv-LV" noProof="0"/>
              <a:t>Rediģēt šablona teksta stilus</a:t>
            </a:r>
          </a:p>
        </p:txBody>
      </p:sp>
      <p:sp>
        <p:nvSpPr>
          <p:cNvPr id="36" name="Title placeholder"/>
          <p:cNvSpPr>
            <a:spLocks noGrp="1"/>
          </p:cNvSpPr>
          <p:nvPr>
            <p:ph type="title"/>
          </p:nvPr>
        </p:nvSpPr>
        <p:spPr>
          <a:xfrm>
            <a:off x="609000" y="476250"/>
            <a:ext cx="7860957" cy="1111812"/>
          </a:xfrm>
        </p:spPr>
        <p:txBody>
          <a:bodyPr anchor="t"/>
          <a:lstStyle>
            <a:lvl1pPr>
              <a:lnSpc>
                <a:spcPts val="5200"/>
              </a:lnSpc>
              <a:defRPr sz="5000" baseline="0">
                <a:solidFill>
                  <a:schemeClr val="bg1"/>
                </a:solidFill>
              </a:defRPr>
            </a:lvl1pPr>
          </a:lstStyle>
          <a:p>
            <a:r>
              <a:rPr lang="lv-LV" noProof="0"/>
              <a:t>Rediģēt šablona virsraksta stilu</a:t>
            </a:r>
            <a:endParaRPr lang="en-US" noProof="0" dirty="0"/>
          </a:p>
        </p:txBody>
      </p:sp>
    </p:spTree>
    <p:extLst>
      <p:ext uri="{BB962C8B-B14F-4D97-AF65-F5344CB8AC3E}">
        <p14:creationId xmlns:p14="http://schemas.microsoft.com/office/powerpoint/2010/main" val="34093554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8" name="Title placeholder"/>
          <p:cNvSpPr>
            <a:spLocks noGrp="1"/>
          </p:cNvSpPr>
          <p:nvPr>
            <p:ph type="title"/>
          </p:nvPr>
        </p:nvSpPr>
        <p:spPr/>
        <p:txBody>
          <a:bodyPr/>
          <a:lstStyle/>
          <a:p>
            <a:r>
              <a:rPr lang="lv-LV" noProof="0"/>
              <a:t>Rediģēt šablona virsraksta stilu</a:t>
            </a:r>
            <a:endParaRPr lang="en-US" dirty="0"/>
          </a:p>
        </p:txBody>
      </p:sp>
      <p:sp>
        <p:nvSpPr>
          <p:cNvPr id="10" name="Content placeholder"/>
          <p:cNvSpPr>
            <a:spLocks noGrp="1"/>
          </p:cNvSpPr>
          <p:nvPr>
            <p:ph sz="quarter" idx="13"/>
          </p:nvPr>
        </p:nvSpPr>
        <p:spPr>
          <a:xfrm>
            <a:off x="450000" y="1792800"/>
            <a:ext cx="11581200" cy="4795200"/>
          </a:xfrm>
        </p:spPr>
        <p:txBody>
          <a:bodyPr/>
          <a:lstStyle/>
          <a:p>
            <a:pPr lvl="0"/>
            <a:r>
              <a:rPr lang="lv-LV" noProof="0"/>
              <a:t>Rediģēt šablona teksta stilus</a:t>
            </a:r>
          </a:p>
          <a:p>
            <a:pPr lvl="1"/>
            <a:r>
              <a:rPr lang="lv-LV" noProof="0"/>
              <a:t>Otrais līmenis</a:t>
            </a:r>
          </a:p>
          <a:p>
            <a:pPr lvl="2"/>
            <a:r>
              <a:rPr lang="lv-LV" noProof="0"/>
              <a:t>Trešais līmenis</a:t>
            </a:r>
          </a:p>
          <a:p>
            <a:pPr lvl="3"/>
            <a:r>
              <a:rPr lang="lv-LV" noProof="0"/>
              <a:t>Ceturtais līmenis</a:t>
            </a:r>
          </a:p>
          <a:p>
            <a:pPr lvl="4"/>
            <a:r>
              <a:rPr lang="lv-LV" noProof="0"/>
              <a:t>Piektais līmenis</a:t>
            </a:r>
            <a:endParaRPr lang="en-US" noProof="0" dirty="0"/>
          </a:p>
        </p:txBody>
      </p:sp>
      <p:sp>
        <p:nvSpPr>
          <p:cNvPr id="4" name="Slide number placeholder">
            <a:extLst>
              <a:ext uri="{FF2B5EF4-FFF2-40B4-BE49-F238E27FC236}">
                <a16:creationId xmlns:a16="http://schemas.microsoft.com/office/drawing/2014/main" id="{0A5D1F52-51B7-4143-BC1B-F95BD8AFAD83}"/>
              </a:ext>
            </a:extLst>
          </p:cNvPr>
          <p:cNvSpPr>
            <a:spLocks noGrp="1"/>
          </p:cNvSpPr>
          <p:nvPr>
            <p:ph type="sldNum" sz="quarter" idx="14"/>
          </p:nvPr>
        </p:nvSpPr>
        <p:spPr/>
        <p:txBody>
          <a:bodyPr/>
          <a:lstStyle>
            <a:lvl1pPr>
              <a:defRPr/>
            </a:lvl1pPr>
          </a:lstStyle>
          <a:p>
            <a:pPr>
              <a:defRPr/>
            </a:pPr>
            <a:fld id="{254E10A5-C5BE-4EBB-B24F-036E78A4CD1D}" type="slidenum">
              <a:rPr lang="en-US"/>
              <a:pPr>
                <a:defRPr/>
              </a:pPr>
              <a:t>‹#›</a:t>
            </a:fld>
            <a:endParaRPr lang="en-US"/>
          </a:p>
        </p:txBody>
      </p:sp>
      <p:sp>
        <p:nvSpPr>
          <p:cNvPr id="5" name="Presentation title placeholder">
            <a:extLst>
              <a:ext uri="{FF2B5EF4-FFF2-40B4-BE49-F238E27FC236}">
                <a16:creationId xmlns:a16="http://schemas.microsoft.com/office/drawing/2014/main" id="{EA514B9C-C157-4D27-8DC6-4F2A64F600AD}"/>
              </a:ext>
            </a:extLst>
          </p:cNvPr>
          <p:cNvSpPr>
            <a:spLocks noGrp="1"/>
          </p:cNvSpPr>
          <p:nvPr>
            <p:ph type="ftr" sz="quarter" idx="15"/>
          </p:nvPr>
        </p:nvSpPr>
        <p:spPr/>
        <p:txBody>
          <a:bodyPr/>
          <a:lstStyle>
            <a:lvl1pPr>
              <a:defRPr/>
            </a:lvl1pPr>
          </a:lstStyle>
          <a:p>
            <a:pPr>
              <a:defRPr/>
            </a:pPr>
            <a:r>
              <a:rPr lang="en-US"/>
              <a:t>This is Kiwa Asset Health</a:t>
            </a:r>
          </a:p>
        </p:txBody>
      </p:sp>
    </p:spTree>
    <p:extLst>
      <p:ext uri="{BB962C8B-B14F-4D97-AF65-F5344CB8AC3E}">
        <p14:creationId xmlns:p14="http://schemas.microsoft.com/office/powerpoint/2010/main" val="155104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pic>
        <p:nvPicPr>
          <p:cNvPr id="23" name="Picture 22"/>
          <p:cNvPicPr preferRelativeResize="0">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892" y="2580402"/>
            <a:ext cx="10182185" cy="4984774"/>
          </a:xfrm>
          <a:prstGeom prst="rect">
            <a:avLst/>
          </a:prstGeom>
          <a:ln>
            <a:noFill/>
          </a:ln>
        </p:spPr>
      </p:pic>
      <p:sp>
        <p:nvSpPr>
          <p:cNvPr id="24" name="Rectangle 23"/>
          <p:cNvSpPr/>
          <p:nvPr userDrawn="1"/>
        </p:nvSpPr>
        <p:spPr>
          <a:xfrm>
            <a:off x="10182999" y="3013624"/>
            <a:ext cx="3245664" cy="48292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117" y="10103"/>
            <a:ext cx="10129999" cy="2564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userDrawn="1"/>
        </p:nvCxnSpPr>
        <p:spPr>
          <a:xfrm>
            <a:off x="-29728" y="2574986"/>
            <a:ext cx="90282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56426" y="1070987"/>
            <a:ext cx="3650363" cy="2990255"/>
          </a:xfrm>
          <a:prstGeom prst="rect">
            <a:avLst/>
          </a:prstGeom>
        </p:spPr>
      </p:pic>
      <p:sp>
        <p:nvSpPr>
          <p:cNvPr id="29" name="Isosceles Triangle 28"/>
          <p:cNvSpPr/>
          <p:nvPr userDrawn="1"/>
        </p:nvSpPr>
        <p:spPr>
          <a:xfrm rot="5400000">
            <a:off x="10099757" y="5463569"/>
            <a:ext cx="310896" cy="155448"/>
          </a:xfrm>
          <a:prstGeom prst="triangle">
            <a:avLst>
              <a:gd name="adj" fmla="val 56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oter Placeholder 5"/>
          <p:cNvSpPr txBox="1">
            <a:spLocks/>
          </p:cNvSpPr>
          <p:nvPr userDrawn="1"/>
        </p:nvSpPr>
        <p:spPr>
          <a:xfrm>
            <a:off x="34493" y="5479409"/>
            <a:ext cx="259079" cy="259079"/>
          </a:xfrm>
          <a:prstGeom prst="rect">
            <a:avLst/>
          </a:prstGeom>
        </p:spPr>
        <p:txBody>
          <a:bodyPr vert="horz" lIns="0" tIns="0" rIns="0" bIns="0" rtlCol="0" anchor="ctr"/>
          <a:lstStyle>
            <a:defPPr>
              <a:defRPr lang="nl-NL"/>
            </a:defPPr>
            <a:lvl1pPr marL="0" algn="l" defTabSz="685733" rtl="0" eaLnBrk="1" latinLnBrk="0" hangingPunct="1">
              <a:defRPr sz="100" kern="1200">
                <a:solidFill>
                  <a:schemeClr val="bg1">
                    <a:lumMod val="85000"/>
                  </a:schemeClr>
                </a:solidFill>
                <a:latin typeface="+mn-lt"/>
                <a:ea typeface="+mn-ea"/>
                <a:cs typeface="+mn-cs"/>
              </a:defRPr>
            </a:lvl1pPr>
            <a:lvl2pPr marL="342867"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600" algn="l" defTabSz="685733" rtl="0" eaLnBrk="1" latinLnBrk="0" hangingPunct="1">
              <a:defRPr sz="1350" kern="1200">
                <a:solidFill>
                  <a:schemeClr val="tx1"/>
                </a:solidFill>
                <a:latin typeface="+mn-lt"/>
                <a:ea typeface="+mn-ea"/>
                <a:cs typeface="+mn-cs"/>
              </a:defRPr>
            </a:lvl4pPr>
            <a:lvl5pPr marL="1371467" algn="l" defTabSz="685733" rtl="0" eaLnBrk="1" latinLnBrk="0" hangingPunct="1">
              <a:defRPr sz="1350" kern="1200">
                <a:solidFill>
                  <a:schemeClr val="tx1"/>
                </a:solidFill>
                <a:latin typeface="+mn-lt"/>
                <a:ea typeface="+mn-ea"/>
                <a:cs typeface="+mn-cs"/>
              </a:defRPr>
            </a:lvl5pPr>
            <a:lvl6pPr marL="1714333" algn="l" defTabSz="685733" rtl="0" eaLnBrk="1" latinLnBrk="0" hangingPunct="1">
              <a:defRPr sz="1350" kern="1200">
                <a:solidFill>
                  <a:schemeClr val="tx1"/>
                </a:solidFill>
                <a:latin typeface="+mn-lt"/>
                <a:ea typeface="+mn-ea"/>
                <a:cs typeface="+mn-cs"/>
              </a:defRPr>
            </a:lvl6pPr>
            <a:lvl7pPr marL="2057200" algn="l" defTabSz="685733" rtl="0" eaLnBrk="1" latinLnBrk="0" hangingPunct="1">
              <a:defRPr sz="1350" kern="1200">
                <a:solidFill>
                  <a:schemeClr val="tx1"/>
                </a:solidFill>
                <a:latin typeface="+mn-lt"/>
                <a:ea typeface="+mn-ea"/>
                <a:cs typeface="+mn-cs"/>
              </a:defRPr>
            </a:lvl7pPr>
            <a:lvl8pPr marL="2400067" algn="l" defTabSz="685733" rtl="0" eaLnBrk="1" latinLnBrk="0" hangingPunct="1">
              <a:defRPr sz="1350" kern="1200">
                <a:solidFill>
                  <a:schemeClr val="tx1"/>
                </a:solidFill>
                <a:latin typeface="+mn-lt"/>
                <a:ea typeface="+mn-ea"/>
                <a:cs typeface="+mn-cs"/>
              </a:defRPr>
            </a:lvl8pPr>
            <a:lvl9pPr marL="2742934" algn="l" defTabSz="685733" rtl="0" eaLnBrk="1" latinLnBrk="0" hangingPunct="1">
              <a:defRPr sz="1350" kern="1200">
                <a:solidFill>
                  <a:schemeClr val="tx1"/>
                </a:solidFill>
                <a:latin typeface="+mn-lt"/>
                <a:ea typeface="+mn-ea"/>
                <a:cs typeface="+mn-cs"/>
              </a:defRPr>
            </a:lvl9pPr>
          </a:lstStyle>
          <a:p>
            <a:r>
              <a:rPr lang="en-US" noProof="1"/>
              <a:t>[presentation title] via &gt;Insert &gt;Header &amp; Footer</a:t>
            </a:r>
          </a:p>
        </p:txBody>
      </p:sp>
      <p:sp>
        <p:nvSpPr>
          <p:cNvPr id="32" name="Slide Number Placeholder 7"/>
          <p:cNvSpPr txBox="1">
            <a:spLocks/>
          </p:cNvSpPr>
          <p:nvPr userDrawn="1"/>
        </p:nvSpPr>
        <p:spPr>
          <a:xfrm>
            <a:off x="-288807" y="5479409"/>
            <a:ext cx="259079" cy="259079"/>
          </a:xfrm>
          <a:prstGeom prst="rect">
            <a:avLst/>
          </a:prstGeom>
        </p:spPr>
        <p:txBody>
          <a:bodyPr vert="horz" lIns="0" tIns="0" rIns="0" bIns="0" rtlCol="0" anchor="ctr"/>
          <a:lstStyle>
            <a:defPPr>
              <a:defRPr lang="nl-NL"/>
            </a:defPPr>
            <a:lvl1pPr marL="0" algn="l" defTabSz="685733" rtl="0" eaLnBrk="1" latinLnBrk="0" hangingPunct="1">
              <a:defRPr sz="100" b="1" kern="1200">
                <a:solidFill>
                  <a:schemeClr val="bg1">
                    <a:lumMod val="85000"/>
                  </a:schemeClr>
                </a:solidFill>
                <a:latin typeface="+mn-lt"/>
                <a:ea typeface="+mn-ea"/>
                <a:cs typeface="+mn-cs"/>
              </a:defRPr>
            </a:lvl1pPr>
            <a:lvl2pPr marL="342867"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600" algn="l" defTabSz="685733" rtl="0" eaLnBrk="1" latinLnBrk="0" hangingPunct="1">
              <a:defRPr sz="1350" kern="1200">
                <a:solidFill>
                  <a:schemeClr val="tx1"/>
                </a:solidFill>
                <a:latin typeface="+mn-lt"/>
                <a:ea typeface="+mn-ea"/>
                <a:cs typeface="+mn-cs"/>
              </a:defRPr>
            </a:lvl4pPr>
            <a:lvl5pPr marL="1371467" algn="l" defTabSz="685733" rtl="0" eaLnBrk="1" latinLnBrk="0" hangingPunct="1">
              <a:defRPr sz="1350" kern="1200">
                <a:solidFill>
                  <a:schemeClr val="tx1"/>
                </a:solidFill>
                <a:latin typeface="+mn-lt"/>
                <a:ea typeface="+mn-ea"/>
                <a:cs typeface="+mn-cs"/>
              </a:defRPr>
            </a:lvl5pPr>
            <a:lvl6pPr marL="1714333" algn="l" defTabSz="685733" rtl="0" eaLnBrk="1" latinLnBrk="0" hangingPunct="1">
              <a:defRPr sz="1350" kern="1200">
                <a:solidFill>
                  <a:schemeClr val="tx1"/>
                </a:solidFill>
                <a:latin typeface="+mn-lt"/>
                <a:ea typeface="+mn-ea"/>
                <a:cs typeface="+mn-cs"/>
              </a:defRPr>
            </a:lvl6pPr>
            <a:lvl7pPr marL="2057200" algn="l" defTabSz="685733" rtl="0" eaLnBrk="1" latinLnBrk="0" hangingPunct="1">
              <a:defRPr sz="1350" kern="1200">
                <a:solidFill>
                  <a:schemeClr val="tx1"/>
                </a:solidFill>
                <a:latin typeface="+mn-lt"/>
                <a:ea typeface="+mn-ea"/>
                <a:cs typeface="+mn-cs"/>
              </a:defRPr>
            </a:lvl7pPr>
            <a:lvl8pPr marL="2400067" algn="l" defTabSz="685733" rtl="0" eaLnBrk="1" latinLnBrk="0" hangingPunct="1">
              <a:defRPr sz="1350" kern="1200">
                <a:solidFill>
                  <a:schemeClr val="tx1"/>
                </a:solidFill>
                <a:latin typeface="+mn-lt"/>
                <a:ea typeface="+mn-ea"/>
                <a:cs typeface="+mn-cs"/>
              </a:defRPr>
            </a:lvl8pPr>
            <a:lvl9pPr marL="2742934" algn="l" defTabSz="685733" rtl="0" eaLnBrk="1" latinLnBrk="0" hangingPunct="1">
              <a:defRPr sz="1350" kern="1200">
                <a:solidFill>
                  <a:schemeClr val="tx1"/>
                </a:solidFill>
                <a:latin typeface="+mn-lt"/>
                <a:ea typeface="+mn-ea"/>
                <a:cs typeface="+mn-cs"/>
              </a:defRPr>
            </a:lvl9pPr>
          </a:lstStyle>
          <a:p>
            <a:fld id="{76304153-AB0A-48EF-9773-766B89829996}" type="slidenum">
              <a:rPr lang="en-US" noProof="1" smtClean="0"/>
              <a:pPr/>
              <a:t>‹#›</a:t>
            </a:fld>
            <a:endParaRPr lang="en-US" noProof="1"/>
          </a:p>
        </p:txBody>
      </p:sp>
      <p:sp>
        <p:nvSpPr>
          <p:cNvPr id="34" name="Title 1"/>
          <p:cNvSpPr>
            <a:spLocks noGrp="1"/>
          </p:cNvSpPr>
          <p:nvPr>
            <p:ph type="ctrTitle" hasCustomPrompt="1"/>
          </p:nvPr>
        </p:nvSpPr>
        <p:spPr>
          <a:xfrm>
            <a:off x="577534" y="455213"/>
            <a:ext cx="8932928" cy="1269488"/>
          </a:xfrm>
        </p:spPr>
        <p:txBody>
          <a:bodyPr anchor="b"/>
          <a:lstStyle>
            <a:lvl1pPr algn="l">
              <a:lnSpc>
                <a:spcPts val="3538"/>
              </a:lnSpc>
              <a:defRPr sz="4400">
                <a:solidFill>
                  <a:schemeClr val="bg1"/>
                </a:solidFill>
              </a:defRPr>
            </a:lvl1pPr>
          </a:lstStyle>
          <a:p>
            <a:r>
              <a:rPr lang="lv-LV" dirty="0"/>
              <a:t>Nosaukums</a:t>
            </a:r>
            <a:endParaRPr lang="en-US" dirty="0"/>
          </a:p>
        </p:txBody>
      </p:sp>
      <p:sp>
        <p:nvSpPr>
          <p:cNvPr id="37" name="Subtitle 2"/>
          <p:cNvSpPr>
            <a:spLocks noGrp="1"/>
          </p:cNvSpPr>
          <p:nvPr>
            <p:ph type="subTitle" idx="1" hasCustomPrompt="1"/>
          </p:nvPr>
        </p:nvSpPr>
        <p:spPr>
          <a:xfrm>
            <a:off x="604211" y="1926721"/>
            <a:ext cx="8222548" cy="471524"/>
          </a:xfrm>
        </p:spPr>
        <p:txBody>
          <a:bodyPr/>
          <a:lstStyle>
            <a:lvl1pPr marL="0" indent="0" algn="l">
              <a:lnSpc>
                <a:spcPts val="1200"/>
              </a:lnSpc>
              <a:spcAft>
                <a:spcPts val="0"/>
              </a:spcAft>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spcAft>
                <a:spcPts val="600"/>
              </a:spcAft>
            </a:pPr>
            <a:r>
              <a:rPr lang="lv-LV" sz="1400" dirty="0" err="1"/>
              <a:t>Subtitle</a:t>
            </a:r>
            <a:r>
              <a:rPr lang="lv-LV" sz="1400" dirty="0"/>
              <a:t>/ vai autors</a:t>
            </a:r>
          </a:p>
        </p:txBody>
      </p:sp>
      <p:cxnSp>
        <p:nvCxnSpPr>
          <p:cNvPr id="38" name="Straight Connector 37"/>
          <p:cNvCxnSpPr/>
          <p:nvPr userDrawn="1"/>
        </p:nvCxnSpPr>
        <p:spPr>
          <a:xfrm flipH="1">
            <a:off x="10172848" y="3886200"/>
            <a:ext cx="10151" cy="393523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sp>
        <p:nvSpPr>
          <p:cNvPr id="39" name="Slogan"/>
          <p:cNvSpPr txBox="1"/>
          <p:nvPr userDrawn="1"/>
        </p:nvSpPr>
        <p:spPr>
          <a:xfrm>
            <a:off x="10814202" y="3886185"/>
            <a:ext cx="2099366" cy="461665"/>
          </a:xfrm>
          <a:prstGeom prst="rect">
            <a:avLst/>
          </a:prstGeom>
          <a:noFill/>
        </p:spPr>
        <p:txBody>
          <a:bodyPr wrap="square" rtlCol="0">
            <a:spAutoFit/>
          </a:bodyPr>
          <a:lstStyle/>
          <a:p>
            <a:pPr>
              <a:lnSpc>
                <a:spcPct val="150000"/>
              </a:lnSpc>
            </a:pPr>
            <a:r>
              <a:rPr lang="nl-NL" sz="1600" b="1" noProof="1">
                <a:solidFill>
                  <a:schemeClr val="bg1"/>
                </a:solidFill>
              </a:rPr>
              <a:t>Kiwa Inspecta</a:t>
            </a:r>
          </a:p>
        </p:txBody>
      </p:sp>
      <p:pic>
        <p:nvPicPr>
          <p:cNvPr id="3" name="Afbeelding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07812" y="5448433"/>
            <a:ext cx="1492801" cy="1267651"/>
          </a:xfrm>
          <a:prstGeom prst="rect">
            <a:avLst/>
          </a:prstGeom>
        </p:spPr>
      </p:pic>
    </p:spTree>
    <p:extLst>
      <p:ext uri="{BB962C8B-B14F-4D97-AF65-F5344CB8AC3E}">
        <p14:creationId xmlns:p14="http://schemas.microsoft.com/office/powerpoint/2010/main" val="14720015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81">
          <p15:clr>
            <a:srgbClr val="FBAE40"/>
          </p15:clr>
        </p15:guide>
        <p15:guide id="2" pos="70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8" name="Title placeholder"/>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10" name="Content placeholder"/>
          <p:cNvSpPr>
            <a:spLocks noGrp="1"/>
          </p:cNvSpPr>
          <p:nvPr>
            <p:ph sz="quarter" idx="17"/>
          </p:nvPr>
        </p:nvSpPr>
        <p:spPr>
          <a:xfrm>
            <a:off x="450000" y="1792800"/>
            <a:ext cx="11646750" cy="47952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Slide number">
            <a:extLst>
              <a:ext uri="{FF2B5EF4-FFF2-40B4-BE49-F238E27FC236}">
                <a16:creationId xmlns:a16="http://schemas.microsoft.com/office/drawing/2014/main" id="{12D0D14F-2390-46AB-B8F9-FBCE46A4A24F}"/>
              </a:ext>
            </a:extLst>
          </p:cNvPr>
          <p:cNvSpPr>
            <a:spLocks noGrp="1"/>
          </p:cNvSpPr>
          <p:nvPr>
            <p:ph type="sldNum" sz="quarter" idx="18"/>
          </p:nvPr>
        </p:nvSpPr>
        <p:spPr/>
        <p:txBody>
          <a:bodyPr/>
          <a:lstStyle>
            <a:lvl1pPr>
              <a:defRPr/>
            </a:lvl1pPr>
          </a:lstStyle>
          <a:p>
            <a:pPr>
              <a:defRPr/>
            </a:pPr>
            <a:fld id="{CCC88DF7-3E39-42CD-9BB3-A86A616085D9}" type="slidenum">
              <a:rPr lang="en-US"/>
              <a:pPr>
                <a:defRPr/>
              </a:pPr>
              <a:t>‹#›</a:t>
            </a:fld>
            <a:endParaRPr lang="en-US"/>
          </a:p>
        </p:txBody>
      </p:sp>
      <p:sp>
        <p:nvSpPr>
          <p:cNvPr id="5" name="Presentation title">
            <a:extLst>
              <a:ext uri="{FF2B5EF4-FFF2-40B4-BE49-F238E27FC236}">
                <a16:creationId xmlns:a16="http://schemas.microsoft.com/office/drawing/2014/main" id="{AA48AF61-79E8-41F7-9531-B5B2020732C2}"/>
              </a:ext>
            </a:extLst>
          </p:cNvPr>
          <p:cNvSpPr>
            <a:spLocks noGrp="1"/>
          </p:cNvSpPr>
          <p:nvPr>
            <p:ph type="ftr" sz="quarter" idx="19"/>
          </p:nvPr>
        </p:nvSpPr>
        <p:spPr/>
        <p:txBody>
          <a:bodyPr/>
          <a:lstStyle>
            <a:lvl1pPr>
              <a:defRPr/>
            </a:lvl1pPr>
          </a:lstStyle>
          <a:p>
            <a:pPr>
              <a:defRPr/>
            </a:pPr>
            <a:r>
              <a:rPr lang="en-US"/>
              <a:t>[presentation title] via &gt;Insert &gt;Header &amp; Footer</a:t>
            </a:r>
          </a:p>
        </p:txBody>
      </p:sp>
      <p:sp>
        <p:nvSpPr>
          <p:cNvPr id="6" name="Brand name">
            <a:extLst>
              <a:ext uri="{FF2B5EF4-FFF2-40B4-BE49-F238E27FC236}">
                <a16:creationId xmlns:a16="http://schemas.microsoft.com/office/drawing/2014/main" id="{1E640AD4-F7F1-4FE0-8428-99FB7E9E9EE5}"/>
              </a:ext>
            </a:extLst>
          </p:cNvPr>
          <p:cNvSpPr>
            <a:spLocks noGrp="1"/>
          </p:cNvSpPr>
          <p:nvPr>
            <p:ph type="dt" sz="half" idx="20"/>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373626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small picture">
    <p:spTree>
      <p:nvGrpSpPr>
        <p:cNvPr id="1" name=""/>
        <p:cNvGrpSpPr/>
        <p:nvPr/>
      </p:nvGrpSpPr>
      <p:grpSpPr>
        <a:xfrm>
          <a:off x="0" y="0"/>
          <a:ext cx="0" cy="0"/>
          <a:chOff x="0" y="0"/>
          <a:chExt cx="0" cy="0"/>
        </a:xfrm>
      </p:grpSpPr>
      <p:sp>
        <p:nvSpPr>
          <p:cNvPr id="7" name="Title placeholder"/>
          <p:cNvSpPr>
            <a:spLocks noGrp="1"/>
          </p:cNvSpPr>
          <p:nvPr>
            <p:ph type="title"/>
          </p:nvPr>
        </p:nvSpPr>
        <p:spPr>
          <a:xfrm>
            <a:off x="450000" y="271463"/>
            <a:ext cx="9365386" cy="1296932"/>
          </a:xfrm>
        </p:spPr>
        <p:txBody>
          <a:bodyPr/>
          <a:lstStyle/>
          <a:p>
            <a:r>
              <a:rPr lang="fi-FI"/>
              <a:t>Muokkaa perustyyl. napsautt.</a:t>
            </a:r>
            <a:endParaRPr lang="en-US" dirty="0"/>
          </a:p>
        </p:txBody>
      </p:sp>
      <p:sp>
        <p:nvSpPr>
          <p:cNvPr id="12" name="Content placeholder"/>
          <p:cNvSpPr>
            <a:spLocks noGrp="1"/>
          </p:cNvSpPr>
          <p:nvPr>
            <p:ph sz="quarter" idx="14"/>
          </p:nvPr>
        </p:nvSpPr>
        <p:spPr>
          <a:xfrm>
            <a:off x="450000" y="1792800"/>
            <a:ext cx="9364560" cy="47952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9" name="Picture placeholder"/>
          <p:cNvSpPr>
            <a:spLocks noGrp="1"/>
          </p:cNvSpPr>
          <p:nvPr>
            <p:ph type="pic" sz="quarter" idx="13"/>
          </p:nvPr>
        </p:nvSpPr>
        <p:spPr>
          <a:xfrm>
            <a:off x="10063163" y="0"/>
            <a:ext cx="3365500" cy="6854400"/>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5" name="Slide number">
            <a:extLst>
              <a:ext uri="{FF2B5EF4-FFF2-40B4-BE49-F238E27FC236}">
                <a16:creationId xmlns:a16="http://schemas.microsoft.com/office/drawing/2014/main" id="{A2680F08-60B7-4946-85E5-4986C628CE25}"/>
              </a:ext>
            </a:extLst>
          </p:cNvPr>
          <p:cNvSpPr>
            <a:spLocks noGrp="1"/>
          </p:cNvSpPr>
          <p:nvPr>
            <p:ph type="sldNum" sz="quarter" idx="15"/>
          </p:nvPr>
        </p:nvSpPr>
        <p:spPr/>
        <p:txBody>
          <a:bodyPr/>
          <a:lstStyle>
            <a:lvl1pPr>
              <a:defRPr/>
            </a:lvl1pPr>
          </a:lstStyle>
          <a:p>
            <a:pPr>
              <a:defRPr/>
            </a:pPr>
            <a:fld id="{80C781E0-781B-4D8F-B8C1-A494EC6B4282}" type="slidenum">
              <a:rPr lang="en-US"/>
              <a:pPr>
                <a:defRPr/>
              </a:pPr>
              <a:t>‹#›</a:t>
            </a:fld>
            <a:endParaRPr lang="en-US"/>
          </a:p>
        </p:txBody>
      </p:sp>
      <p:sp>
        <p:nvSpPr>
          <p:cNvPr id="6" name="Presentation title">
            <a:extLst>
              <a:ext uri="{FF2B5EF4-FFF2-40B4-BE49-F238E27FC236}">
                <a16:creationId xmlns:a16="http://schemas.microsoft.com/office/drawing/2014/main" id="{82FEABBF-6182-4B30-AF2C-243DC2F30F27}"/>
              </a:ext>
            </a:extLst>
          </p:cNvPr>
          <p:cNvSpPr>
            <a:spLocks noGrp="1"/>
          </p:cNvSpPr>
          <p:nvPr>
            <p:ph type="ftr" sz="quarter" idx="16"/>
          </p:nvPr>
        </p:nvSpPr>
        <p:spPr/>
        <p:txBody>
          <a:bodyPr/>
          <a:lstStyle>
            <a:lvl1pPr>
              <a:defRPr/>
            </a:lvl1pPr>
          </a:lstStyle>
          <a:p>
            <a:pPr>
              <a:defRPr/>
            </a:pPr>
            <a:r>
              <a:rPr lang="en-US"/>
              <a:t>[presentation title] via &gt;Insert &gt;Header &amp; Footer</a:t>
            </a:r>
          </a:p>
        </p:txBody>
      </p:sp>
      <p:sp>
        <p:nvSpPr>
          <p:cNvPr id="8" name="Brand name">
            <a:extLst>
              <a:ext uri="{FF2B5EF4-FFF2-40B4-BE49-F238E27FC236}">
                <a16:creationId xmlns:a16="http://schemas.microsoft.com/office/drawing/2014/main" id="{A9220A70-9CD3-41B7-BF65-44CDDF04CEF6}"/>
              </a:ext>
            </a:extLst>
          </p:cNvPr>
          <p:cNvSpPr>
            <a:spLocks noGrp="1"/>
          </p:cNvSpPr>
          <p:nvPr>
            <p:ph type="dt" sz="half" idx="17"/>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402627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half picture">
    <p:spTree>
      <p:nvGrpSpPr>
        <p:cNvPr id="1" name=""/>
        <p:cNvGrpSpPr/>
        <p:nvPr/>
      </p:nvGrpSpPr>
      <p:grpSpPr>
        <a:xfrm>
          <a:off x="0" y="0"/>
          <a:ext cx="0" cy="0"/>
          <a:chOff x="0" y="0"/>
          <a:chExt cx="0" cy="0"/>
        </a:xfrm>
      </p:grpSpPr>
      <p:sp>
        <p:nvSpPr>
          <p:cNvPr id="7" name="Title placeholder"/>
          <p:cNvSpPr>
            <a:spLocks noGrp="1"/>
          </p:cNvSpPr>
          <p:nvPr>
            <p:ph type="title"/>
          </p:nvPr>
        </p:nvSpPr>
        <p:spPr>
          <a:xfrm>
            <a:off x="450000" y="271463"/>
            <a:ext cx="6032612" cy="1296932"/>
          </a:xfrm>
        </p:spPr>
        <p:txBody>
          <a:bodyPr/>
          <a:lstStyle/>
          <a:p>
            <a:r>
              <a:rPr lang="fi-FI"/>
              <a:t>Muokkaa perustyyl. napsautt.</a:t>
            </a:r>
            <a:endParaRPr lang="en-US" dirty="0"/>
          </a:p>
        </p:txBody>
      </p:sp>
      <p:sp>
        <p:nvSpPr>
          <p:cNvPr id="10" name="Content placeholder"/>
          <p:cNvSpPr>
            <a:spLocks noGrp="1"/>
          </p:cNvSpPr>
          <p:nvPr>
            <p:ph sz="quarter" idx="14"/>
          </p:nvPr>
        </p:nvSpPr>
        <p:spPr>
          <a:xfrm>
            <a:off x="450000" y="1792800"/>
            <a:ext cx="6032080" cy="47952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9" name="Picture placeholder"/>
          <p:cNvSpPr>
            <a:spLocks noGrp="1"/>
          </p:cNvSpPr>
          <p:nvPr>
            <p:ph type="pic" sz="quarter" idx="13"/>
          </p:nvPr>
        </p:nvSpPr>
        <p:spPr>
          <a:xfrm>
            <a:off x="6714000" y="0"/>
            <a:ext cx="6714000" cy="6854400"/>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5" name="Slide number">
            <a:extLst>
              <a:ext uri="{FF2B5EF4-FFF2-40B4-BE49-F238E27FC236}">
                <a16:creationId xmlns:a16="http://schemas.microsoft.com/office/drawing/2014/main" id="{EBCEBBEA-B937-4872-BE2B-DC9EEBC9D76A}"/>
              </a:ext>
            </a:extLst>
          </p:cNvPr>
          <p:cNvSpPr>
            <a:spLocks noGrp="1"/>
          </p:cNvSpPr>
          <p:nvPr>
            <p:ph type="sldNum" sz="quarter" idx="15"/>
          </p:nvPr>
        </p:nvSpPr>
        <p:spPr/>
        <p:txBody>
          <a:bodyPr/>
          <a:lstStyle>
            <a:lvl1pPr>
              <a:defRPr/>
            </a:lvl1pPr>
          </a:lstStyle>
          <a:p>
            <a:pPr>
              <a:defRPr/>
            </a:pPr>
            <a:fld id="{D9C9E17C-E6A7-4D4B-89DC-DF83A1086A10}" type="slidenum">
              <a:rPr lang="en-US"/>
              <a:pPr>
                <a:defRPr/>
              </a:pPr>
              <a:t>‹#›</a:t>
            </a:fld>
            <a:endParaRPr lang="en-US"/>
          </a:p>
        </p:txBody>
      </p:sp>
      <p:sp>
        <p:nvSpPr>
          <p:cNvPr id="6" name="Presentation title">
            <a:extLst>
              <a:ext uri="{FF2B5EF4-FFF2-40B4-BE49-F238E27FC236}">
                <a16:creationId xmlns:a16="http://schemas.microsoft.com/office/drawing/2014/main" id="{116CF04F-F464-4F8A-ABCD-DFB553BEE81C}"/>
              </a:ext>
            </a:extLst>
          </p:cNvPr>
          <p:cNvSpPr>
            <a:spLocks noGrp="1"/>
          </p:cNvSpPr>
          <p:nvPr>
            <p:ph type="ftr" sz="quarter" idx="16"/>
          </p:nvPr>
        </p:nvSpPr>
        <p:spPr/>
        <p:txBody>
          <a:bodyPr/>
          <a:lstStyle>
            <a:lvl1pPr>
              <a:defRPr/>
            </a:lvl1pPr>
          </a:lstStyle>
          <a:p>
            <a:pPr>
              <a:defRPr/>
            </a:pPr>
            <a:r>
              <a:rPr lang="en-US"/>
              <a:t>[presentation title] via &gt;Insert &gt;Header &amp; Footer</a:t>
            </a:r>
          </a:p>
        </p:txBody>
      </p:sp>
      <p:sp>
        <p:nvSpPr>
          <p:cNvPr id="8" name="Brand name">
            <a:extLst>
              <a:ext uri="{FF2B5EF4-FFF2-40B4-BE49-F238E27FC236}">
                <a16:creationId xmlns:a16="http://schemas.microsoft.com/office/drawing/2014/main" id="{ECFBA668-4B18-42D8-805F-B21418A6852D}"/>
              </a:ext>
            </a:extLst>
          </p:cNvPr>
          <p:cNvSpPr>
            <a:spLocks noGrp="1"/>
          </p:cNvSpPr>
          <p:nvPr>
            <p:ph type="dt" sz="half" idx="17"/>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343460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sp>
        <p:nvSpPr>
          <p:cNvPr id="9" name="Picture placeholder"/>
          <p:cNvSpPr>
            <a:spLocks noGrp="1"/>
          </p:cNvSpPr>
          <p:nvPr>
            <p:ph type="pic" sz="quarter" idx="13"/>
          </p:nvPr>
        </p:nvSpPr>
        <p:spPr>
          <a:xfrm>
            <a:off x="0" y="0"/>
            <a:ext cx="13428000" cy="6854400"/>
          </a:xfrm>
          <a:solidFill>
            <a:schemeClr val="bg1">
              <a:lumMod val="85000"/>
            </a:schemeClr>
          </a:solidFill>
        </p:spPr>
        <p:txBody>
          <a:bodyPr rtlCol="0">
            <a:noAutofit/>
          </a:bodyPr>
          <a:lstStyle>
            <a:lvl1pPr>
              <a:defRPr/>
            </a:lvl1pPr>
          </a:lstStyle>
          <a:p>
            <a:pPr lvl="0"/>
            <a:r>
              <a:rPr lang="fi-FI" noProof="0"/>
              <a:t>Lisää kuva napsauttamalla kuvaketta</a:t>
            </a:r>
            <a:endParaRPr lang="nl-NL" noProof="0"/>
          </a:p>
        </p:txBody>
      </p:sp>
      <p:sp>
        <p:nvSpPr>
          <p:cNvPr id="3" name="Slide number">
            <a:extLst>
              <a:ext uri="{FF2B5EF4-FFF2-40B4-BE49-F238E27FC236}">
                <a16:creationId xmlns:a16="http://schemas.microsoft.com/office/drawing/2014/main" id="{87A172A0-B1ED-4313-8125-4C64C4A13DE9}"/>
              </a:ext>
            </a:extLst>
          </p:cNvPr>
          <p:cNvSpPr>
            <a:spLocks noGrp="1"/>
          </p:cNvSpPr>
          <p:nvPr>
            <p:ph type="sldNum" sz="quarter" idx="14"/>
          </p:nvPr>
        </p:nvSpPr>
        <p:spPr/>
        <p:txBody>
          <a:bodyPr/>
          <a:lstStyle>
            <a:lvl1pPr>
              <a:defRPr/>
            </a:lvl1pPr>
          </a:lstStyle>
          <a:p>
            <a:pPr>
              <a:defRPr/>
            </a:pPr>
            <a:fld id="{B7B7B3E4-20A4-4303-9400-A1405A5E9C2D}" type="slidenum">
              <a:rPr lang="en-US"/>
              <a:pPr>
                <a:defRPr/>
              </a:pPr>
              <a:t>‹#›</a:t>
            </a:fld>
            <a:endParaRPr lang="en-US"/>
          </a:p>
        </p:txBody>
      </p:sp>
      <p:sp>
        <p:nvSpPr>
          <p:cNvPr id="4" name="Presentation title">
            <a:extLst>
              <a:ext uri="{FF2B5EF4-FFF2-40B4-BE49-F238E27FC236}">
                <a16:creationId xmlns:a16="http://schemas.microsoft.com/office/drawing/2014/main" id="{A8FD0A9D-2B5F-4309-8F63-A5BD9BABE54A}"/>
              </a:ext>
            </a:extLst>
          </p:cNvPr>
          <p:cNvSpPr>
            <a:spLocks noGrp="1"/>
          </p:cNvSpPr>
          <p:nvPr>
            <p:ph type="ftr" sz="quarter" idx="15"/>
          </p:nvPr>
        </p:nvSpPr>
        <p:spPr/>
        <p:txBody>
          <a:bodyPr/>
          <a:lstStyle>
            <a:lvl1pPr>
              <a:defRPr/>
            </a:lvl1pPr>
          </a:lstStyle>
          <a:p>
            <a:pPr>
              <a:defRPr/>
            </a:pPr>
            <a:r>
              <a:rPr lang="en-US"/>
              <a:t>[presentation title] via &gt;Insert &gt;Header &amp; Footer</a:t>
            </a:r>
          </a:p>
        </p:txBody>
      </p:sp>
      <p:sp>
        <p:nvSpPr>
          <p:cNvPr id="5" name="Brand name">
            <a:extLst>
              <a:ext uri="{FF2B5EF4-FFF2-40B4-BE49-F238E27FC236}">
                <a16:creationId xmlns:a16="http://schemas.microsoft.com/office/drawing/2014/main" id="{47986269-BA08-42CC-BE60-C0E97DF59BA7}"/>
              </a:ext>
            </a:extLst>
          </p:cNvPr>
          <p:cNvSpPr>
            <a:spLocks noGrp="1"/>
          </p:cNvSpPr>
          <p:nvPr>
            <p:ph type="dt" sz="half" idx="16"/>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270052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9" name="Picture 1 placeholder"/>
          <p:cNvSpPr>
            <a:spLocks noGrp="1"/>
          </p:cNvSpPr>
          <p:nvPr>
            <p:ph type="pic" sz="quarter" idx="13"/>
          </p:nvPr>
        </p:nvSpPr>
        <p:spPr>
          <a:xfrm>
            <a:off x="450000" y="450000"/>
            <a:ext cx="6037200" cy="6037200"/>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10" name="Picture 2 placeholder"/>
          <p:cNvSpPr>
            <a:spLocks noGrp="1"/>
          </p:cNvSpPr>
          <p:nvPr>
            <p:ph type="pic" sz="quarter" idx="17"/>
          </p:nvPr>
        </p:nvSpPr>
        <p:spPr>
          <a:xfrm>
            <a:off x="6940800" y="450000"/>
            <a:ext cx="6037200" cy="6037200"/>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4" name="Slide number">
            <a:extLst>
              <a:ext uri="{FF2B5EF4-FFF2-40B4-BE49-F238E27FC236}">
                <a16:creationId xmlns:a16="http://schemas.microsoft.com/office/drawing/2014/main" id="{96BA9AD8-1131-479D-A4DE-D15F0B35EE84}"/>
              </a:ext>
            </a:extLst>
          </p:cNvPr>
          <p:cNvSpPr>
            <a:spLocks noGrp="1"/>
          </p:cNvSpPr>
          <p:nvPr>
            <p:ph type="sldNum" sz="quarter" idx="18"/>
          </p:nvPr>
        </p:nvSpPr>
        <p:spPr/>
        <p:txBody>
          <a:bodyPr/>
          <a:lstStyle>
            <a:lvl1pPr>
              <a:defRPr/>
            </a:lvl1pPr>
          </a:lstStyle>
          <a:p>
            <a:pPr>
              <a:defRPr/>
            </a:pPr>
            <a:fld id="{B23CCBC3-173E-4426-9975-54D4DD2EBE77}" type="slidenum">
              <a:rPr lang="en-US"/>
              <a:pPr>
                <a:defRPr/>
              </a:pPr>
              <a:t>‹#›</a:t>
            </a:fld>
            <a:endParaRPr lang="en-US"/>
          </a:p>
        </p:txBody>
      </p:sp>
      <p:sp>
        <p:nvSpPr>
          <p:cNvPr id="5" name="Presentation title">
            <a:extLst>
              <a:ext uri="{FF2B5EF4-FFF2-40B4-BE49-F238E27FC236}">
                <a16:creationId xmlns:a16="http://schemas.microsoft.com/office/drawing/2014/main" id="{F85C846B-FA35-4961-8806-1C679D7A14D6}"/>
              </a:ext>
            </a:extLst>
          </p:cNvPr>
          <p:cNvSpPr>
            <a:spLocks noGrp="1"/>
          </p:cNvSpPr>
          <p:nvPr>
            <p:ph type="ftr" sz="quarter" idx="19"/>
          </p:nvPr>
        </p:nvSpPr>
        <p:spPr/>
        <p:txBody>
          <a:bodyPr/>
          <a:lstStyle>
            <a:lvl1pPr>
              <a:defRPr/>
            </a:lvl1pPr>
          </a:lstStyle>
          <a:p>
            <a:pPr>
              <a:defRPr/>
            </a:pPr>
            <a:r>
              <a:rPr lang="en-US"/>
              <a:t>[presentation title] via &gt;Insert &gt;Header &amp; Footer</a:t>
            </a:r>
          </a:p>
        </p:txBody>
      </p:sp>
      <p:sp>
        <p:nvSpPr>
          <p:cNvPr id="6" name="Brand name">
            <a:extLst>
              <a:ext uri="{FF2B5EF4-FFF2-40B4-BE49-F238E27FC236}">
                <a16:creationId xmlns:a16="http://schemas.microsoft.com/office/drawing/2014/main" id="{404978CE-B130-4818-A4A7-0B85092D23A6}"/>
              </a:ext>
            </a:extLst>
          </p:cNvPr>
          <p:cNvSpPr>
            <a:spLocks noGrp="1"/>
          </p:cNvSpPr>
          <p:nvPr>
            <p:ph type="dt" sz="half" idx="20"/>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179239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Pictures and text">
    <p:spTree>
      <p:nvGrpSpPr>
        <p:cNvPr id="1" name=""/>
        <p:cNvGrpSpPr/>
        <p:nvPr/>
      </p:nvGrpSpPr>
      <p:grpSpPr>
        <a:xfrm>
          <a:off x="0" y="0"/>
          <a:ext cx="0" cy="0"/>
          <a:chOff x="0" y="0"/>
          <a:chExt cx="0" cy="0"/>
        </a:xfrm>
      </p:grpSpPr>
      <p:sp>
        <p:nvSpPr>
          <p:cNvPr id="9" name="Picture 1 placeholder"/>
          <p:cNvSpPr>
            <a:spLocks noGrp="1"/>
          </p:cNvSpPr>
          <p:nvPr>
            <p:ph type="pic" sz="quarter" idx="13"/>
          </p:nvPr>
        </p:nvSpPr>
        <p:spPr>
          <a:xfrm>
            <a:off x="450000" y="2910840"/>
            <a:ext cx="2988000" cy="3489960"/>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10" name="Picture 2 placeholder"/>
          <p:cNvSpPr>
            <a:spLocks noGrp="1"/>
          </p:cNvSpPr>
          <p:nvPr>
            <p:ph type="pic" sz="quarter" idx="17"/>
          </p:nvPr>
        </p:nvSpPr>
        <p:spPr>
          <a:xfrm>
            <a:off x="3505200" y="447757"/>
            <a:ext cx="4833938" cy="3590843"/>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12" name="Picture 3 placeholder"/>
          <p:cNvSpPr>
            <a:spLocks noGrp="1"/>
          </p:cNvSpPr>
          <p:nvPr>
            <p:ph type="pic" sz="quarter" idx="20"/>
          </p:nvPr>
        </p:nvSpPr>
        <p:spPr>
          <a:xfrm>
            <a:off x="3505200" y="4105274"/>
            <a:ext cx="2371725" cy="2290763"/>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13" name="Picture 4 placeholder"/>
          <p:cNvSpPr>
            <a:spLocks noGrp="1"/>
          </p:cNvSpPr>
          <p:nvPr>
            <p:ph type="pic" sz="quarter" idx="21"/>
          </p:nvPr>
        </p:nvSpPr>
        <p:spPr>
          <a:xfrm>
            <a:off x="8405811" y="447757"/>
            <a:ext cx="4567239" cy="5948281"/>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14" name="Picture 5 placeholder"/>
          <p:cNvSpPr>
            <a:spLocks noGrp="1"/>
          </p:cNvSpPr>
          <p:nvPr>
            <p:ph type="pic" sz="quarter" idx="22"/>
          </p:nvPr>
        </p:nvSpPr>
        <p:spPr>
          <a:xfrm>
            <a:off x="5924551" y="4105274"/>
            <a:ext cx="2414588" cy="2290763"/>
          </a:xfrm>
          <a:solidFill>
            <a:schemeClr val="bg1">
              <a:lumMod val="85000"/>
            </a:schemeClr>
          </a:solidFill>
        </p:spPr>
        <p:txBody>
          <a:bodyPr rtlCol="0">
            <a:noAutofit/>
          </a:bodyPr>
          <a:lstStyle/>
          <a:p>
            <a:pPr lvl="0"/>
            <a:r>
              <a:rPr lang="fi-FI" noProof="0"/>
              <a:t>Lisää kuva napsauttamalla kuvaketta</a:t>
            </a:r>
            <a:endParaRPr lang="nl-NL" noProof="0"/>
          </a:p>
        </p:txBody>
      </p:sp>
      <p:sp>
        <p:nvSpPr>
          <p:cNvPr id="5" name="Text placeholder"/>
          <p:cNvSpPr>
            <a:spLocks noGrp="1"/>
          </p:cNvSpPr>
          <p:nvPr>
            <p:ph type="body" sz="quarter" idx="18"/>
          </p:nvPr>
        </p:nvSpPr>
        <p:spPr>
          <a:xfrm>
            <a:off x="449263" y="449262"/>
            <a:ext cx="2989262" cy="2377757"/>
          </a:xfrm>
          <a:solidFill>
            <a:schemeClr val="accent2"/>
          </a:solidFill>
        </p:spPr>
        <p:txBody>
          <a:bodyPr lIns="180000" tIns="180000">
            <a:noAutofit/>
          </a:bodyPr>
          <a:lstStyle>
            <a:lvl1pPr>
              <a:defRPr b="0">
                <a:solidFill>
                  <a:schemeClr val="bg1"/>
                </a:solidFill>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fi-FI"/>
              <a:t>Muokkaa tekstin perustyylejä napsauttamalla</a:t>
            </a:r>
          </a:p>
        </p:txBody>
      </p:sp>
      <p:sp>
        <p:nvSpPr>
          <p:cNvPr id="8" name="Slide number">
            <a:extLst>
              <a:ext uri="{FF2B5EF4-FFF2-40B4-BE49-F238E27FC236}">
                <a16:creationId xmlns:a16="http://schemas.microsoft.com/office/drawing/2014/main" id="{A879A0B1-B217-4C97-8B58-AF9976359462}"/>
              </a:ext>
            </a:extLst>
          </p:cNvPr>
          <p:cNvSpPr>
            <a:spLocks noGrp="1"/>
          </p:cNvSpPr>
          <p:nvPr>
            <p:ph type="sldNum" sz="quarter" idx="23"/>
          </p:nvPr>
        </p:nvSpPr>
        <p:spPr/>
        <p:txBody>
          <a:bodyPr/>
          <a:lstStyle>
            <a:lvl1pPr>
              <a:defRPr/>
            </a:lvl1pPr>
          </a:lstStyle>
          <a:p>
            <a:pPr>
              <a:defRPr/>
            </a:pPr>
            <a:fld id="{E3A7A0C9-DBC1-491A-884F-3CC791896262}" type="slidenum">
              <a:rPr lang="en-US"/>
              <a:pPr>
                <a:defRPr/>
              </a:pPr>
              <a:t>‹#›</a:t>
            </a:fld>
            <a:endParaRPr lang="en-US"/>
          </a:p>
        </p:txBody>
      </p:sp>
      <p:sp>
        <p:nvSpPr>
          <p:cNvPr id="11" name="Presentation title">
            <a:extLst>
              <a:ext uri="{FF2B5EF4-FFF2-40B4-BE49-F238E27FC236}">
                <a16:creationId xmlns:a16="http://schemas.microsoft.com/office/drawing/2014/main" id="{BF0DBFD6-B757-43E7-B066-A44C132F295C}"/>
              </a:ext>
            </a:extLst>
          </p:cNvPr>
          <p:cNvSpPr>
            <a:spLocks noGrp="1"/>
          </p:cNvSpPr>
          <p:nvPr>
            <p:ph type="ftr" sz="quarter" idx="24"/>
          </p:nvPr>
        </p:nvSpPr>
        <p:spPr/>
        <p:txBody>
          <a:bodyPr/>
          <a:lstStyle>
            <a:lvl1pPr>
              <a:defRPr/>
            </a:lvl1pPr>
          </a:lstStyle>
          <a:p>
            <a:pPr>
              <a:defRPr/>
            </a:pPr>
            <a:r>
              <a:rPr lang="en-US"/>
              <a:t>[presentation title] via &gt;Insert &gt;Header &amp; Footer</a:t>
            </a:r>
          </a:p>
        </p:txBody>
      </p:sp>
      <p:sp>
        <p:nvSpPr>
          <p:cNvPr id="15" name="Brand name">
            <a:extLst>
              <a:ext uri="{FF2B5EF4-FFF2-40B4-BE49-F238E27FC236}">
                <a16:creationId xmlns:a16="http://schemas.microsoft.com/office/drawing/2014/main" id="{F35D72B9-81C5-4F5B-BAE2-970116EF8A08}"/>
              </a:ext>
            </a:extLst>
          </p:cNvPr>
          <p:cNvSpPr>
            <a:spLocks noGrp="1"/>
          </p:cNvSpPr>
          <p:nvPr>
            <p:ph type="dt" sz="half" idx="25"/>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98185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p:cNvSpPr>
            <a:spLocks noGrp="1"/>
          </p:cNvSpPr>
          <p:nvPr>
            <p:ph type="title"/>
          </p:nvPr>
        </p:nvSpPr>
        <p:spPr/>
        <p:txBody>
          <a:bodyPr/>
          <a:lstStyle/>
          <a:p>
            <a:r>
              <a:rPr lang="fi-FI"/>
              <a:t>Muokkaa perustyyl. napsautt.</a:t>
            </a:r>
            <a:endParaRPr lang="en-US" dirty="0"/>
          </a:p>
        </p:txBody>
      </p:sp>
      <p:sp>
        <p:nvSpPr>
          <p:cNvPr id="3" name="Slide number">
            <a:extLst>
              <a:ext uri="{FF2B5EF4-FFF2-40B4-BE49-F238E27FC236}">
                <a16:creationId xmlns:a16="http://schemas.microsoft.com/office/drawing/2014/main" id="{FFC5E82D-B84F-43FB-A62E-6C5CFCD48CA0}"/>
              </a:ext>
            </a:extLst>
          </p:cNvPr>
          <p:cNvSpPr>
            <a:spLocks noGrp="1"/>
          </p:cNvSpPr>
          <p:nvPr>
            <p:ph type="sldNum" sz="quarter" idx="10"/>
          </p:nvPr>
        </p:nvSpPr>
        <p:spPr/>
        <p:txBody>
          <a:bodyPr/>
          <a:lstStyle>
            <a:lvl1pPr>
              <a:defRPr/>
            </a:lvl1pPr>
          </a:lstStyle>
          <a:p>
            <a:pPr>
              <a:defRPr/>
            </a:pPr>
            <a:fld id="{9C5A0E3C-6CFD-4F2F-AFC5-46A184F359BE}" type="slidenum">
              <a:rPr lang="en-US"/>
              <a:pPr>
                <a:defRPr/>
              </a:pPr>
              <a:t>‹#›</a:t>
            </a:fld>
            <a:endParaRPr lang="en-US"/>
          </a:p>
        </p:txBody>
      </p:sp>
      <p:sp>
        <p:nvSpPr>
          <p:cNvPr id="4" name="Presentation title">
            <a:extLst>
              <a:ext uri="{FF2B5EF4-FFF2-40B4-BE49-F238E27FC236}">
                <a16:creationId xmlns:a16="http://schemas.microsoft.com/office/drawing/2014/main" id="{F69C3886-8199-4104-89A3-01C9658FFCA7}"/>
              </a:ext>
            </a:extLst>
          </p:cNvPr>
          <p:cNvSpPr>
            <a:spLocks noGrp="1"/>
          </p:cNvSpPr>
          <p:nvPr>
            <p:ph type="ftr" sz="quarter" idx="11"/>
          </p:nvPr>
        </p:nvSpPr>
        <p:spPr/>
        <p:txBody>
          <a:bodyPr/>
          <a:lstStyle>
            <a:lvl1pPr>
              <a:defRPr/>
            </a:lvl1pPr>
          </a:lstStyle>
          <a:p>
            <a:pPr>
              <a:defRPr/>
            </a:pPr>
            <a:r>
              <a:rPr lang="en-US"/>
              <a:t>[presentation title] via &gt;Insert &gt;Header &amp; Footer</a:t>
            </a:r>
          </a:p>
        </p:txBody>
      </p:sp>
      <p:sp>
        <p:nvSpPr>
          <p:cNvPr id="5" name="Brand name">
            <a:extLst>
              <a:ext uri="{FF2B5EF4-FFF2-40B4-BE49-F238E27FC236}">
                <a16:creationId xmlns:a16="http://schemas.microsoft.com/office/drawing/2014/main" id="{21C2660B-E69B-4BE5-86FC-9F5494ECC0CA}"/>
              </a:ext>
            </a:extLst>
          </p:cNvPr>
          <p:cNvSpPr>
            <a:spLocks noGrp="1"/>
          </p:cNvSpPr>
          <p:nvPr>
            <p:ph type="dt" sz="half" idx="12"/>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139685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9340BC0F-4086-4E82-B6B9-C76A33E689AF}"/>
              </a:ext>
            </a:extLst>
          </p:cNvPr>
          <p:cNvSpPr>
            <a:spLocks noGrp="1"/>
          </p:cNvSpPr>
          <p:nvPr>
            <p:ph type="sldNum" sz="quarter" idx="10"/>
          </p:nvPr>
        </p:nvSpPr>
        <p:spPr/>
        <p:txBody>
          <a:bodyPr/>
          <a:lstStyle>
            <a:lvl1pPr>
              <a:defRPr/>
            </a:lvl1pPr>
          </a:lstStyle>
          <a:p>
            <a:pPr>
              <a:defRPr/>
            </a:pPr>
            <a:fld id="{D97255CB-D906-4D31-91E8-B696CA55F667}" type="slidenum">
              <a:rPr lang="en-US"/>
              <a:pPr>
                <a:defRPr/>
              </a:pPr>
              <a:t>‹#›</a:t>
            </a:fld>
            <a:endParaRPr lang="en-US"/>
          </a:p>
        </p:txBody>
      </p:sp>
      <p:sp>
        <p:nvSpPr>
          <p:cNvPr id="3" name="Presentation title">
            <a:extLst>
              <a:ext uri="{FF2B5EF4-FFF2-40B4-BE49-F238E27FC236}">
                <a16:creationId xmlns:a16="http://schemas.microsoft.com/office/drawing/2014/main" id="{9C31C210-BBA2-49C6-B74E-5C631EBD8525}"/>
              </a:ext>
            </a:extLst>
          </p:cNvPr>
          <p:cNvSpPr>
            <a:spLocks noGrp="1"/>
          </p:cNvSpPr>
          <p:nvPr>
            <p:ph type="ftr" sz="quarter" idx="11"/>
          </p:nvPr>
        </p:nvSpPr>
        <p:spPr/>
        <p:txBody>
          <a:bodyPr/>
          <a:lstStyle>
            <a:lvl1pPr>
              <a:defRPr/>
            </a:lvl1pPr>
          </a:lstStyle>
          <a:p>
            <a:pPr>
              <a:defRPr/>
            </a:pPr>
            <a:r>
              <a:rPr lang="en-US"/>
              <a:t>[presentation title] via &gt;Insert &gt;Header &amp; Footer</a:t>
            </a:r>
          </a:p>
        </p:txBody>
      </p:sp>
      <p:sp>
        <p:nvSpPr>
          <p:cNvPr id="4" name="Brand name">
            <a:extLst>
              <a:ext uri="{FF2B5EF4-FFF2-40B4-BE49-F238E27FC236}">
                <a16:creationId xmlns:a16="http://schemas.microsoft.com/office/drawing/2014/main" id="{86AEA13C-7919-44B2-863B-B8BBE22D1256}"/>
              </a:ext>
            </a:extLst>
          </p:cNvPr>
          <p:cNvSpPr>
            <a:spLocks noGrp="1"/>
          </p:cNvSpPr>
          <p:nvPr>
            <p:ph type="dt" sz="half" idx="12"/>
          </p:nvPr>
        </p:nvSpPr>
        <p:spPr/>
        <p:txBody>
          <a:bodyPr/>
          <a:lstStyle>
            <a:lvl1pPr>
              <a:defRPr/>
            </a:lvl1pPr>
          </a:lstStyle>
          <a:p>
            <a:pPr>
              <a:defRPr/>
            </a:pPr>
            <a:r>
              <a:rPr lang="fi-FI"/>
              <a:t>Kiwa Asset Health</a:t>
            </a:r>
            <a:endParaRPr lang="en-US"/>
          </a:p>
        </p:txBody>
      </p:sp>
    </p:spTree>
    <p:extLst>
      <p:ext uri="{BB962C8B-B14F-4D97-AF65-F5344CB8AC3E}">
        <p14:creationId xmlns:p14="http://schemas.microsoft.com/office/powerpoint/2010/main" val="231515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DCE8B0F-E940-4A26-B08E-862D5CBFC8E6}"/>
              </a:ext>
            </a:extLst>
          </p:cNvPr>
          <p:cNvSpPr>
            <a:spLocks noGrp="1"/>
          </p:cNvSpPr>
          <p:nvPr>
            <p:ph type="title"/>
          </p:nvPr>
        </p:nvSpPr>
        <p:spPr>
          <a:xfrm>
            <a:off x="449263" y="271463"/>
            <a:ext cx="11582400" cy="1296987"/>
          </a:xfrm>
          <a:prstGeom prst="rect">
            <a:avLst/>
          </a:prstGeom>
        </p:spPr>
        <p:txBody>
          <a:bodyPr vert="horz" lIns="0" tIns="0" rIns="0" bIns="0" rtlCol="0" anchor="b" anchorCtr="0">
            <a:noAutofit/>
          </a:bodyPr>
          <a:lstStyle/>
          <a:p>
            <a:r>
              <a:rPr lang="fi-FI" noProof="0" dirty="0"/>
              <a:t>Muokkaa </a:t>
            </a:r>
            <a:r>
              <a:rPr lang="fi-FI" noProof="0" dirty="0" err="1"/>
              <a:t>perustyyl</a:t>
            </a:r>
            <a:r>
              <a:rPr lang="fi-FI" noProof="0" dirty="0"/>
              <a:t>. </a:t>
            </a:r>
            <a:r>
              <a:rPr lang="fi-FI" noProof="0" dirty="0" err="1"/>
              <a:t>napsautt</a:t>
            </a:r>
            <a:r>
              <a:rPr lang="fi-FI" noProof="0" dirty="0"/>
              <a:t>.</a:t>
            </a:r>
            <a:endParaRPr lang="en-US" noProof="0" dirty="0"/>
          </a:p>
        </p:txBody>
      </p:sp>
      <p:sp>
        <p:nvSpPr>
          <p:cNvPr id="1027" name="Object">
            <a:extLst>
              <a:ext uri="{FF2B5EF4-FFF2-40B4-BE49-F238E27FC236}">
                <a16:creationId xmlns:a16="http://schemas.microsoft.com/office/drawing/2014/main" id="{67E3CC4A-6039-4B2E-91AB-9CBD40F64DAD}"/>
              </a:ext>
            </a:extLst>
          </p:cNvPr>
          <p:cNvSpPr>
            <a:spLocks noGrp="1" noChangeArrowheads="1"/>
          </p:cNvSpPr>
          <p:nvPr>
            <p:ph type="body" idx="1"/>
          </p:nvPr>
        </p:nvSpPr>
        <p:spPr bwMode="auto">
          <a:xfrm>
            <a:off x="449263" y="1793875"/>
            <a:ext cx="115824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lv-LV"/>
              <a:t>Edit Master text styles</a:t>
            </a:r>
          </a:p>
          <a:p>
            <a:pPr lvl="1"/>
            <a:r>
              <a:rPr lang="fi-FI" altLang="lv-LV"/>
              <a:t>Second level</a:t>
            </a:r>
          </a:p>
          <a:p>
            <a:pPr lvl="2"/>
            <a:r>
              <a:rPr lang="fi-FI" altLang="lv-LV"/>
              <a:t>Third level</a:t>
            </a:r>
          </a:p>
          <a:p>
            <a:pPr lvl="3"/>
            <a:r>
              <a:rPr lang="fi-FI" altLang="lv-LV"/>
              <a:t>Fourth level</a:t>
            </a:r>
          </a:p>
          <a:p>
            <a:pPr lvl="4"/>
            <a:r>
              <a:rPr lang="fi-FI" altLang="lv-LV"/>
              <a:t>Fifth level</a:t>
            </a:r>
          </a:p>
          <a:p>
            <a:pPr lvl="4"/>
            <a:endParaRPr lang="fi-FI" altLang="lv-LV"/>
          </a:p>
          <a:p>
            <a:pPr lvl="4"/>
            <a:endParaRPr lang="en-US" altLang="lv-LV"/>
          </a:p>
        </p:txBody>
      </p:sp>
      <p:sp>
        <p:nvSpPr>
          <p:cNvPr id="6" name="Slide number">
            <a:extLst>
              <a:ext uri="{FF2B5EF4-FFF2-40B4-BE49-F238E27FC236}">
                <a16:creationId xmlns:a16="http://schemas.microsoft.com/office/drawing/2014/main" id="{E91AD4BC-D8DD-4507-B998-BBC2053036D1}"/>
              </a:ext>
            </a:extLst>
          </p:cNvPr>
          <p:cNvSpPr>
            <a:spLocks noGrp="1"/>
          </p:cNvSpPr>
          <p:nvPr>
            <p:ph type="sldNum" sz="quarter" idx="4"/>
          </p:nvPr>
        </p:nvSpPr>
        <p:spPr>
          <a:xfrm>
            <a:off x="449263" y="7064375"/>
            <a:ext cx="360362" cy="401638"/>
          </a:xfrm>
          <a:prstGeom prst="rect">
            <a:avLst/>
          </a:prstGeom>
        </p:spPr>
        <p:txBody>
          <a:bodyPr vert="horz" lIns="0" tIns="0" rIns="0" bIns="0" rtlCol="0" anchor="ctr"/>
          <a:lstStyle>
            <a:lvl1pPr algn="l" defTabSz="1007394" eaLnBrk="1" fontAlgn="auto" hangingPunct="1">
              <a:spcBef>
                <a:spcPts val="0"/>
              </a:spcBef>
              <a:spcAft>
                <a:spcPts val="0"/>
              </a:spcAft>
              <a:defRPr sz="1400" noProof="1" dirty="0" smtClean="0">
                <a:solidFill>
                  <a:srgbClr val="6F6F6F"/>
                </a:solidFill>
                <a:latin typeface="+mn-lt"/>
              </a:defRPr>
            </a:lvl1pPr>
          </a:lstStyle>
          <a:p>
            <a:pPr>
              <a:defRPr/>
            </a:pPr>
            <a:fld id="{48EEEE1C-7E98-4B04-9765-B533EC607012}" type="slidenum">
              <a:rPr lang="en-US"/>
              <a:pPr>
                <a:defRPr/>
              </a:pPr>
              <a:t>‹#›</a:t>
            </a:fld>
            <a:endParaRPr lang="en-US"/>
          </a:p>
        </p:txBody>
      </p:sp>
      <p:sp>
        <p:nvSpPr>
          <p:cNvPr id="5" name="Presentation title">
            <a:extLst>
              <a:ext uri="{FF2B5EF4-FFF2-40B4-BE49-F238E27FC236}">
                <a16:creationId xmlns:a16="http://schemas.microsoft.com/office/drawing/2014/main" id="{984498EB-D7D8-45C4-8B38-0C595253153E}"/>
              </a:ext>
            </a:extLst>
          </p:cNvPr>
          <p:cNvSpPr>
            <a:spLocks noGrp="1"/>
          </p:cNvSpPr>
          <p:nvPr>
            <p:ph type="ftr" sz="quarter" idx="3"/>
          </p:nvPr>
        </p:nvSpPr>
        <p:spPr>
          <a:xfrm>
            <a:off x="955675" y="7064375"/>
            <a:ext cx="7199313" cy="401638"/>
          </a:xfrm>
          <a:prstGeom prst="rect">
            <a:avLst/>
          </a:prstGeom>
        </p:spPr>
        <p:txBody>
          <a:bodyPr vert="horz" lIns="0" tIns="0" rIns="0" bIns="0" rtlCol="0" anchor="ctr"/>
          <a:lstStyle>
            <a:lvl1pPr algn="l" defTabSz="1007394" eaLnBrk="1" fontAlgn="auto" hangingPunct="1">
              <a:spcBef>
                <a:spcPts val="0"/>
              </a:spcBef>
              <a:spcAft>
                <a:spcPts val="0"/>
              </a:spcAft>
              <a:defRPr sz="1400" noProof="1">
                <a:solidFill>
                  <a:srgbClr val="6F6F6F"/>
                </a:solidFill>
                <a:latin typeface="+mn-lt"/>
              </a:defRPr>
            </a:lvl1pPr>
          </a:lstStyle>
          <a:p>
            <a:pPr>
              <a:defRPr/>
            </a:pPr>
            <a:r>
              <a:rPr lang="en-US"/>
              <a:t>[presentation title] via &gt;Insert &gt;Header &amp; Footer</a:t>
            </a:r>
          </a:p>
        </p:txBody>
      </p:sp>
      <p:sp>
        <p:nvSpPr>
          <p:cNvPr id="4" name="Brand name">
            <a:extLst>
              <a:ext uri="{FF2B5EF4-FFF2-40B4-BE49-F238E27FC236}">
                <a16:creationId xmlns:a16="http://schemas.microsoft.com/office/drawing/2014/main" id="{60604B4B-B0D5-4686-BEFE-57B0E1D22D09}"/>
              </a:ext>
            </a:extLst>
          </p:cNvPr>
          <p:cNvSpPr>
            <a:spLocks noGrp="1"/>
          </p:cNvSpPr>
          <p:nvPr>
            <p:ph type="dt" sz="half" idx="2"/>
          </p:nvPr>
        </p:nvSpPr>
        <p:spPr>
          <a:xfrm>
            <a:off x="9544050" y="7045325"/>
            <a:ext cx="1871663" cy="403225"/>
          </a:xfrm>
          <a:prstGeom prst="rect">
            <a:avLst/>
          </a:prstGeom>
        </p:spPr>
        <p:txBody>
          <a:bodyPr vert="horz" lIns="0" tIns="0" rIns="0" bIns="0" rtlCol="0" anchor="ctr"/>
          <a:lstStyle>
            <a:lvl1pPr algn="l" defTabSz="1007394" eaLnBrk="1" fontAlgn="auto" hangingPunct="1">
              <a:spcBef>
                <a:spcPts val="0"/>
              </a:spcBef>
              <a:spcAft>
                <a:spcPts val="0"/>
              </a:spcAft>
              <a:defRPr sz="1400" b="1" noProof="1">
                <a:solidFill>
                  <a:srgbClr val="6F6F6F"/>
                </a:solidFill>
                <a:latin typeface="+mn-lt"/>
              </a:defRPr>
            </a:lvl1pPr>
          </a:lstStyle>
          <a:p>
            <a:pPr>
              <a:defRPr/>
            </a:pPr>
            <a:r>
              <a:rPr lang="fi-FI"/>
              <a:t>Kiwa Asset Health</a:t>
            </a:r>
            <a:endParaRPr lang="en-US"/>
          </a:p>
        </p:txBody>
      </p:sp>
      <p:pic>
        <p:nvPicPr>
          <p:cNvPr id="1031" name="Logo">
            <a:extLst>
              <a:ext uri="{FF2B5EF4-FFF2-40B4-BE49-F238E27FC236}">
                <a16:creationId xmlns:a16="http://schemas.microsoft.com/office/drawing/2014/main" id="{02DC2951-5AE2-42DB-B05D-E136597E9AF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1952288" y="7059613"/>
            <a:ext cx="8874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Line">
            <a:extLst>
              <a:ext uri="{FF2B5EF4-FFF2-40B4-BE49-F238E27FC236}">
                <a16:creationId xmlns:a16="http://schemas.microsoft.com/office/drawing/2014/main" id="{EC109F35-E94B-4C57-ADB2-054B1E05D4CD}"/>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6854825"/>
            <a:ext cx="1342866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3" r:id="rId10"/>
    <p:sldLayoutId id="2147483674" r:id="rId11"/>
  </p:sldLayoutIdLst>
  <p:hf hdr="0" ftr="0"/>
  <p:txStyles>
    <p:titleStyle>
      <a:lvl1pPr algn="l" defTabSz="1006475" rtl="0" fontAlgn="base">
        <a:lnSpc>
          <a:spcPts val="5063"/>
        </a:lnSpc>
        <a:spcBef>
          <a:spcPct val="0"/>
        </a:spcBef>
        <a:spcAft>
          <a:spcPct val="0"/>
        </a:spcAft>
        <a:defRPr sz="4400" kern="1200">
          <a:solidFill>
            <a:schemeClr val="accent2"/>
          </a:solidFill>
          <a:latin typeface="+mj-lt"/>
          <a:ea typeface="+mj-ea"/>
          <a:cs typeface="+mj-cs"/>
        </a:defRPr>
      </a:lvl1pPr>
      <a:lvl2pPr algn="l" defTabSz="1006475" rtl="0" fontAlgn="base">
        <a:lnSpc>
          <a:spcPts val="5063"/>
        </a:lnSpc>
        <a:spcBef>
          <a:spcPct val="0"/>
        </a:spcBef>
        <a:spcAft>
          <a:spcPct val="0"/>
        </a:spcAft>
        <a:defRPr sz="4400">
          <a:solidFill>
            <a:schemeClr val="accent2"/>
          </a:solidFill>
          <a:latin typeface="Arial" panose="020B0604020202020204" pitchFamily="34" charset="0"/>
        </a:defRPr>
      </a:lvl2pPr>
      <a:lvl3pPr algn="l" defTabSz="1006475" rtl="0" fontAlgn="base">
        <a:lnSpc>
          <a:spcPts val="5063"/>
        </a:lnSpc>
        <a:spcBef>
          <a:spcPct val="0"/>
        </a:spcBef>
        <a:spcAft>
          <a:spcPct val="0"/>
        </a:spcAft>
        <a:defRPr sz="4400">
          <a:solidFill>
            <a:schemeClr val="accent2"/>
          </a:solidFill>
          <a:latin typeface="Arial" panose="020B0604020202020204" pitchFamily="34" charset="0"/>
        </a:defRPr>
      </a:lvl3pPr>
      <a:lvl4pPr algn="l" defTabSz="1006475" rtl="0" fontAlgn="base">
        <a:lnSpc>
          <a:spcPts val="5063"/>
        </a:lnSpc>
        <a:spcBef>
          <a:spcPct val="0"/>
        </a:spcBef>
        <a:spcAft>
          <a:spcPct val="0"/>
        </a:spcAft>
        <a:defRPr sz="4400">
          <a:solidFill>
            <a:schemeClr val="accent2"/>
          </a:solidFill>
          <a:latin typeface="Arial" panose="020B0604020202020204" pitchFamily="34" charset="0"/>
        </a:defRPr>
      </a:lvl4pPr>
      <a:lvl5pPr algn="l" defTabSz="1006475" rtl="0" fontAlgn="base">
        <a:lnSpc>
          <a:spcPts val="5063"/>
        </a:lnSpc>
        <a:spcBef>
          <a:spcPct val="0"/>
        </a:spcBef>
        <a:spcAft>
          <a:spcPct val="0"/>
        </a:spcAft>
        <a:defRPr sz="4400">
          <a:solidFill>
            <a:schemeClr val="accent2"/>
          </a:solidFill>
          <a:latin typeface="Arial" panose="020B0604020202020204" pitchFamily="34" charset="0"/>
        </a:defRPr>
      </a:lvl5pPr>
      <a:lvl6pPr marL="457200" algn="l" defTabSz="1006475" rtl="0" fontAlgn="base">
        <a:lnSpc>
          <a:spcPts val="5063"/>
        </a:lnSpc>
        <a:spcBef>
          <a:spcPct val="0"/>
        </a:spcBef>
        <a:spcAft>
          <a:spcPct val="0"/>
        </a:spcAft>
        <a:defRPr sz="4400">
          <a:solidFill>
            <a:schemeClr val="accent2"/>
          </a:solidFill>
          <a:latin typeface="Arial" panose="020B0604020202020204" pitchFamily="34" charset="0"/>
        </a:defRPr>
      </a:lvl6pPr>
      <a:lvl7pPr marL="914400" algn="l" defTabSz="1006475" rtl="0" fontAlgn="base">
        <a:lnSpc>
          <a:spcPts val="5063"/>
        </a:lnSpc>
        <a:spcBef>
          <a:spcPct val="0"/>
        </a:spcBef>
        <a:spcAft>
          <a:spcPct val="0"/>
        </a:spcAft>
        <a:defRPr sz="4400">
          <a:solidFill>
            <a:schemeClr val="accent2"/>
          </a:solidFill>
          <a:latin typeface="Arial" panose="020B0604020202020204" pitchFamily="34" charset="0"/>
        </a:defRPr>
      </a:lvl7pPr>
      <a:lvl8pPr marL="1371600" algn="l" defTabSz="1006475" rtl="0" fontAlgn="base">
        <a:lnSpc>
          <a:spcPts val="5063"/>
        </a:lnSpc>
        <a:spcBef>
          <a:spcPct val="0"/>
        </a:spcBef>
        <a:spcAft>
          <a:spcPct val="0"/>
        </a:spcAft>
        <a:defRPr sz="4400">
          <a:solidFill>
            <a:schemeClr val="accent2"/>
          </a:solidFill>
          <a:latin typeface="Arial" panose="020B0604020202020204" pitchFamily="34" charset="0"/>
        </a:defRPr>
      </a:lvl8pPr>
      <a:lvl9pPr marL="1828800" algn="l" defTabSz="1006475" rtl="0" fontAlgn="base">
        <a:lnSpc>
          <a:spcPts val="5063"/>
        </a:lnSpc>
        <a:spcBef>
          <a:spcPct val="0"/>
        </a:spcBef>
        <a:spcAft>
          <a:spcPct val="0"/>
        </a:spcAft>
        <a:defRPr sz="4400">
          <a:solidFill>
            <a:schemeClr val="accent2"/>
          </a:solidFill>
          <a:latin typeface="Arial" panose="020B0604020202020204" pitchFamily="34" charset="0"/>
        </a:defRPr>
      </a:lvl9pPr>
    </p:titleStyle>
    <p:bodyStyle>
      <a:lvl1pPr marL="342900" indent="-342900" algn="l" defTabSz="1006475" rtl="0" fontAlgn="base">
        <a:spcBef>
          <a:spcPct val="0"/>
        </a:spcBef>
        <a:spcAft>
          <a:spcPct val="0"/>
        </a:spcAft>
        <a:buClr>
          <a:schemeClr val="tx2"/>
        </a:buClr>
        <a:buSzPct val="100000"/>
        <a:buFont typeface="Arial" panose="020B0604020202020204" pitchFamily="34" charset="0"/>
        <a:buChar char="■"/>
        <a:defRPr sz="2400" b="1" kern="1200">
          <a:solidFill>
            <a:schemeClr val="tx2"/>
          </a:solidFill>
          <a:latin typeface="+mn-lt"/>
          <a:ea typeface="+mn-ea"/>
          <a:cs typeface="+mn-cs"/>
        </a:defRPr>
      </a:lvl1pPr>
      <a:lvl2pPr marL="723900" indent="-361950" algn="l" defTabSz="723900" rtl="0" fontAlgn="base">
        <a:lnSpc>
          <a:spcPts val="3600"/>
        </a:lnSpc>
        <a:spcBef>
          <a:spcPct val="0"/>
        </a:spcBef>
        <a:spcAft>
          <a:spcPct val="0"/>
        </a:spcAft>
        <a:buClr>
          <a:schemeClr val="tx2"/>
        </a:buClr>
        <a:buSzPct val="100000"/>
        <a:buFont typeface="Arial" panose="020B0604020202020204" pitchFamily="34" charset="0"/>
        <a:buChar char="■"/>
        <a:defRPr sz="2400" kern="1200">
          <a:solidFill>
            <a:schemeClr val="tx2"/>
          </a:solidFill>
          <a:latin typeface="+mn-lt"/>
          <a:ea typeface="+mn-ea"/>
          <a:cs typeface="+mn-cs"/>
        </a:defRPr>
      </a:lvl2pPr>
      <a:lvl3pPr marL="1085850" indent="-361950" algn="l" defTabSz="1006475" rtl="0" fontAlgn="base">
        <a:lnSpc>
          <a:spcPts val="3600"/>
        </a:lnSpc>
        <a:spcBef>
          <a:spcPct val="0"/>
        </a:spcBef>
        <a:spcAft>
          <a:spcPct val="0"/>
        </a:spcAft>
        <a:buSzPct val="150000"/>
        <a:buFont typeface="Arial" panose="020B0604020202020204" pitchFamily="34" charset="0"/>
        <a:buChar char="▪"/>
        <a:defRPr sz="2000" kern="1200">
          <a:solidFill>
            <a:schemeClr val="tx2"/>
          </a:solidFill>
          <a:latin typeface="+mn-lt"/>
          <a:ea typeface="+mn-ea"/>
          <a:cs typeface="+mn-cs"/>
        </a:defRPr>
      </a:lvl3pPr>
      <a:lvl4pPr marL="1428750" indent="-342900" algn="l" defTabSz="1006475" rtl="0" fontAlgn="base">
        <a:lnSpc>
          <a:spcPts val="3600"/>
        </a:lnSpc>
        <a:spcBef>
          <a:spcPct val="0"/>
        </a:spcBef>
        <a:spcAft>
          <a:spcPct val="0"/>
        </a:spcAft>
        <a:buClr>
          <a:schemeClr val="tx2"/>
        </a:buClr>
        <a:buSzPct val="150000"/>
        <a:buFont typeface="Arial" panose="020B0604020202020204" pitchFamily="34" charset="0"/>
        <a:buChar char="▪"/>
        <a:defRPr sz="2000" kern="1200">
          <a:solidFill>
            <a:schemeClr val="tx2"/>
          </a:solidFill>
          <a:latin typeface="+mn-lt"/>
          <a:ea typeface="+mn-ea"/>
          <a:cs typeface="+mn-cs"/>
        </a:defRPr>
      </a:lvl4pPr>
      <a:lvl5pPr marL="1619250" indent="-190500" algn="l" defTabSz="1006475" rtl="0" fontAlgn="base">
        <a:lnSpc>
          <a:spcPts val="3600"/>
        </a:lnSpc>
        <a:spcBef>
          <a:spcPct val="0"/>
        </a:spcBef>
        <a:spcAft>
          <a:spcPct val="0"/>
        </a:spcAft>
        <a:buFont typeface="Arial" panose="020B0604020202020204" pitchFamily="34" charset="0"/>
        <a:buChar char="-"/>
        <a:defRPr sz="2000" kern="1200">
          <a:solidFill>
            <a:schemeClr val="tx2"/>
          </a:solidFill>
          <a:latin typeface="+mn-lt"/>
          <a:ea typeface="+mn-ea"/>
          <a:cs typeface="+mn-cs"/>
        </a:defRPr>
      </a:lvl5pPr>
      <a:lvl6pPr marL="2769580"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3141"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6701"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0261"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p:bodyStyle>
    <p:otherStyle>
      <a:defPPr>
        <a:defRPr lang="nl-NL"/>
      </a:defPPr>
      <a:lvl1pPr marL="0" algn="l" defTabSz="1007120" rtl="0" eaLnBrk="1" latinLnBrk="0" hangingPunct="1">
        <a:defRPr sz="1983" kern="1200">
          <a:solidFill>
            <a:schemeClr val="tx1"/>
          </a:solidFill>
          <a:latin typeface="+mn-lt"/>
          <a:ea typeface="+mn-ea"/>
          <a:cs typeface="+mn-cs"/>
        </a:defRPr>
      </a:lvl1pPr>
      <a:lvl2pPr marL="503560" algn="l" defTabSz="1007120" rtl="0" eaLnBrk="1" latinLnBrk="0" hangingPunct="1">
        <a:defRPr sz="1983" kern="1200">
          <a:solidFill>
            <a:schemeClr val="tx1"/>
          </a:solidFill>
          <a:latin typeface="+mn-lt"/>
          <a:ea typeface="+mn-ea"/>
          <a:cs typeface="+mn-cs"/>
        </a:defRPr>
      </a:lvl2pPr>
      <a:lvl3pPr marL="1007120" algn="l" defTabSz="1007120" rtl="0" eaLnBrk="1" latinLnBrk="0" hangingPunct="1">
        <a:defRPr sz="1983" kern="1200">
          <a:solidFill>
            <a:schemeClr val="tx1"/>
          </a:solidFill>
          <a:latin typeface="+mn-lt"/>
          <a:ea typeface="+mn-ea"/>
          <a:cs typeface="+mn-cs"/>
        </a:defRPr>
      </a:lvl3pPr>
      <a:lvl4pPr marL="1510680" algn="l" defTabSz="1007120" rtl="0" eaLnBrk="1" latinLnBrk="0" hangingPunct="1">
        <a:defRPr sz="1983" kern="1200">
          <a:solidFill>
            <a:schemeClr val="tx1"/>
          </a:solidFill>
          <a:latin typeface="+mn-lt"/>
          <a:ea typeface="+mn-ea"/>
          <a:cs typeface="+mn-cs"/>
        </a:defRPr>
      </a:lvl4pPr>
      <a:lvl5pPr marL="2014240" algn="l" defTabSz="1007120" rtl="0" eaLnBrk="1" latinLnBrk="0" hangingPunct="1">
        <a:defRPr sz="1983" kern="1200">
          <a:solidFill>
            <a:schemeClr val="tx1"/>
          </a:solidFill>
          <a:latin typeface="+mn-lt"/>
          <a:ea typeface="+mn-ea"/>
          <a:cs typeface="+mn-cs"/>
        </a:defRPr>
      </a:lvl5pPr>
      <a:lvl6pPr marL="2517800" algn="l" defTabSz="1007120" rtl="0" eaLnBrk="1" latinLnBrk="0" hangingPunct="1">
        <a:defRPr sz="1983" kern="1200">
          <a:solidFill>
            <a:schemeClr val="tx1"/>
          </a:solidFill>
          <a:latin typeface="+mn-lt"/>
          <a:ea typeface="+mn-ea"/>
          <a:cs typeface="+mn-cs"/>
        </a:defRPr>
      </a:lvl6pPr>
      <a:lvl7pPr marL="3021360" algn="l" defTabSz="1007120" rtl="0" eaLnBrk="1" latinLnBrk="0" hangingPunct="1">
        <a:defRPr sz="1983" kern="1200">
          <a:solidFill>
            <a:schemeClr val="tx1"/>
          </a:solidFill>
          <a:latin typeface="+mn-lt"/>
          <a:ea typeface="+mn-ea"/>
          <a:cs typeface="+mn-cs"/>
        </a:defRPr>
      </a:lvl7pPr>
      <a:lvl8pPr marL="3524921" algn="l" defTabSz="1007120" rtl="0" eaLnBrk="1" latinLnBrk="0" hangingPunct="1">
        <a:defRPr sz="1983" kern="1200">
          <a:solidFill>
            <a:schemeClr val="tx1"/>
          </a:solidFill>
          <a:latin typeface="+mn-lt"/>
          <a:ea typeface="+mn-ea"/>
          <a:cs typeface="+mn-cs"/>
        </a:defRPr>
      </a:lvl8pPr>
      <a:lvl9pPr marL="4028481" algn="l" defTabSz="1007120"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5098" y="498763"/>
            <a:ext cx="8932928" cy="1863246"/>
          </a:xfrm>
        </p:spPr>
        <p:txBody>
          <a:bodyPr anchor="ctr"/>
          <a:lstStyle/>
          <a:p>
            <a:pPr marL="0" indent="0" algn="ctr">
              <a:lnSpc>
                <a:spcPct val="100000"/>
              </a:lnSpc>
              <a:buNone/>
            </a:pPr>
            <a:r>
              <a:rPr lang="lv-LV" sz="2800" b="1" kern="2800">
                <a:effectLst/>
                <a:latin typeface="+mn-lt"/>
                <a:ea typeface="Cambria" panose="02040503050406030204" pitchFamily="18" charset="0"/>
                <a:cs typeface="Arial" panose="020B0604020202020204" pitchFamily="34" charset="0"/>
              </a:rPr>
              <a:t>602 sērijas daudzdzīvokļu dzīvojamo ēku </a:t>
            </a:r>
            <a:br>
              <a:rPr lang="lv-LV" sz="2800" b="1" kern="2800">
                <a:effectLst/>
                <a:latin typeface="+mn-lt"/>
                <a:ea typeface="Cambria" panose="02040503050406030204" pitchFamily="18" charset="0"/>
                <a:cs typeface="Arial" panose="020B0604020202020204" pitchFamily="34" charset="0"/>
              </a:rPr>
            </a:br>
            <a:r>
              <a:rPr lang="lv-LV" sz="2800" b="1" kern="2800">
                <a:effectLst/>
                <a:latin typeface="+mn-lt"/>
                <a:ea typeface="Cambria" panose="02040503050406030204" pitchFamily="18" charset="0"/>
                <a:cs typeface="Arial" panose="020B0604020202020204" pitchFamily="34" charset="0"/>
              </a:rPr>
              <a:t>konstrukciju mehāniskās stiprības </a:t>
            </a:r>
            <a:br>
              <a:rPr lang="lv-LV" sz="2800" b="1" kern="2800">
                <a:effectLst/>
                <a:latin typeface="+mn-lt"/>
                <a:ea typeface="Cambria" panose="02040503050406030204" pitchFamily="18" charset="0"/>
                <a:cs typeface="Arial" panose="020B0604020202020204" pitchFamily="34" charset="0"/>
              </a:rPr>
            </a:br>
            <a:r>
              <a:rPr lang="lv-LV" sz="2800" b="1" kern="2800">
                <a:effectLst/>
                <a:latin typeface="+mn-lt"/>
                <a:ea typeface="Cambria" panose="02040503050406030204" pitchFamily="18" charset="0"/>
                <a:cs typeface="Arial" panose="020B0604020202020204" pitchFamily="34" charset="0"/>
              </a:rPr>
              <a:t>un stabilitātes izpēte </a:t>
            </a:r>
            <a:br>
              <a:rPr lang="lv-LV" sz="2800" b="1" kern="2800">
                <a:effectLst/>
                <a:latin typeface="+mn-lt"/>
                <a:ea typeface="Cambria" panose="02040503050406030204" pitchFamily="18" charset="0"/>
                <a:cs typeface="Arial" panose="020B0604020202020204" pitchFamily="34" charset="0"/>
              </a:rPr>
            </a:br>
            <a:r>
              <a:rPr lang="lv-LV" sz="2800" b="1" kern="2800">
                <a:effectLst/>
                <a:latin typeface="+mn-lt"/>
                <a:ea typeface="Cambria" panose="02040503050406030204" pitchFamily="18" charset="0"/>
                <a:cs typeface="Arial" panose="020B0604020202020204" pitchFamily="34" charset="0"/>
              </a:rPr>
              <a:t>un tipveida risinājumu sagatavošana</a:t>
            </a:r>
            <a:br>
              <a:rPr lang="nl-NL" altLang="lv-LV" sz="1800" b="0">
                <a:latin typeface="Arial" panose="020B0604020202020204" pitchFamily="34" charset="0"/>
                <a:cs typeface="Arial" panose="020B0604020202020204" pitchFamily="34" charset="0"/>
              </a:rPr>
            </a:br>
            <a:endParaRPr lang="fi-FI" sz="1800"/>
          </a:p>
        </p:txBody>
      </p:sp>
      <p:sp>
        <p:nvSpPr>
          <p:cNvPr id="6" name="Tekstin paikkamerkki 3"/>
          <p:cNvSpPr txBox="1">
            <a:spLocks/>
          </p:cNvSpPr>
          <p:nvPr/>
        </p:nvSpPr>
        <p:spPr>
          <a:xfrm>
            <a:off x="10808148" y="4303066"/>
            <a:ext cx="1905600" cy="1159781"/>
          </a:xfrm>
          <a:prstGeom prst="rect">
            <a:avLst/>
          </a:prstGeom>
        </p:spPr>
        <p:txBody>
          <a:bodyPr/>
          <a:lstStyle>
            <a:lvl1pPr marL="342900" indent="-342900" algn="l" defTabSz="1007120" rtl="0" eaLnBrk="1" latinLnBrk="0" hangingPunct="1">
              <a:lnSpc>
                <a:spcPct val="100000"/>
              </a:lnSpc>
              <a:spcBef>
                <a:spcPts val="0"/>
              </a:spcBef>
              <a:spcAft>
                <a:spcPts val="0"/>
              </a:spcAft>
              <a:buClr>
                <a:schemeClr val="tx2"/>
              </a:buClr>
              <a:buSzPct val="100000"/>
              <a:buFont typeface="Arial" panose="020B0604020202020204" pitchFamily="34" charset="0"/>
              <a:buChar char="■"/>
              <a:defRPr sz="2400" b="1" kern="1200">
                <a:solidFill>
                  <a:schemeClr val="tx2"/>
                </a:solidFill>
                <a:latin typeface="+mn-lt"/>
                <a:ea typeface="+mn-ea"/>
                <a:cs typeface="+mn-cs"/>
              </a:defRPr>
            </a:lvl1pPr>
            <a:lvl2pPr marL="723900" indent="-361950" algn="l" defTabSz="723900" rtl="0" eaLnBrk="1" latinLnBrk="0" hangingPunct="1">
              <a:lnSpc>
                <a:spcPts val="3600"/>
              </a:lnSpc>
              <a:spcBef>
                <a:spcPts val="0"/>
              </a:spcBef>
              <a:buClr>
                <a:schemeClr val="tx2"/>
              </a:buClr>
              <a:buSzPct val="100000"/>
              <a:buFont typeface="Arial" panose="020B0604020202020204" pitchFamily="34" charset="0"/>
              <a:buChar char="■"/>
              <a:tabLst/>
              <a:defRPr sz="2400" kern="1200" baseline="0">
                <a:solidFill>
                  <a:schemeClr val="tx2"/>
                </a:solidFill>
                <a:latin typeface="+mn-lt"/>
                <a:ea typeface="+mn-ea"/>
                <a:cs typeface="+mn-cs"/>
              </a:defRPr>
            </a:lvl2pPr>
            <a:lvl3pPr marL="1085850" indent="-361950" algn="l" defTabSz="1007120" rtl="0" eaLnBrk="1" latinLnBrk="0" hangingPunct="1">
              <a:lnSpc>
                <a:spcPts val="3600"/>
              </a:lnSpc>
              <a:spcBef>
                <a:spcPts val="0"/>
              </a:spcBef>
              <a:buSzPct val="150000"/>
              <a:buFont typeface="Arial" panose="020B0604020202020204" pitchFamily="34" charset="0"/>
              <a:buChar char="▪"/>
              <a:defRPr sz="2000" kern="1200">
                <a:solidFill>
                  <a:schemeClr val="tx2"/>
                </a:solidFill>
                <a:latin typeface="+mn-lt"/>
                <a:ea typeface="+mn-ea"/>
                <a:cs typeface="+mn-cs"/>
              </a:defRPr>
            </a:lvl3pPr>
            <a:lvl4pPr marL="1428750" indent="-342900" algn="l" defTabSz="1007120" rtl="0" eaLnBrk="1" latinLnBrk="0" hangingPunct="1">
              <a:lnSpc>
                <a:spcPts val="3600"/>
              </a:lnSpc>
              <a:spcBef>
                <a:spcPts val="0"/>
              </a:spcBef>
              <a:buClr>
                <a:schemeClr val="tx2"/>
              </a:buClr>
              <a:buSzPct val="150000"/>
              <a:buFont typeface="Arial" panose="020B0604020202020204" pitchFamily="34" charset="0"/>
              <a:buChar char="▪"/>
              <a:defRPr sz="2000" kern="1200">
                <a:solidFill>
                  <a:schemeClr val="tx2"/>
                </a:solidFill>
                <a:latin typeface="+mn-lt"/>
                <a:ea typeface="+mn-ea"/>
                <a:cs typeface="+mn-cs"/>
              </a:defRPr>
            </a:lvl4pPr>
            <a:lvl5pPr marL="1619250" indent="-190500" algn="l" defTabSz="1007120" rtl="0" eaLnBrk="1" latinLnBrk="0" hangingPunct="1">
              <a:lnSpc>
                <a:spcPts val="3600"/>
              </a:lnSpc>
              <a:spcBef>
                <a:spcPts val="0"/>
              </a:spcBef>
              <a:buFont typeface="Arial" panose="020B0604020202020204" pitchFamily="34" charset="0"/>
              <a:buChar char="-"/>
              <a:defRPr sz="2000" kern="1200" baseline="0">
                <a:solidFill>
                  <a:schemeClr val="tx2"/>
                </a:solidFill>
                <a:latin typeface="+mn-lt"/>
                <a:ea typeface="+mn-ea"/>
                <a:cs typeface="+mn-cs"/>
              </a:defRPr>
            </a:lvl5pPr>
            <a:lvl6pPr marL="2769580"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3141"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6701"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0261" indent="-251780" algn="l" defTabSz="1007120"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a:lstStyle>
          <a:p>
            <a:pPr marL="0" indent="0">
              <a:buNone/>
            </a:pPr>
            <a:r>
              <a:rPr lang="lv-LV" sz="1200" b="0">
                <a:solidFill>
                  <a:schemeClr val="bg1"/>
                </a:solidFill>
              </a:rPr>
              <a:t>AS Inspecta Latvia</a:t>
            </a:r>
            <a:br>
              <a:rPr lang="fi-FI" sz="1200" b="0">
                <a:solidFill>
                  <a:schemeClr val="bg1"/>
                </a:solidFill>
              </a:rPr>
            </a:br>
            <a:endParaRPr lang="fi-FI" sz="1200" b="0">
              <a:solidFill>
                <a:schemeClr val="bg1"/>
              </a:solidFill>
            </a:endParaRPr>
          </a:p>
        </p:txBody>
      </p:sp>
    </p:spTree>
    <p:extLst>
      <p:ext uri="{BB962C8B-B14F-4D97-AF65-F5344CB8AC3E}">
        <p14:creationId xmlns:p14="http://schemas.microsoft.com/office/powerpoint/2010/main" val="1111334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10</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685800" y="406399"/>
            <a:ext cx="12115799" cy="625049"/>
          </a:xfrm>
        </p:spPr>
        <p:txBody>
          <a:bodyPr/>
          <a:lstStyle/>
          <a:p>
            <a:pPr algn="ctr"/>
            <a:r>
              <a:rPr lang="lv-LV" b="1">
                <a:solidFill>
                  <a:srgbClr val="00AAC5"/>
                </a:solidFill>
                <a:latin typeface="+mn-lt"/>
              </a:rPr>
              <a:t>602 sērijas ēku </a:t>
            </a:r>
            <a:r>
              <a:rPr lang="lv-LV" b="1" err="1">
                <a:solidFill>
                  <a:srgbClr val="00AAC5"/>
                </a:solidFill>
                <a:effectLst/>
                <a:latin typeface="+mn-lt"/>
                <a:cs typeface="Arial" panose="020B0604020202020204" pitchFamily="34" charset="0"/>
              </a:rPr>
              <a:t>vertikalitātes</a:t>
            </a:r>
            <a:r>
              <a:rPr lang="lv-LV" b="1">
                <a:solidFill>
                  <a:srgbClr val="00AAC5"/>
                </a:solidFill>
                <a:effectLst/>
                <a:latin typeface="+mn-lt"/>
                <a:cs typeface="Arial" panose="020B0604020202020204" pitchFamily="34" charset="0"/>
              </a:rPr>
              <a:t> uzmērījumi</a:t>
            </a:r>
            <a:endParaRPr lang="lv-LV" b="1">
              <a:solidFill>
                <a:srgbClr val="00AAC5"/>
              </a:solidFill>
              <a:latin typeface="+mn-lt"/>
            </a:endParaRPr>
          </a:p>
        </p:txBody>
      </p:sp>
      <p:sp>
        <p:nvSpPr>
          <p:cNvPr id="11" name="TextBox 10">
            <a:extLst>
              <a:ext uri="{FF2B5EF4-FFF2-40B4-BE49-F238E27FC236}">
                <a16:creationId xmlns:a16="http://schemas.microsoft.com/office/drawing/2014/main" id="{9227A021-EB41-40B2-9B89-21C4826F3242}"/>
              </a:ext>
            </a:extLst>
          </p:cNvPr>
          <p:cNvSpPr txBox="1"/>
          <p:nvPr/>
        </p:nvSpPr>
        <p:spPr>
          <a:xfrm>
            <a:off x="761207" y="991508"/>
            <a:ext cx="6068219" cy="5278368"/>
          </a:xfrm>
          <a:prstGeom prst="rect">
            <a:avLst/>
          </a:prstGeom>
          <a:noFill/>
        </p:spPr>
        <p:txBody>
          <a:bodyPr wrap="square" rtlCol="0">
            <a:spAutoFit/>
          </a:bodyPr>
          <a:lstStyle/>
          <a:p>
            <a:pPr>
              <a:spcAft>
                <a:spcPts val="600"/>
              </a:spcAft>
              <a:tabLst>
                <a:tab pos="828675" algn="l"/>
              </a:tabLst>
            </a:pPr>
            <a:r>
              <a:rPr lang="lv-LV" sz="2400" b="1">
                <a:solidFill>
                  <a:srgbClr val="005DA1"/>
                </a:solidFill>
                <a:latin typeface="+mn-lt"/>
                <a:ea typeface="Calibri" panose="020F0502020204030204" pitchFamily="34" charset="0"/>
                <a:cs typeface="Times New Roman" panose="02020603050405020304" pitchFamily="18" charset="0"/>
              </a:rPr>
              <a:t>Ēku uzmērījumos: </a:t>
            </a:r>
          </a:p>
          <a:p>
            <a:pPr marL="342900" indent="-342900" algn="just">
              <a:spcAft>
                <a:spcPts val="600"/>
              </a:spcAft>
              <a:buFont typeface="Wingdings" panose="05000000000000000000" pitchFamily="2" charset="2"/>
              <a:buChar char="q"/>
              <a:tabLst>
                <a:tab pos="828675" algn="l"/>
              </a:tabLst>
            </a:pPr>
            <a:r>
              <a:rPr lang="lv-LV" sz="2400">
                <a:solidFill>
                  <a:srgbClr val="005DA1"/>
                </a:solidFill>
                <a:effectLst/>
                <a:latin typeface="+mn-lt"/>
                <a:ea typeface="Calibri" panose="020F0502020204030204" pitchFamily="34" charset="0"/>
                <a:cs typeface="Times New Roman" panose="02020603050405020304" pitchFamily="18" charset="0"/>
              </a:rPr>
              <a:t>maksimālās novirzes no vertikālās ass ir konstatēta 7 ēkām no 18, diapazonā no 10 mm līdz 90 mm</a:t>
            </a:r>
          </a:p>
          <a:p>
            <a:pPr marL="342900" indent="-342900" algn="just">
              <a:spcAft>
                <a:spcPts val="600"/>
              </a:spcAft>
              <a:buFont typeface="Wingdings" panose="05000000000000000000" pitchFamily="2" charset="2"/>
              <a:buChar char="q"/>
              <a:tabLst>
                <a:tab pos="828675" algn="l"/>
              </a:tabLst>
            </a:pPr>
            <a:r>
              <a:rPr lang="lv-LV" sz="2400">
                <a:solidFill>
                  <a:srgbClr val="005DA1"/>
                </a:solidFill>
                <a:latin typeface="+mn-lt"/>
                <a:ea typeface="Calibri" panose="020F0502020204030204" pitchFamily="34" charset="0"/>
                <a:cs typeface="Times New Roman" panose="02020603050405020304" pitchFamily="18" charset="0"/>
              </a:rPr>
              <a:t>pieļaujamās vertikālās novirzes - 47 mm</a:t>
            </a:r>
            <a:endParaRPr lang="lv-LV" sz="2400">
              <a:solidFill>
                <a:srgbClr val="005DA1"/>
              </a:solidFill>
              <a:effectLst/>
              <a:latin typeface="+mn-lt"/>
              <a:ea typeface="Calibri" panose="020F0502020204030204" pitchFamily="34" charset="0"/>
              <a:cs typeface="Times New Roman" panose="02020603050405020304" pitchFamily="18" charset="0"/>
            </a:endParaRPr>
          </a:p>
          <a:p>
            <a:pPr marL="342900" indent="-342900" algn="just">
              <a:spcAft>
                <a:spcPts val="600"/>
              </a:spcAft>
              <a:buFont typeface="Wingdings" panose="05000000000000000000" pitchFamily="2" charset="2"/>
              <a:buChar char="q"/>
              <a:tabLst>
                <a:tab pos="828675" algn="l"/>
              </a:tabLst>
            </a:pPr>
            <a:r>
              <a:rPr lang="lv-LV" sz="2400">
                <a:solidFill>
                  <a:srgbClr val="005DA1"/>
                </a:solidFill>
                <a:effectLst/>
                <a:latin typeface="+mn-lt"/>
                <a:ea typeface="Calibri" panose="020F0502020204030204" pitchFamily="34" charset="0"/>
                <a:cs typeface="Times New Roman" panose="02020603050405020304" pitchFamily="18" charset="0"/>
              </a:rPr>
              <a:t>Konstatētās novirzes neatbilst standarta prasībām</a:t>
            </a:r>
          </a:p>
          <a:p>
            <a:pPr marL="342900" indent="-342900" algn="just">
              <a:spcAft>
                <a:spcPts val="600"/>
              </a:spcAft>
              <a:buFont typeface="Wingdings" panose="05000000000000000000" pitchFamily="2" charset="2"/>
              <a:buChar char="q"/>
              <a:tabLst>
                <a:tab pos="828675" algn="l"/>
              </a:tabLst>
            </a:pPr>
            <a:r>
              <a:rPr lang="lv-LV" sz="2400">
                <a:solidFill>
                  <a:srgbClr val="005DA1"/>
                </a:solidFill>
                <a:latin typeface="+mn-lt"/>
                <a:ea typeface="Calibri" panose="020F0502020204030204" pitchFamily="34" charset="0"/>
                <a:cs typeface="Times New Roman" panose="02020603050405020304" pitchFamily="18" charset="0"/>
              </a:rPr>
              <a:t>N</a:t>
            </a:r>
            <a:r>
              <a:rPr lang="lv-LV" sz="2400">
                <a:solidFill>
                  <a:srgbClr val="005DA1"/>
                </a:solidFill>
                <a:effectLst/>
                <a:latin typeface="+mn-lt"/>
                <a:ea typeface="Calibri" panose="020F0502020204030204" pitchFamily="34" charset="0"/>
                <a:cs typeface="Times New Roman" panose="02020603050405020304" pitchFamily="18" charset="0"/>
              </a:rPr>
              <a:t>ovirzes radušās konstrukciju un elementu neprecīzi veikto montāžas būvdarbu rezultātā </a:t>
            </a:r>
            <a:endParaRPr lang="lv-LV" sz="2400">
              <a:solidFill>
                <a:srgbClr val="005DA1"/>
              </a:solidFill>
              <a:latin typeface="+mn-lt"/>
              <a:ea typeface="Calibri" panose="020F0502020204030204" pitchFamily="34" charset="0"/>
              <a:cs typeface="Times New Roman" panose="02020603050405020304" pitchFamily="18" charset="0"/>
            </a:endParaRPr>
          </a:p>
          <a:p>
            <a:pPr marL="342900" indent="-342900" algn="just">
              <a:spcAft>
                <a:spcPts val="600"/>
              </a:spcAft>
              <a:buFont typeface="Wingdings" panose="05000000000000000000" pitchFamily="2" charset="2"/>
              <a:buChar char="q"/>
              <a:tabLst>
                <a:tab pos="828675" algn="l"/>
              </a:tabLst>
            </a:pPr>
            <a:r>
              <a:rPr lang="lv-LV" sz="2400">
                <a:solidFill>
                  <a:srgbClr val="005DA1"/>
                </a:solidFill>
                <a:latin typeface="+mn-lt"/>
                <a:ea typeface="Calibri" panose="020F0502020204030204" pitchFamily="34" charset="0"/>
                <a:cs typeface="Times New Roman" panose="02020603050405020304" pitchFamily="18" charset="0"/>
              </a:rPr>
              <a:t>Ē</a:t>
            </a:r>
            <a:r>
              <a:rPr lang="lv-LV" sz="2400">
                <a:solidFill>
                  <a:srgbClr val="005DA1"/>
                </a:solidFill>
                <a:effectLst/>
                <a:latin typeface="+mn-lt"/>
                <a:ea typeface="Calibri" panose="020F0502020204030204" pitchFamily="34" charset="0"/>
                <a:cs typeface="Times New Roman" panose="02020603050405020304" pitchFamily="18" charset="0"/>
              </a:rPr>
              <a:t>ku stiprība un stabilitāte ir nodrošināta, tās var droši ekspluatēt, nepalielinot esošās slodzes. </a:t>
            </a:r>
          </a:p>
        </p:txBody>
      </p:sp>
      <p:pic>
        <p:nvPicPr>
          <p:cNvPr id="5" name="Picture 4">
            <a:extLst>
              <a:ext uri="{FF2B5EF4-FFF2-40B4-BE49-F238E27FC236}">
                <a16:creationId xmlns:a16="http://schemas.microsoft.com/office/drawing/2014/main" id="{90C4B2AB-69E7-A412-E5AF-DE7917BA409B}"/>
              </a:ext>
            </a:extLst>
          </p:cNvPr>
          <p:cNvPicPr>
            <a:picLocks noChangeAspect="1"/>
          </p:cNvPicPr>
          <p:nvPr/>
        </p:nvPicPr>
        <p:blipFill>
          <a:blip r:embed="rId2"/>
          <a:stretch>
            <a:fillRect/>
          </a:stretch>
        </p:blipFill>
        <p:spPr>
          <a:xfrm>
            <a:off x="6759401" y="4117548"/>
            <a:ext cx="5280200" cy="2483631"/>
          </a:xfrm>
          <a:prstGeom prst="rect">
            <a:avLst/>
          </a:prstGeom>
        </p:spPr>
      </p:pic>
      <p:pic>
        <p:nvPicPr>
          <p:cNvPr id="7" name="Picture 6">
            <a:extLst>
              <a:ext uri="{FF2B5EF4-FFF2-40B4-BE49-F238E27FC236}">
                <a16:creationId xmlns:a16="http://schemas.microsoft.com/office/drawing/2014/main" id="{B32B3D13-C40D-F0D8-6C5C-8ABD8B95630F}"/>
              </a:ext>
            </a:extLst>
          </p:cNvPr>
          <p:cNvPicPr>
            <a:picLocks noChangeAspect="1"/>
          </p:cNvPicPr>
          <p:nvPr/>
        </p:nvPicPr>
        <p:blipFill>
          <a:blip r:embed="rId3"/>
          <a:stretch>
            <a:fillRect/>
          </a:stretch>
        </p:blipFill>
        <p:spPr>
          <a:xfrm>
            <a:off x="7585870" y="1031448"/>
            <a:ext cx="5210175" cy="3086100"/>
          </a:xfrm>
          <a:prstGeom prst="rect">
            <a:avLst/>
          </a:prstGeom>
        </p:spPr>
      </p:pic>
    </p:spTree>
    <p:extLst>
      <p:ext uri="{BB962C8B-B14F-4D97-AF65-F5344CB8AC3E}">
        <p14:creationId xmlns:p14="http://schemas.microsoft.com/office/powerpoint/2010/main" val="295896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11</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6F6F6F"/>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406399"/>
            <a:ext cx="9365386" cy="485757"/>
          </a:xfrm>
        </p:spPr>
        <p:txBody>
          <a:bodyPr/>
          <a:lstStyle/>
          <a:p>
            <a:r>
              <a:rPr lang="lv-LV" b="1">
                <a:solidFill>
                  <a:srgbClr val="00AAC5"/>
                </a:solidFill>
                <a:latin typeface="+mn-lt"/>
              </a:rPr>
              <a:t>602 sērijas ēku </a:t>
            </a:r>
            <a:r>
              <a:rPr lang="lv-LV" b="1">
                <a:solidFill>
                  <a:srgbClr val="00AAC5"/>
                </a:solidFill>
                <a:effectLst/>
                <a:latin typeface="+mn-lt"/>
                <a:cs typeface="Arial" panose="020B0604020202020204" pitchFamily="34" charset="0"/>
              </a:rPr>
              <a:t>mezglu izpēte</a:t>
            </a:r>
            <a:endParaRPr lang="lv-LV" b="1">
              <a:solidFill>
                <a:srgbClr val="00AAC5"/>
              </a:solidFill>
              <a:latin typeface="+mn-lt"/>
            </a:endParaRPr>
          </a:p>
        </p:txBody>
      </p:sp>
      <p:sp>
        <p:nvSpPr>
          <p:cNvPr id="33" name="TextBox 32">
            <a:extLst>
              <a:ext uri="{FF2B5EF4-FFF2-40B4-BE49-F238E27FC236}">
                <a16:creationId xmlns:a16="http://schemas.microsoft.com/office/drawing/2014/main" id="{00E21DA1-6F96-4ABF-A06E-2C136774D8C4}"/>
              </a:ext>
            </a:extLst>
          </p:cNvPr>
          <p:cNvSpPr txBox="1"/>
          <p:nvPr/>
        </p:nvSpPr>
        <p:spPr>
          <a:xfrm>
            <a:off x="6801283" y="1271218"/>
            <a:ext cx="5705042" cy="3200876"/>
          </a:xfrm>
          <a:prstGeom prst="rect">
            <a:avLst/>
          </a:prstGeom>
          <a:noFill/>
        </p:spPr>
        <p:txBody>
          <a:bodyPr wrap="square" rtlCol="0">
            <a:spAutoFit/>
          </a:bodyPr>
          <a:lstStyle/>
          <a:p>
            <a:pPr marL="342900" lvl="0" indent="-342900" algn="just">
              <a:spcBef>
                <a:spcPts val="600"/>
              </a:spcBef>
              <a:spcAft>
                <a:spcPts val="600"/>
              </a:spcAft>
              <a:buFont typeface="Wingdings" panose="05000000000000000000" pitchFamily="2" charset="2"/>
              <a:buChar char="q"/>
            </a:pPr>
            <a:r>
              <a:rPr lang="lv-LV" sz="2400">
                <a:solidFill>
                  <a:srgbClr val="005DA1"/>
                </a:solidFill>
                <a:effectLst/>
                <a:latin typeface="+mn-lt"/>
                <a:ea typeface="Calibri" panose="020F0502020204030204" pitchFamily="34" charset="0"/>
                <a:cs typeface="Times New Roman" panose="02020603050405020304" pitchFamily="18" charset="0"/>
              </a:rPr>
              <a:t>Ārsienu paneļu vertikālo un horizontālo šuvju un savienojumu mezglu tehniskais stāvoklis ir apmierinošs. </a:t>
            </a:r>
          </a:p>
          <a:p>
            <a:pPr marL="342900" lvl="0" indent="-342900" algn="just">
              <a:spcBef>
                <a:spcPts val="600"/>
              </a:spcBef>
              <a:spcAft>
                <a:spcPts val="600"/>
              </a:spcAft>
              <a:buFont typeface="Wingdings" panose="05000000000000000000" pitchFamily="2" charset="2"/>
              <a:buChar char="q"/>
            </a:pPr>
            <a:r>
              <a:rPr lang="lv-LV" sz="2400">
                <a:solidFill>
                  <a:srgbClr val="005DA1"/>
                </a:solidFill>
                <a:latin typeface="+mn-lt"/>
                <a:ea typeface="Calibri" panose="020F0502020204030204" pitchFamily="34" charset="0"/>
                <a:cs typeface="Times New Roman" panose="02020603050405020304" pitchFamily="18" charset="0"/>
              </a:rPr>
              <a:t>Mezglu k</a:t>
            </a:r>
            <a:r>
              <a:rPr lang="lv-LV" sz="2400">
                <a:solidFill>
                  <a:srgbClr val="005DA1"/>
                </a:solidFill>
                <a:effectLst/>
                <a:latin typeface="+mn-lt"/>
                <a:ea typeface="Calibri" panose="020F0502020204030204" pitchFamily="34" charset="0"/>
                <a:cs typeface="Times New Roman" panose="02020603050405020304" pitchFamily="18" charset="0"/>
              </a:rPr>
              <a:t>onstrukcija kopumā atbilst Projektam un konstatētās atkāpes būtiski neietekmē savienojumu nestspēju.</a:t>
            </a:r>
          </a:p>
        </p:txBody>
      </p:sp>
      <p:pic>
        <p:nvPicPr>
          <p:cNvPr id="2" name="Picture 1">
            <a:extLst>
              <a:ext uri="{FF2B5EF4-FFF2-40B4-BE49-F238E27FC236}">
                <a16:creationId xmlns:a16="http://schemas.microsoft.com/office/drawing/2014/main" id="{E4CCCDFA-DA39-7A6C-3129-4638515A4C2E}"/>
              </a:ext>
            </a:extLst>
          </p:cNvPr>
          <p:cNvPicPr>
            <a:picLocks noChangeAspect="1"/>
          </p:cNvPicPr>
          <p:nvPr/>
        </p:nvPicPr>
        <p:blipFill>
          <a:blip r:embed="rId2"/>
          <a:stretch>
            <a:fillRect/>
          </a:stretch>
        </p:blipFill>
        <p:spPr>
          <a:xfrm>
            <a:off x="3454844" y="1214446"/>
            <a:ext cx="2828789" cy="2121592"/>
          </a:xfrm>
          <a:prstGeom prst="rect">
            <a:avLst/>
          </a:prstGeom>
        </p:spPr>
      </p:pic>
      <p:pic>
        <p:nvPicPr>
          <p:cNvPr id="5" name="Picture 4">
            <a:extLst>
              <a:ext uri="{FF2B5EF4-FFF2-40B4-BE49-F238E27FC236}">
                <a16:creationId xmlns:a16="http://schemas.microsoft.com/office/drawing/2014/main" id="{4AABF548-EF54-6C84-6E71-5629ABDE3179}"/>
              </a:ext>
            </a:extLst>
          </p:cNvPr>
          <p:cNvPicPr>
            <a:picLocks noChangeAspect="1"/>
          </p:cNvPicPr>
          <p:nvPr/>
        </p:nvPicPr>
        <p:blipFill>
          <a:blip r:embed="rId3"/>
          <a:stretch>
            <a:fillRect/>
          </a:stretch>
        </p:blipFill>
        <p:spPr>
          <a:xfrm>
            <a:off x="449263" y="1035442"/>
            <a:ext cx="2809875" cy="2095500"/>
          </a:xfrm>
          <a:prstGeom prst="rect">
            <a:avLst/>
          </a:prstGeom>
        </p:spPr>
      </p:pic>
      <p:pic>
        <p:nvPicPr>
          <p:cNvPr id="6" name="Picture 5">
            <a:extLst>
              <a:ext uri="{FF2B5EF4-FFF2-40B4-BE49-F238E27FC236}">
                <a16:creationId xmlns:a16="http://schemas.microsoft.com/office/drawing/2014/main" id="{5485F7F1-EFCD-43E6-9390-6AB53AA44D36}"/>
              </a:ext>
            </a:extLst>
          </p:cNvPr>
          <p:cNvPicPr>
            <a:picLocks noChangeAspect="1"/>
          </p:cNvPicPr>
          <p:nvPr/>
        </p:nvPicPr>
        <p:blipFill>
          <a:blip r:embed="rId4"/>
          <a:stretch>
            <a:fillRect/>
          </a:stretch>
        </p:blipFill>
        <p:spPr>
          <a:xfrm>
            <a:off x="468754" y="3274228"/>
            <a:ext cx="2784102" cy="2069264"/>
          </a:xfrm>
          <a:prstGeom prst="rect">
            <a:avLst/>
          </a:prstGeom>
        </p:spPr>
      </p:pic>
      <p:pic>
        <p:nvPicPr>
          <p:cNvPr id="8" name="Picture 7">
            <a:extLst>
              <a:ext uri="{FF2B5EF4-FFF2-40B4-BE49-F238E27FC236}">
                <a16:creationId xmlns:a16="http://schemas.microsoft.com/office/drawing/2014/main" id="{2307CA90-E058-6CFD-7CFD-C9AFCD40138E}"/>
              </a:ext>
            </a:extLst>
          </p:cNvPr>
          <p:cNvPicPr>
            <a:picLocks noChangeAspect="1"/>
          </p:cNvPicPr>
          <p:nvPr/>
        </p:nvPicPr>
        <p:blipFill>
          <a:blip r:embed="rId5"/>
          <a:stretch>
            <a:fillRect/>
          </a:stretch>
        </p:blipFill>
        <p:spPr>
          <a:xfrm>
            <a:off x="3454844" y="3467206"/>
            <a:ext cx="2819400" cy="2009775"/>
          </a:xfrm>
          <a:prstGeom prst="rect">
            <a:avLst/>
          </a:prstGeom>
        </p:spPr>
      </p:pic>
      <p:cxnSp>
        <p:nvCxnSpPr>
          <p:cNvPr id="11" name="Straight Arrow Connector 10">
            <a:extLst>
              <a:ext uri="{FF2B5EF4-FFF2-40B4-BE49-F238E27FC236}">
                <a16:creationId xmlns:a16="http://schemas.microsoft.com/office/drawing/2014/main" id="{0FD16AD8-0FBD-6F69-AFA2-455DB9D77F80}"/>
              </a:ext>
            </a:extLst>
          </p:cNvPr>
          <p:cNvCxnSpPr>
            <a:cxnSpLocks/>
          </p:cNvCxnSpPr>
          <p:nvPr/>
        </p:nvCxnSpPr>
        <p:spPr>
          <a:xfrm>
            <a:off x="2247900" y="2598680"/>
            <a:ext cx="2057400" cy="30293"/>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17" name="Text Box 4">
            <a:extLst>
              <a:ext uri="{FF2B5EF4-FFF2-40B4-BE49-F238E27FC236}">
                <a16:creationId xmlns:a16="http://schemas.microsoft.com/office/drawing/2014/main" id="{0A53129B-0766-4147-B605-BAD685B058B5}"/>
              </a:ext>
            </a:extLst>
          </p:cNvPr>
          <p:cNvSpPr txBox="1"/>
          <p:nvPr/>
        </p:nvSpPr>
        <p:spPr>
          <a:xfrm>
            <a:off x="3834648" y="1381964"/>
            <a:ext cx="2069180" cy="363454"/>
          </a:xfrm>
          <a:prstGeom prst="rect">
            <a:avLst/>
          </a:prstGeom>
          <a:noFill/>
          <a:ln w="635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lv-LV" sz="800" b="1">
                <a:effectLst/>
                <a:latin typeface="Arial" panose="020B0604020202020204" pitchFamily="34" charset="0"/>
                <a:ea typeface="Calibri" panose="020F0502020204030204" pitchFamily="34" charset="0"/>
                <a:cs typeface="Times New Roman" panose="02020603050405020304" pitchFamily="18" charset="0"/>
              </a:rPr>
              <a:t>Paneļu ieliekamo detaļu savienojuma elements nav uzstādīts.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165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12</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406399"/>
            <a:ext cx="9365386" cy="485757"/>
          </a:xfrm>
        </p:spPr>
        <p:txBody>
          <a:bodyPr/>
          <a:lstStyle/>
          <a:p>
            <a:r>
              <a:rPr lang="lv-LV" b="1">
                <a:latin typeface="+mn-lt"/>
              </a:rPr>
              <a:t>602 sērijas ēku </a:t>
            </a:r>
            <a:r>
              <a:rPr lang="lv-LV" b="1">
                <a:effectLst/>
                <a:latin typeface="+mn-lt"/>
                <a:cs typeface="Arial" panose="020B0604020202020204" pitchFamily="34" charset="0"/>
              </a:rPr>
              <a:t>mezglu izpēte</a:t>
            </a:r>
            <a:endParaRPr lang="lv-LV" b="1">
              <a:latin typeface="+mn-lt"/>
            </a:endParaRPr>
          </a:p>
        </p:txBody>
      </p:sp>
      <p:sp>
        <p:nvSpPr>
          <p:cNvPr id="16" name="TextBox 15">
            <a:extLst>
              <a:ext uri="{FF2B5EF4-FFF2-40B4-BE49-F238E27FC236}">
                <a16:creationId xmlns:a16="http://schemas.microsoft.com/office/drawing/2014/main" id="{22EDD999-D159-427A-ABE7-1FC6B2EF0386}"/>
              </a:ext>
            </a:extLst>
          </p:cNvPr>
          <p:cNvSpPr txBox="1"/>
          <p:nvPr/>
        </p:nvSpPr>
        <p:spPr>
          <a:xfrm>
            <a:off x="6596916" y="1449467"/>
            <a:ext cx="6382488" cy="3354765"/>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q"/>
            </a:pPr>
            <a:r>
              <a:rPr lang="lv-LV" sz="2400">
                <a:solidFill>
                  <a:srgbClr val="005DA1"/>
                </a:solidFill>
                <a:effectLst/>
                <a:latin typeface="Arial" panose="020B0604020202020204" pitchFamily="34" charset="0"/>
                <a:ea typeface="Times New Roman" panose="02020603050405020304" pitchFamily="18" charset="0"/>
                <a:cs typeface="Times New Roman" panose="02020603050405020304" pitchFamily="18" charset="0"/>
              </a:rPr>
              <a:t>būtiska elementu šķērsgriezuma samazināšanās nav konstatēta</a:t>
            </a:r>
          </a:p>
          <a:p>
            <a:pPr marL="342900" indent="-342900" algn="just">
              <a:spcAft>
                <a:spcPts val="600"/>
              </a:spcAft>
              <a:buFont typeface="Wingdings" panose="05000000000000000000" pitchFamily="2" charset="2"/>
              <a:buChar char="q"/>
            </a:pPr>
            <a:r>
              <a:rPr lang="lv-LV" sz="2400">
                <a:solidFill>
                  <a:srgbClr val="005DA1"/>
                </a:solidFill>
                <a:effectLst/>
                <a:latin typeface="Arial" panose="020B0604020202020204" pitchFamily="34" charset="0"/>
                <a:ea typeface="Times New Roman" panose="02020603050405020304" pitchFamily="18" charset="0"/>
                <a:cs typeface="Times New Roman" panose="02020603050405020304" pitchFamily="18" charset="0"/>
              </a:rPr>
              <a:t>pretkorozijas aizsargslānis nav ierīkots</a:t>
            </a:r>
          </a:p>
          <a:p>
            <a:pPr marL="342900" indent="-342900" algn="just">
              <a:spcAft>
                <a:spcPts val="600"/>
              </a:spcAft>
              <a:buFont typeface="Wingdings" panose="05000000000000000000" pitchFamily="2" charset="2"/>
              <a:buChar char="q"/>
            </a:pPr>
            <a:r>
              <a:rPr lang="lv-LV" sz="2400">
                <a:solidFill>
                  <a:srgbClr val="005DA1"/>
                </a:solidFill>
                <a:ea typeface="Times New Roman" panose="02020603050405020304" pitchFamily="18" charset="0"/>
                <a:cs typeface="Times New Roman" panose="02020603050405020304" pitchFamily="18" charset="0"/>
              </a:rPr>
              <a:t>Stiegrojums un stiprinājums atbilst Projektam</a:t>
            </a:r>
          </a:p>
          <a:p>
            <a:pPr marL="342900" indent="-342900" algn="just">
              <a:spcAft>
                <a:spcPts val="600"/>
              </a:spcAft>
              <a:buFont typeface="Wingdings" panose="05000000000000000000" pitchFamily="2" charset="2"/>
              <a:buChar char="q"/>
            </a:pPr>
            <a:r>
              <a:rPr lang="lv-LV" sz="2400">
                <a:solidFill>
                  <a:srgbClr val="005DA1"/>
                </a:solidFill>
                <a:effectLst/>
                <a:latin typeface="Arial" panose="020B0604020202020204" pitchFamily="34" charset="0"/>
                <a:ea typeface="Times New Roman" panose="02020603050405020304" pitchFamily="18" charset="0"/>
                <a:cs typeface="Times New Roman" panose="02020603050405020304" pitchFamily="18" charset="0"/>
              </a:rPr>
              <a:t>atkāpes būtiski neietekmē paneļu savienojumu stiprību</a:t>
            </a:r>
          </a:p>
          <a:p>
            <a:pPr algn="just">
              <a:spcAft>
                <a:spcPts val="600"/>
              </a:spcAft>
            </a:pPr>
            <a:endParaRPr lang="lv-LV" sz="2400">
              <a:solidFill>
                <a:srgbClr val="005DA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rrow: Right 28">
            <a:extLst>
              <a:ext uri="{FF2B5EF4-FFF2-40B4-BE49-F238E27FC236}">
                <a16:creationId xmlns:a16="http://schemas.microsoft.com/office/drawing/2014/main" id="{CD7CE27A-3966-45A3-8EBE-AD559DD76A5F}"/>
              </a:ext>
            </a:extLst>
          </p:cNvPr>
          <p:cNvSpPr/>
          <p:nvPr/>
        </p:nvSpPr>
        <p:spPr>
          <a:xfrm>
            <a:off x="3768127" y="2195075"/>
            <a:ext cx="427630" cy="24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a:extLst>
              <a:ext uri="{FF2B5EF4-FFF2-40B4-BE49-F238E27FC236}">
                <a16:creationId xmlns:a16="http://schemas.microsoft.com/office/drawing/2014/main" id="{C4B3F46E-9297-43B5-2670-CD2A65073A6C}"/>
              </a:ext>
            </a:extLst>
          </p:cNvPr>
          <p:cNvPicPr>
            <a:picLocks noChangeAspect="1"/>
          </p:cNvPicPr>
          <p:nvPr/>
        </p:nvPicPr>
        <p:blipFill>
          <a:blip r:embed="rId2"/>
          <a:stretch>
            <a:fillRect/>
          </a:stretch>
        </p:blipFill>
        <p:spPr>
          <a:xfrm>
            <a:off x="515140" y="997905"/>
            <a:ext cx="2828789" cy="2121592"/>
          </a:xfrm>
          <a:prstGeom prst="rect">
            <a:avLst/>
          </a:prstGeom>
        </p:spPr>
      </p:pic>
      <p:pic>
        <p:nvPicPr>
          <p:cNvPr id="3" name="Picture 2">
            <a:extLst>
              <a:ext uri="{FF2B5EF4-FFF2-40B4-BE49-F238E27FC236}">
                <a16:creationId xmlns:a16="http://schemas.microsoft.com/office/drawing/2014/main" id="{BA178485-CF19-4851-78D6-8F0C3D303095}"/>
              </a:ext>
            </a:extLst>
          </p:cNvPr>
          <p:cNvPicPr>
            <a:picLocks noChangeAspect="1"/>
          </p:cNvPicPr>
          <p:nvPr/>
        </p:nvPicPr>
        <p:blipFill>
          <a:blip r:embed="rId3"/>
          <a:stretch>
            <a:fillRect/>
          </a:stretch>
        </p:blipFill>
        <p:spPr>
          <a:xfrm>
            <a:off x="3432446" y="997905"/>
            <a:ext cx="2828789" cy="2121592"/>
          </a:xfrm>
          <a:prstGeom prst="rect">
            <a:avLst/>
          </a:prstGeom>
        </p:spPr>
      </p:pic>
      <p:pic>
        <p:nvPicPr>
          <p:cNvPr id="5" name="Picture 4">
            <a:extLst>
              <a:ext uri="{FF2B5EF4-FFF2-40B4-BE49-F238E27FC236}">
                <a16:creationId xmlns:a16="http://schemas.microsoft.com/office/drawing/2014/main" id="{751EBC3B-8554-C6E2-B397-D8C5183C404C}"/>
              </a:ext>
            </a:extLst>
          </p:cNvPr>
          <p:cNvPicPr>
            <a:picLocks noChangeAspect="1"/>
          </p:cNvPicPr>
          <p:nvPr/>
        </p:nvPicPr>
        <p:blipFill>
          <a:blip r:embed="rId4"/>
          <a:stretch>
            <a:fillRect/>
          </a:stretch>
        </p:blipFill>
        <p:spPr>
          <a:xfrm>
            <a:off x="515140" y="3225246"/>
            <a:ext cx="2828789" cy="2121592"/>
          </a:xfrm>
          <a:prstGeom prst="rect">
            <a:avLst/>
          </a:prstGeom>
        </p:spPr>
      </p:pic>
      <p:pic>
        <p:nvPicPr>
          <p:cNvPr id="6" name="Picture 5">
            <a:extLst>
              <a:ext uri="{FF2B5EF4-FFF2-40B4-BE49-F238E27FC236}">
                <a16:creationId xmlns:a16="http://schemas.microsoft.com/office/drawing/2014/main" id="{9FECEAE3-43B1-09CC-880B-6E2F0EF4936F}"/>
              </a:ext>
            </a:extLst>
          </p:cNvPr>
          <p:cNvPicPr>
            <a:picLocks noChangeAspect="1"/>
          </p:cNvPicPr>
          <p:nvPr/>
        </p:nvPicPr>
        <p:blipFill>
          <a:blip r:embed="rId5"/>
          <a:stretch>
            <a:fillRect/>
          </a:stretch>
        </p:blipFill>
        <p:spPr>
          <a:xfrm>
            <a:off x="3432446" y="3225246"/>
            <a:ext cx="2869622" cy="2152217"/>
          </a:xfrm>
          <a:prstGeom prst="rect">
            <a:avLst/>
          </a:prstGeom>
        </p:spPr>
      </p:pic>
      <p:pic>
        <p:nvPicPr>
          <p:cNvPr id="7" name="Picture 6">
            <a:extLst>
              <a:ext uri="{FF2B5EF4-FFF2-40B4-BE49-F238E27FC236}">
                <a16:creationId xmlns:a16="http://schemas.microsoft.com/office/drawing/2014/main" id="{710BF846-7DA2-FA7E-0BA7-DCE74DB4CB1E}"/>
              </a:ext>
            </a:extLst>
          </p:cNvPr>
          <p:cNvPicPr>
            <a:picLocks noChangeAspect="1"/>
          </p:cNvPicPr>
          <p:nvPr/>
        </p:nvPicPr>
        <p:blipFill>
          <a:blip r:embed="rId6"/>
          <a:stretch>
            <a:fillRect/>
          </a:stretch>
        </p:blipFill>
        <p:spPr>
          <a:xfrm>
            <a:off x="2121353" y="4588222"/>
            <a:ext cx="2945947" cy="2209461"/>
          </a:xfrm>
          <a:prstGeom prst="rect">
            <a:avLst/>
          </a:prstGeom>
        </p:spPr>
      </p:pic>
      <p:cxnSp>
        <p:nvCxnSpPr>
          <p:cNvPr id="9" name="Straight Arrow Connector 8">
            <a:extLst>
              <a:ext uri="{FF2B5EF4-FFF2-40B4-BE49-F238E27FC236}">
                <a16:creationId xmlns:a16="http://schemas.microsoft.com/office/drawing/2014/main" id="{0E0595DB-41DB-E136-5FE3-3E114399276B}"/>
              </a:ext>
            </a:extLst>
          </p:cNvPr>
          <p:cNvCxnSpPr>
            <a:cxnSpLocks/>
          </p:cNvCxnSpPr>
          <p:nvPr/>
        </p:nvCxnSpPr>
        <p:spPr>
          <a:xfrm flipH="1">
            <a:off x="2476499" y="1695450"/>
            <a:ext cx="4120417" cy="0"/>
          </a:xfrm>
          <a:prstGeom prst="straightConnector1">
            <a:avLst/>
          </a:prstGeom>
          <a:ln w="38100">
            <a:solidFill>
              <a:srgbClr val="005DA1"/>
            </a:solidFill>
            <a:prstDash val="sysDot"/>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a:extLst>
              <a:ext uri="{FF2B5EF4-FFF2-40B4-BE49-F238E27FC236}">
                <a16:creationId xmlns:a16="http://schemas.microsoft.com/office/drawing/2014/main" id="{A52273AA-21A1-DEC0-64F1-0D51929A4B86}"/>
              </a:ext>
            </a:extLst>
          </p:cNvPr>
          <p:cNvCxnSpPr>
            <a:cxnSpLocks/>
          </p:cNvCxnSpPr>
          <p:nvPr/>
        </p:nvCxnSpPr>
        <p:spPr>
          <a:xfrm flipH="1">
            <a:off x="5429249" y="2520595"/>
            <a:ext cx="1167667" cy="0"/>
          </a:xfrm>
          <a:prstGeom prst="straightConnector1">
            <a:avLst/>
          </a:prstGeom>
          <a:ln w="38100">
            <a:solidFill>
              <a:srgbClr val="005DA1"/>
            </a:solidFill>
            <a:prstDash val="sysDot"/>
            <a:tailEnd type="triangle"/>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3FD18810-74D8-A28E-BF4E-F9391223978B}"/>
              </a:ext>
            </a:extLst>
          </p:cNvPr>
          <p:cNvCxnSpPr/>
          <p:nvPr/>
        </p:nvCxnSpPr>
        <p:spPr>
          <a:xfrm flipH="1">
            <a:off x="6000750" y="3305175"/>
            <a:ext cx="596166" cy="0"/>
          </a:xfrm>
          <a:prstGeom prst="straightConnector1">
            <a:avLst/>
          </a:prstGeom>
          <a:ln w="38100">
            <a:solidFill>
              <a:srgbClr val="005DA1"/>
            </a:solidFill>
            <a:prstDash val="sysDot"/>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5483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13</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xfrm>
            <a:off x="9579694" y="7062788"/>
            <a:ext cx="1871663" cy="40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543186" y="240331"/>
            <a:ext cx="12342290" cy="603077"/>
          </a:xfrm>
        </p:spPr>
        <p:txBody>
          <a:bodyPr/>
          <a:lstStyle/>
          <a:p>
            <a:r>
              <a:rPr lang="lv-LV" b="1">
                <a:solidFill>
                  <a:srgbClr val="00AAC5"/>
                </a:solidFill>
                <a:latin typeface="+mn-lt"/>
                <a:cs typeface="Arial" panose="020B0604020202020204" pitchFamily="34" charset="0"/>
              </a:rPr>
              <a:t>P</a:t>
            </a:r>
            <a:r>
              <a:rPr lang="lv-LV" b="1">
                <a:solidFill>
                  <a:srgbClr val="00AAC5"/>
                </a:solidFill>
                <a:effectLst/>
                <a:latin typeface="+mn-lt"/>
                <a:cs typeface="Arial" panose="020B0604020202020204" pitchFamily="34" charset="0"/>
              </a:rPr>
              <a:t>aneļu betona stiprība un </a:t>
            </a:r>
            <a:r>
              <a:rPr lang="lv-LV" b="1" err="1">
                <a:solidFill>
                  <a:srgbClr val="00AAC5"/>
                </a:solidFill>
                <a:effectLst/>
                <a:latin typeface="+mn-lt"/>
                <a:cs typeface="Arial" panose="020B0604020202020204" pitchFamily="34" charset="0"/>
              </a:rPr>
              <a:t>saduršuves</a:t>
            </a:r>
            <a:endParaRPr lang="lv-LV">
              <a:solidFill>
                <a:srgbClr val="00AAC5"/>
              </a:solidFill>
              <a:latin typeface="+mn-lt"/>
            </a:endParaRPr>
          </a:p>
        </p:txBody>
      </p:sp>
      <p:sp>
        <p:nvSpPr>
          <p:cNvPr id="16" name="TextBox 15">
            <a:extLst>
              <a:ext uri="{FF2B5EF4-FFF2-40B4-BE49-F238E27FC236}">
                <a16:creationId xmlns:a16="http://schemas.microsoft.com/office/drawing/2014/main" id="{22EDD999-D159-427A-ABE7-1FC6B2EF0386}"/>
              </a:ext>
            </a:extLst>
          </p:cNvPr>
          <p:cNvSpPr txBox="1"/>
          <p:nvPr/>
        </p:nvSpPr>
        <p:spPr>
          <a:xfrm>
            <a:off x="6269945" y="809332"/>
            <a:ext cx="6531655" cy="2308324"/>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q"/>
            </a:pPr>
            <a:r>
              <a:rPr lang="lv-LV" sz="2200">
                <a:solidFill>
                  <a:srgbClr val="005DA1"/>
                </a:solidFill>
                <a:effectLst/>
                <a:latin typeface="Arial" panose="020B0604020202020204" pitchFamily="34" charset="0"/>
                <a:ea typeface="Calibri" panose="020F0502020204030204" pitchFamily="34" charset="0"/>
              </a:rPr>
              <a:t>Nesošo elementu: pagraba pārseguma plātņu un sienu, jumta paneļu, tekņu, jumta plātņu betona stiprība </a:t>
            </a:r>
            <a:r>
              <a:rPr lang="lv-LV" sz="2200">
                <a:solidFill>
                  <a:srgbClr val="005DA1"/>
                </a:solidFill>
                <a:ea typeface="Calibri" panose="020F0502020204030204" pitchFamily="34" charset="0"/>
              </a:rPr>
              <a:t>atbilst Projektam un pat pārsniedz to</a:t>
            </a:r>
          </a:p>
          <a:p>
            <a:pPr marL="342900" indent="-342900" algn="just">
              <a:spcAft>
                <a:spcPts val="600"/>
              </a:spcAft>
              <a:buFont typeface="Wingdings" panose="05000000000000000000" pitchFamily="2" charset="2"/>
              <a:buChar char="q"/>
            </a:pPr>
            <a:r>
              <a:rPr lang="lv-LV" sz="2200">
                <a:solidFill>
                  <a:srgbClr val="005DA1"/>
                </a:solidFill>
                <a:effectLst/>
                <a:latin typeface="Arial" panose="020B0604020202020204" pitchFamily="34" charset="0"/>
                <a:ea typeface="Calibri" panose="020F0502020204030204" pitchFamily="34" charset="0"/>
              </a:rPr>
              <a:t>nestspēja pietiekama esošo slodžu uzņemšanai</a:t>
            </a:r>
          </a:p>
          <a:p>
            <a:pPr marL="342900" indent="-342900" algn="just">
              <a:spcAft>
                <a:spcPts val="600"/>
              </a:spcAft>
              <a:buFont typeface="Wingdings" panose="05000000000000000000" pitchFamily="2" charset="2"/>
              <a:buChar char="q"/>
            </a:pPr>
            <a:endParaRPr lang="lv-LV" sz="2400">
              <a:solidFill>
                <a:srgbClr val="005DA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0E21DA1-6F96-4ABF-A06E-2C136774D8C4}"/>
              </a:ext>
            </a:extLst>
          </p:cNvPr>
          <p:cNvSpPr txBox="1"/>
          <p:nvPr/>
        </p:nvSpPr>
        <p:spPr>
          <a:xfrm>
            <a:off x="390328" y="4055241"/>
            <a:ext cx="6823984" cy="2616101"/>
          </a:xfrm>
          <a:prstGeom prst="rect">
            <a:avLst/>
          </a:prstGeom>
          <a:noFill/>
        </p:spPr>
        <p:txBody>
          <a:bodyPr wrap="square" rtlCol="0">
            <a:spAutoFit/>
          </a:bodyPr>
          <a:lstStyle/>
          <a:p>
            <a:pPr marL="342900" lvl="0" indent="-342900" algn="just">
              <a:spcBef>
                <a:spcPts val="600"/>
              </a:spcBef>
              <a:spcAft>
                <a:spcPts val="600"/>
              </a:spcAft>
              <a:buFont typeface="Wingdings" panose="05000000000000000000" pitchFamily="2" charset="2"/>
              <a:buChar char="q"/>
            </a:pPr>
            <a:r>
              <a:rPr lang="lv-LV" sz="2400" err="1">
                <a:solidFill>
                  <a:srgbClr val="005DA1"/>
                </a:solidFill>
                <a:effectLst/>
                <a:latin typeface="Arial" panose="020B0604020202020204" pitchFamily="34" charset="0"/>
                <a:ea typeface="Calibri" panose="020F0502020204030204" pitchFamily="34" charset="0"/>
              </a:rPr>
              <a:t>starppaneļu</a:t>
            </a:r>
            <a:r>
              <a:rPr lang="lv-LV" sz="2400">
                <a:solidFill>
                  <a:srgbClr val="005DA1"/>
                </a:solidFill>
                <a:effectLst/>
                <a:latin typeface="Arial" panose="020B0604020202020204" pitchFamily="34" charset="0"/>
                <a:ea typeface="Calibri" panose="020F0502020204030204" pitchFamily="34" charset="0"/>
              </a:rPr>
              <a:t> </a:t>
            </a:r>
            <a:r>
              <a:rPr lang="lv-LV" sz="2400" err="1">
                <a:solidFill>
                  <a:srgbClr val="005DA1"/>
                </a:solidFill>
                <a:effectLst/>
                <a:latin typeface="Arial" panose="020B0604020202020204" pitchFamily="34" charset="0"/>
                <a:ea typeface="Calibri" panose="020F0502020204030204" pitchFamily="34" charset="0"/>
              </a:rPr>
              <a:t>saduršuvju</a:t>
            </a:r>
            <a:r>
              <a:rPr lang="lv-LV" sz="2400">
                <a:solidFill>
                  <a:srgbClr val="005DA1"/>
                </a:solidFill>
                <a:effectLst/>
                <a:latin typeface="Arial" panose="020B0604020202020204" pitchFamily="34" charset="0"/>
                <a:ea typeface="Calibri" panose="020F0502020204030204" pitchFamily="34" charset="0"/>
              </a:rPr>
              <a:t> tehniskais stāvoklis vērtējams kā daļēji apmierinošs</a:t>
            </a:r>
          </a:p>
          <a:p>
            <a:pPr marL="342900" lvl="0" indent="-342900" algn="just">
              <a:spcBef>
                <a:spcPts val="600"/>
              </a:spcBef>
              <a:spcAft>
                <a:spcPts val="600"/>
              </a:spcAft>
              <a:buFont typeface="Wingdings" panose="05000000000000000000" pitchFamily="2" charset="2"/>
              <a:buChar char="q"/>
            </a:pPr>
            <a:r>
              <a:rPr lang="lv-LV" sz="2400" err="1">
                <a:solidFill>
                  <a:srgbClr val="005DA1"/>
                </a:solidFill>
                <a:effectLst/>
                <a:latin typeface="Arial" panose="020B0604020202020204" pitchFamily="34" charset="0"/>
                <a:ea typeface="Calibri" panose="020F0502020204030204" pitchFamily="34" charset="0"/>
              </a:rPr>
              <a:t>starppaneļu</a:t>
            </a:r>
            <a:r>
              <a:rPr lang="lv-LV" sz="2400">
                <a:solidFill>
                  <a:srgbClr val="005DA1"/>
                </a:solidFill>
                <a:effectLst/>
                <a:latin typeface="Arial" panose="020B0604020202020204" pitchFamily="34" charset="0"/>
                <a:ea typeface="Calibri" panose="020F0502020204030204" pitchFamily="34" charset="0"/>
              </a:rPr>
              <a:t> šuvju aizpildījums fiziski un morāli nolietojies, tomēr pilda savu funkciju</a:t>
            </a:r>
            <a:endParaRPr lang="lv-LV" sz="2400">
              <a:solidFill>
                <a:srgbClr val="005DA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Wingdings" panose="05000000000000000000" pitchFamily="2" charset="2"/>
              <a:buChar char="q"/>
            </a:pPr>
            <a:r>
              <a:rPr lang="lv-LV" sz="2400">
                <a:solidFill>
                  <a:srgbClr val="005DA1"/>
                </a:solidFill>
                <a:effectLst/>
                <a:latin typeface="Arial" panose="020B0604020202020204" pitchFamily="34" charset="0"/>
                <a:ea typeface="Calibri" panose="020F0502020204030204" pitchFamily="34" charset="0"/>
              </a:rPr>
              <a:t>ieteicama </a:t>
            </a:r>
            <a:r>
              <a:rPr lang="lv-LV" sz="2400" err="1">
                <a:solidFill>
                  <a:srgbClr val="005DA1"/>
                </a:solidFill>
                <a:effectLst/>
                <a:latin typeface="Arial" panose="020B0604020202020204" pitchFamily="34" charset="0"/>
                <a:ea typeface="Calibri" panose="020F0502020204030204" pitchFamily="34" charset="0"/>
              </a:rPr>
              <a:t>starppaneļu</a:t>
            </a:r>
            <a:r>
              <a:rPr lang="lv-LV" sz="2400">
                <a:solidFill>
                  <a:srgbClr val="005DA1"/>
                </a:solidFill>
                <a:effectLst/>
                <a:latin typeface="Arial" panose="020B0604020202020204" pitchFamily="34" charset="0"/>
                <a:ea typeface="Calibri" panose="020F0502020204030204" pitchFamily="34" charset="0"/>
              </a:rPr>
              <a:t> šuvju periodiska vizuālā pārbaude un atjaunošana</a:t>
            </a:r>
          </a:p>
        </p:txBody>
      </p:sp>
      <p:pic>
        <p:nvPicPr>
          <p:cNvPr id="3" name="Picture 2">
            <a:extLst>
              <a:ext uri="{FF2B5EF4-FFF2-40B4-BE49-F238E27FC236}">
                <a16:creationId xmlns:a16="http://schemas.microsoft.com/office/drawing/2014/main" id="{082EE957-FA0A-4CAB-0386-1D6A8036D49B}"/>
              </a:ext>
            </a:extLst>
          </p:cNvPr>
          <p:cNvPicPr>
            <a:picLocks noChangeAspect="1"/>
          </p:cNvPicPr>
          <p:nvPr/>
        </p:nvPicPr>
        <p:blipFill>
          <a:blip r:embed="rId2"/>
          <a:stretch>
            <a:fillRect/>
          </a:stretch>
        </p:blipFill>
        <p:spPr>
          <a:xfrm>
            <a:off x="543186" y="882152"/>
            <a:ext cx="4438389" cy="1628632"/>
          </a:xfrm>
          <a:prstGeom prst="rect">
            <a:avLst/>
          </a:prstGeom>
        </p:spPr>
      </p:pic>
      <p:pic>
        <p:nvPicPr>
          <p:cNvPr id="6" name="Picture 5">
            <a:extLst>
              <a:ext uri="{FF2B5EF4-FFF2-40B4-BE49-F238E27FC236}">
                <a16:creationId xmlns:a16="http://schemas.microsoft.com/office/drawing/2014/main" id="{4EA52537-7B73-3EB0-8B98-C69BC01645A4}"/>
              </a:ext>
            </a:extLst>
          </p:cNvPr>
          <p:cNvPicPr>
            <a:picLocks noChangeAspect="1"/>
          </p:cNvPicPr>
          <p:nvPr/>
        </p:nvPicPr>
        <p:blipFill>
          <a:blip r:embed="rId3"/>
          <a:stretch>
            <a:fillRect/>
          </a:stretch>
        </p:blipFill>
        <p:spPr>
          <a:xfrm>
            <a:off x="1222766" y="2136443"/>
            <a:ext cx="4615656" cy="1643394"/>
          </a:xfrm>
          <a:prstGeom prst="rect">
            <a:avLst/>
          </a:prstGeom>
        </p:spPr>
      </p:pic>
      <p:pic>
        <p:nvPicPr>
          <p:cNvPr id="8" name="Picture 7">
            <a:extLst>
              <a:ext uri="{FF2B5EF4-FFF2-40B4-BE49-F238E27FC236}">
                <a16:creationId xmlns:a16="http://schemas.microsoft.com/office/drawing/2014/main" id="{41E57ABD-BDCF-6895-4AE9-C7B4BC06431F}"/>
              </a:ext>
            </a:extLst>
          </p:cNvPr>
          <p:cNvPicPr>
            <a:picLocks noChangeAspect="1"/>
          </p:cNvPicPr>
          <p:nvPr/>
        </p:nvPicPr>
        <p:blipFill>
          <a:blip r:embed="rId4"/>
          <a:stretch>
            <a:fillRect/>
          </a:stretch>
        </p:blipFill>
        <p:spPr>
          <a:xfrm>
            <a:off x="7313351" y="2871851"/>
            <a:ext cx="5642883" cy="1937390"/>
          </a:xfrm>
          <a:prstGeom prst="rect">
            <a:avLst/>
          </a:prstGeom>
        </p:spPr>
      </p:pic>
      <p:pic>
        <p:nvPicPr>
          <p:cNvPr id="10" name="Picture 9">
            <a:extLst>
              <a:ext uri="{FF2B5EF4-FFF2-40B4-BE49-F238E27FC236}">
                <a16:creationId xmlns:a16="http://schemas.microsoft.com/office/drawing/2014/main" id="{BF06247C-3DA8-706B-5886-B8795D441FCE}"/>
              </a:ext>
            </a:extLst>
          </p:cNvPr>
          <p:cNvPicPr>
            <a:picLocks noChangeAspect="1"/>
          </p:cNvPicPr>
          <p:nvPr/>
        </p:nvPicPr>
        <p:blipFill>
          <a:blip r:embed="rId5"/>
          <a:stretch>
            <a:fillRect/>
          </a:stretch>
        </p:blipFill>
        <p:spPr>
          <a:xfrm>
            <a:off x="7272529" y="4980309"/>
            <a:ext cx="5724525" cy="1857375"/>
          </a:xfrm>
          <a:prstGeom prst="rect">
            <a:avLst/>
          </a:prstGeom>
        </p:spPr>
      </p:pic>
    </p:spTree>
    <p:extLst>
      <p:ext uri="{BB962C8B-B14F-4D97-AF65-F5344CB8AC3E}">
        <p14:creationId xmlns:p14="http://schemas.microsoft.com/office/powerpoint/2010/main" val="279939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14</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2" y="488933"/>
            <a:ext cx="7803198" cy="419175"/>
          </a:xfrm>
        </p:spPr>
        <p:txBody>
          <a:bodyPr/>
          <a:lstStyle/>
          <a:p>
            <a:r>
              <a:rPr lang="lv-LV" b="1">
                <a:latin typeface="+mn-lt"/>
                <a:cs typeface="Arial" panose="020B0604020202020204" pitchFamily="34" charset="0"/>
              </a:rPr>
              <a:t>Š</a:t>
            </a:r>
            <a:r>
              <a:rPr lang="lv-LV" b="1">
                <a:effectLst/>
                <a:latin typeface="+mn-lt"/>
                <a:cs typeface="Arial" panose="020B0604020202020204" pitchFamily="34" charset="0"/>
              </a:rPr>
              <a:t>uvju hermetizācija</a:t>
            </a:r>
            <a:endParaRPr lang="lv-LV">
              <a:latin typeface="+mn-lt"/>
            </a:endParaRPr>
          </a:p>
        </p:txBody>
      </p:sp>
      <p:sp>
        <p:nvSpPr>
          <p:cNvPr id="11" name="TextBox 10">
            <a:extLst>
              <a:ext uri="{FF2B5EF4-FFF2-40B4-BE49-F238E27FC236}">
                <a16:creationId xmlns:a16="http://schemas.microsoft.com/office/drawing/2014/main" id="{9227A021-EB41-40B2-9B89-21C4826F3242}"/>
              </a:ext>
            </a:extLst>
          </p:cNvPr>
          <p:cNvSpPr txBox="1"/>
          <p:nvPr/>
        </p:nvSpPr>
        <p:spPr>
          <a:xfrm>
            <a:off x="360018" y="1011237"/>
            <a:ext cx="5450231" cy="5570756"/>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q"/>
            </a:pP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šuvju hermetizācijas stāvoklis vērtējams </a:t>
            </a:r>
            <a:r>
              <a:rPr lang="lv-LV" sz="2400">
                <a:solidFill>
                  <a:srgbClr val="005DA1"/>
                </a:solidFill>
                <a:effectLst/>
                <a:latin typeface="Arial" panose="020B0604020202020204" pitchFamily="34" charset="0"/>
                <a:ea typeface="Times New Roman" panose="02020603050405020304" pitchFamily="18" charset="0"/>
              </a:rPr>
              <a:t>kā </a:t>
            </a:r>
            <a:r>
              <a:rPr lang="lv-LV" sz="2400" u="sng">
                <a:solidFill>
                  <a:srgbClr val="005DA1"/>
                </a:solidFill>
                <a:effectLst/>
                <a:latin typeface="Arial" panose="020B0604020202020204" pitchFamily="34" charset="0"/>
                <a:ea typeface="Times New Roman" panose="02020603050405020304" pitchFamily="18" charset="0"/>
              </a:rPr>
              <a:t>daļēji apmierinošs</a:t>
            </a:r>
            <a:r>
              <a:rPr lang="lv-LV" sz="2400">
                <a:solidFill>
                  <a:srgbClr val="005DA1"/>
                </a:solidFill>
                <a:effectLst/>
                <a:latin typeface="Arial" panose="020B0604020202020204" pitchFamily="34" charset="0"/>
                <a:ea typeface="Times New Roman" panose="02020603050405020304" pitchFamily="18" charset="0"/>
              </a:rPr>
              <a:t>. Konstatēts:</a:t>
            </a:r>
          </a:p>
          <a:p>
            <a:pPr marL="342900" indent="-342900" algn="just">
              <a:spcAft>
                <a:spcPts val="600"/>
              </a:spcAft>
              <a:buFont typeface="Wingdings" panose="05000000000000000000" pitchFamily="2" charset="2"/>
              <a:buChar char="q"/>
            </a:pPr>
            <a:r>
              <a:rPr lang="lv-LV" sz="2400">
                <a:solidFill>
                  <a:srgbClr val="005DA1"/>
                </a:solidFill>
                <a:effectLst/>
                <a:latin typeface="Arial" panose="020B0604020202020204" pitchFamily="34" charset="0"/>
                <a:ea typeface="Times New Roman" panose="02020603050405020304" pitchFamily="18" charset="0"/>
              </a:rPr>
              <a:t>nehermētiski komunikāciju vietu šķērsojumi nesošajās un norobežojošajās konstrukcijās</a:t>
            </a:r>
          </a:p>
          <a:p>
            <a:pPr marL="342900" indent="-342900" algn="just">
              <a:spcAft>
                <a:spcPts val="600"/>
              </a:spcAft>
              <a:buFont typeface="Wingdings" panose="05000000000000000000" pitchFamily="2" charset="2"/>
              <a:buChar char="q"/>
            </a:pPr>
            <a:r>
              <a:rPr lang="lv-LV" sz="2400" err="1">
                <a:solidFill>
                  <a:srgbClr val="005DA1"/>
                </a:solidFill>
                <a:ea typeface="Times New Roman" panose="02020603050405020304" pitchFamily="18" charset="0"/>
              </a:rPr>
              <a:t>saduršuvju</a:t>
            </a:r>
            <a:r>
              <a:rPr lang="lv-LV" sz="2400">
                <a:solidFill>
                  <a:srgbClr val="005DA1"/>
                </a:solidFill>
                <a:ea typeface="Times New Roman" panose="02020603050405020304" pitchFamily="18" charset="0"/>
              </a:rPr>
              <a:t> izrāvumi</a:t>
            </a:r>
          </a:p>
          <a:p>
            <a:pPr marL="342900" indent="-342900" algn="just">
              <a:spcAft>
                <a:spcPts val="600"/>
              </a:spcAft>
              <a:buFont typeface="Wingdings" panose="05000000000000000000" pitchFamily="2" charset="2"/>
              <a:buChar char="q"/>
            </a:pPr>
            <a:r>
              <a:rPr lang="lv-LV" sz="2400">
                <a:solidFill>
                  <a:srgbClr val="005DA1"/>
                </a:solidFill>
                <a:ea typeface="Times New Roman" panose="02020603050405020304" pitchFamily="18" charset="0"/>
              </a:rPr>
              <a:t>h</a:t>
            </a:r>
            <a:r>
              <a:rPr lang="lv-LV" sz="2400">
                <a:solidFill>
                  <a:srgbClr val="005DA1"/>
                </a:solidFill>
                <a:effectLst/>
                <a:latin typeface="Arial" panose="020B0604020202020204" pitchFamily="34" charset="0"/>
                <a:ea typeface="Times New Roman" panose="02020603050405020304" pitchFamily="18" charset="0"/>
              </a:rPr>
              <a:t>ermetizācijas nodrošināšanai neatbilstošu materiālu pielietojums, </a:t>
            </a:r>
            <a:r>
              <a:rPr lang="lv-LV" sz="2400">
                <a:solidFill>
                  <a:srgbClr val="005DA1"/>
                </a:solidFill>
                <a:ea typeface="Times New Roman" panose="02020603050405020304" pitchFamily="18" charset="0"/>
              </a:rPr>
              <a:t>PU putas u.c.</a:t>
            </a:r>
          </a:p>
          <a:p>
            <a:pPr marL="342900" indent="-342900" algn="just">
              <a:spcAft>
                <a:spcPts val="600"/>
              </a:spcAft>
              <a:buFont typeface="Wingdings" panose="05000000000000000000" pitchFamily="2" charset="2"/>
              <a:buChar char="q"/>
            </a:pPr>
            <a:r>
              <a:rPr lang="lv-LV" sz="2400">
                <a:solidFill>
                  <a:srgbClr val="005DA1"/>
                </a:solidFill>
                <a:ea typeface="Times New Roman" panose="02020603050405020304" pitchFamily="18" charset="0"/>
              </a:rPr>
              <a:t>nobīdījušies jumta elementi un atkāpes no Projekta hermetizācijas risinājumiem (</a:t>
            </a:r>
            <a:r>
              <a:rPr lang="lv-LV" sz="2400" err="1">
                <a:solidFill>
                  <a:srgbClr val="005DA1"/>
                </a:solidFill>
                <a:ea typeface="Times New Roman" panose="02020603050405020304" pitchFamily="18" charset="0"/>
              </a:rPr>
              <a:t>stiklašķiedras</a:t>
            </a:r>
            <a:r>
              <a:rPr lang="lv-LV" sz="2400">
                <a:solidFill>
                  <a:srgbClr val="005DA1"/>
                </a:solidFill>
                <a:ea typeface="Times New Roman" panose="02020603050405020304" pitchFamily="18" charset="0"/>
              </a:rPr>
              <a:t> audums netika konstatēts).</a:t>
            </a:r>
          </a:p>
        </p:txBody>
      </p:sp>
      <p:pic>
        <p:nvPicPr>
          <p:cNvPr id="3" name="Picture 2">
            <a:extLst>
              <a:ext uri="{FF2B5EF4-FFF2-40B4-BE49-F238E27FC236}">
                <a16:creationId xmlns:a16="http://schemas.microsoft.com/office/drawing/2014/main" id="{B6C9B718-772C-9425-7C48-1BD8B5174DDF}"/>
              </a:ext>
            </a:extLst>
          </p:cNvPr>
          <p:cNvPicPr>
            <a:picLocks noChangeAspect="1"/>
          </p:cNvPicPr>
          <p:nvPr/>
        </p:nvPicPr>
        <p:blipFill>
          <a:blip r:embed="rId2"/>
          <a:stretch>
            <a:fillRect/>
          </a:stretch>
        </p:blipFill>
        <p:spPr>
          <a:xfrm>
            <a:off x="6261102" y="400107"/>
            <a:ext cx="2714625" cy="2085975"/>
          </a:xfrm>
          <a:prstGeom prst="rect">
            <a:avLst/>
          </a:prstGeom>
        </p:spPr>
      </p:pic>
      <p:pic>
        <p:nvPicPr>
          <p:cNvPr id="6" name="Picture 5">
            <a:extLst>
              <a:ext uri="{FF2B5EF4-FFF2-40B4-BE49-F238E27FC236}">
                <a16:creationId xmlns:a16="http://schemas.microsoft.com/office/drawing/2014/main" id="{6A03CF9C-486D-2F03-39A4-005E79AAA8BA}"/>
              </a:ext>
            </a:extLst>
          </p:cNvPr>
          <p:cNvPicPr>
            <a:picLocks noChangeAspect="1"/>
          </p:cNvPicPr>
          <p:nvPr/>
        </p:nvPicPr>
        <p:blipFill>
          <a:blip r:embed="rId3"/>
          <a:stretch>
            <a:fillRect/>
          </a:stretch>
        </p:blipFill>
        <p:spPr>
          <a:xfrm>
            <a:off x="10283826" y="365183"/>
            <a:ext cx="2695575" cy="2066925"/>
          </a:xfrm>
          <a:prstGeom prst="rect">
            <a:avLst/>
          </a:prstGeom>
        </p:spPr>
      </p:pic>
      <p:pic>
        <p:nvPicPr>
          <p:cNvPr id="7" name="Picture 6">
            <a:extLst>
              <a:ext uri="{FF2B5EF4-FFF2-40B4-BE49-F238E27FC236}">
                <a16:creationId xmlns:a16="http://schemas.microsoft.com/office/drawing/2014/main" id="{4291E885-D2F5-0926-F45C-B49E06B49E03}"/>
              </a:ext>
            </a:extLst>
          </p:cNvPr>
          <p:cNvPicPr>
            <a:picLocks noChangeAspect="1"/>
          </p:cNvPicPr>
          <p:nvPr/>
        </p:nvPicPr>
        <p:blipFill>
          <a:blip r:embed="rId4"/>
          <a:stretch>
            <a:fillRect/>
          </a:stretch>
        </p:blipFill>
        <p:spPr>
          <a:xfrm>
            <a:off x="8668594" y="768958"/>
            <a:ext cx="2841420" cy="2126482"/>
          </a:xfrm>
          <a:prstGeom prst="rect">
            <a:avLst/>
          </a:prstGeom>
        </p:spPr>
      </p:pic>
      <p:pic>
        <p:nvPicPr>
          <p:cNvPr id="8" name="Picture 7">
            <a:extLst>
              <a:ext uri="{FF2B5EF4-FFF2-40B4-BE49-F238E27FC236}">
                <a16:creationId xmlns:a16="http://schemas.microsoft.com/office/drawing/2014/main" id="{4D625012-F52F-F404-5D4B-37BB5607B77C}"/>
              </a:ext>
            </a:extLst>
          </p:cNvPr>
          <p:cNvPicPr>
            <a:picLocks noChangeAspect="1"/>
          </p:cNvPicPr>
          <p:nvPr/>
        </p:nvPicPr>
        <p:blipFill>
          <a:blip r:embed="rId5"/>
          <a:stretch>
            <a:fillRect/>
          </a:stretch>
        </p:blipFill>
        <p:spPr>
          <a:xfrm>
            <a:off x="10151049" y="4453099"/>
            <a:ext cx="2834886" cy="2127688"/>
          </a:xfrm>
          <a:prstGeom prst="rect">
            <a:avLst/>
          </a:prstGeom>
        </p:spPr>
      </p:pic>
      <p:pic>
        <p:nvPicPr>
          <p:cNvPr id="9" name="Picture 8">
            <a:extLst>
              <a:ext uri="{FF2B5EF4-FFF2-40B4-BE49-F238E27FC236}">
                <a16:creationId xmlns:a16="http://schemas.microsoft.com/office/drawing/2014/main" id="{1A5B1458-860C-09E4-724B-F088E14B162E}"/>
              </a:ext>
            </a:extLst>
          </p:cNvPr>
          <p:cNvPicPr>
            <a:picLocks noChangeAspect="1"/>
          </p:cNvPicPr>
          <p:nvPr/>
        </p:nvPicPr>
        <p:blipFill>
          <a:blip r:embed="rId6"/>
          <a:stretch>
            <a:fillRect/>
          </a:stretch>
        </p:blipFill>
        <p:spPr>
          <a:xfrm>
            <a:off x="6714331" y="4454305"/>
            <a:ext cx="2834886" cy="2127688"/>
          </a:xfrm>
          <a:prstGeom prst="rect">
            <a:avLst/>
          </a:prstGeom>
        </p:spPr>
      </p:pic>
      <p:pic>
        <p:nvPicPr>
          <p:cNvPr id="14" name="Picture 13">
            <a:extLst>
              <a:ext uri="{FF2B5EF4-FFF2-40B4-BE49-F238E27FC236}">
                <a16:creationId xmlns:a16="http://schemas.microsoft.com/office/drawing/2014/main" id="{B26A4F9C-AAA3-3929-AB8F-C7ACA436DC84}"/>
              </a:ext>
            </a:extLst>
          </p:cNvPr>
          <p:cNvPicPr>
            <a:picLocks noChangeAspect="1"/>
          </p:cNvPicPr>
          <p:nvPr/>
        </p:nvPicPr>
        <p:blipFill>
          <a:blip r:embed="rId7"/>
          <a:stretch>
            <a:fillRect/>
          </a:stretch>
        </p:blipFill>
        <p:spPr>
          <a:xfrm>
            <a:off x="6226383" y="2561523"/>
            <a:ext cx="2402032" cy="2353260"/>
          </a:xfrm>
          <a:prstGeom prst="rect">
            <a:avLst/>
          </a:prstGeom>
        </p:spPr>
      </p:pic>
    </p:spTree>
    <p:extLst>
      <p:ext uri="{BB962C8B-B14F-4D97-AF65-F5344CB8AC3E}">
        <p14:creationId xmlns:p14="http://schemas.microsoft.com/office/powerpoint/2010/main" val="988621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15</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39215" y="406399"/>
            <a:ext cx="7676085" cy="485757"/>
          </a:xfrm>
        </p:spPr>
        <p:txBody>
          <a:bodyPr/>
          <a:lstStyle/>
          <a:p>
            <a:r>
              <a:rPr lang="lv-LV" b="1">
                <a:latin typeface="+mn-lt"/>
              </a:rPr>
              <a:t>602 sērijas ēku </a:t>
            </a:r>
            <a:r>
              <a:rPr lang="lv-LV" b="1">
                <a:effectLst/>
                <a:latin typeface="+mn-lt"/>
                <a:cs typeface="Arial" panose="020B0604020202020204" pitchFamily="34" charset="0"/>
              </a:rPr>
              <a:t>pārsegumi</a:t>
            </a:r>
            <a:endParaRPr lang="lv-LV" b="1">
              <a:latin typeface="+mn-lt"/>
            </a:endParaRPr>
          </a:p>
        </p:txBody>
      </p:sp>
      <p:sp>
        <p:nvSpPr>
          <p:cNvPr id="11" name="TextBox 10">
            <a:extLst>
              <a:ext uri="{FF2B5EF4-FFF2-40B4-BE49-F238E27FC236}">
                <a16:creationId xmlns:a16="http://schemas.microsoft.com/office/drawing/2014/main" id="{9227A021-EB41-40B2-9B89-21C4826F3242}"/>
              </a:ext>
            </a:extLst>
          </p:cNvPr>
          <p:cNvSpPr txBox="1"/>
          <p:nvPr/>
        </p:nvSpPr>
        <p:spPr>
          <a:xfrm>
            <a:off x="6714331" y="1810067"/>
            <a:ext cx="5961995" cy="3939540"/>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q"/>
            </a:pPr>
            <a:r>
              <a:rPr lang="lv-LV" sz="2400">
                <a:solidFill>
                  <a:srgbClr val="005DA1"/>
                </a:solidFill>
                <a:effectLst/>
                <a:latin typeface="Arial" panose="020B0604020202020204" pitchFamily="34" charset="0"/>
                <a:ea typeface="Times New Roman" panose="02020603050405020304" pitchFamily="18" charset="0"/>
              </a:rPr>
              <a:t>Ēku pagraba, starpstāvu un bēniņu pārsegumi veidoti no dzelzsbetona </a:t>
            </a:r>
            <a:r>
              <a:rPr lang="lv-LV" sz="2400" err="1">
                <a:solidFill>
                  <a:srgbClr val="005DA1"/>
                </a:solidFill>
                <a:effectLst/>
                <a:latin typeface="Arial" panose="020B0604020202020204" pitchFamily="34" charset="0"/>
                <a:ea typeface="Times New Roman" panose="02020603050405020304" pitchFamily="18" charset="0"/>
              </a:rPr>
              <a:t>gatavkonstrukciju</a:t>
            </a:r>
            <a:r>
              <a:rPr lang="lv-LV" sz="2400">
                <a:solidFill>
                  <a:srgbClr val="005DA1"/>
                </a:solidFill>
                <a:effectLst/>
                <a:latin typeface="Arial" panose="020B0604020202020204" pitchFamily="34" charset="0"/>
                <a:ea typeface="Times New Roman" panose="02020603050405020304" pitchFamily="18" charset="0"/>
              </a:rPr>
              <a:t> paneļiem </a:t>
            </a:r>
          </a:p>
          <a:p>
            <a:pPr marL="342900" indent="-342900" algn="just">
              <a:spcAft>
                <a:spcPts val="600"/>
              </a:spcAft>
              <a:buFont typeface="Wingdings" panose="05000000000000000000" pitchFamily="2" charset="2"/>
              <a:buChar char="q"/>
            </a:pPr>
            <a:r>
              <a:rPr lang="lv-LV" sz="2400">
                <a:solidFill>
                  <a:srgbClr val="005DA1"/>
                </a:solidFill>
                <a:ea typeface="Times New Roman" panose="02020603050405020304" pitchFamily="18" charset="0"/>
                <a:cs typeface="Arial" panose="020B0604020202020204" pitchFamily="34" charset="0"/>
              </a:rPr>
              <a:t>Konstatēti ražošanas defekti un transportēšanas bojājumi, kas neietekmē elementu mehānisko stiprību</a:t>
            </a:r>
          </a:p>
          <a:p>
            <a:pPr marL="342900" indent="-342900" algn="just">
              <a:spcAft>
                <a:spcPts val="600"/>
              </a:spcAft>
              <a:buFont typeface="Wingdings" panose="05000000000000000000" pitchFamily="2" charset="2"/>
              <a:buChar char="q"/>
            </a:pPr>
            <a:r>
              <a:rPr lang="lv-LV" sz="2400">
                <a:solidFill>
                  <a:srgbClr val="005DA1"/>
                </a:solidFill>
                <a:ea typeface="Times New Roman" panose="02020603050405020304" pitchFamily="18" charset="0"/>
                <a:cs typeface="Arial" panose="020B0604020202020204" pitchFamily="34" charset="0"/>
              </a:rPr>
              <a:t>P</a:t>
            </a: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ārsegumu stāvoklis vērtējams </a:t>
            </a:r>
            <a:r>
              <a:rPr lang="lv-LV" sz="2400">
                <a:solidFill>
                  <a:srgbClr val="005DA1"/>
                </a:solidFill>
                <a:effectLst/>
                <a:latin typeface="Arial" panose="020B0604020202020204" pitchFamily="34" charset="0"/>
                <a:ea typeface="Times New Roman" panose="02020603050405020304" pitchFamily="18" charset="0"/>
              </a:rPr>
              <a:t>kā </a:t>
            </a:r>
            <a:r>
              <a:rPr lang="lv-LV" sz="2400" u="sng">
                <a:solidFill>
                  <a:srgbClr val="005DA1"/>
                </a:solidFill>
                <a:effectLst/>
                <a:latin typeface="Arial" panose="020B0604020202020204" pitchFamily="34" charset="0"/>
                <a:ea typeface="Times New Roman" panose="02020603050405020304" pitchFamily="18" charset="0"/>
              </a:rPr>
              <a:t>apmierinošs un atbilstošs</a:t>
            </a:r>
            <a:r>
              <a:rPr lang="lv-LV" sz="2400">
                <a:solidFill>
                  <a:srgbClr val="005DA1"/>
                </a:solidFill>
                <a:effectLst/>
                <a:latin typeface="Arial" panose="020B0604020202020204" pitchFamily="34" charset="0"/>
                <a:ea typeface="Times New Roman" panose="02020603050405020304" pitchFamily="18" charset="0"/>
              </a:rPr>
              <a:t> Būvniecības likuma 9.panta “mehāniskā stiprība un stabilitāte” prasībām</a:t>
            </a:r>
            <a:endParaRPr lang="lv-LV" sz="180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1408910-F4BF-52DE-80D1-23AF5E7126E0}"/>
              </a:ext>
            </a:extLst>
          </p:cNvPr>
          <p:cNvPicPr>
            <a:picLocks noChangeAspect="1"/>
          </p:cNvPicPr>
          <p:nvPr/>
        </p:nvPicPr>
        <p:blipFill>
          <a:blip r:embed="rId2"/>
          <a:stretch>
            <a:fillRect/>
          </a:stretch>
        </p:blipFill>
        <p:spPr>
          <a:xfrm>
            <a:off x="439215" y="1057938"/>
            <a:ext cx="2834886" cy="2127688"/>
          </a:xfrm>
          <a:prstGeom prst="rect">
            <a:avLst/>
          </a:prstGeom>
        </p:spPr>
      </p:pic>
      <p:pic>
        <p:nvPicPr>
          <p:cNvPr id="3" name="Picture 2">
            <a:extLst>
              <a:ext uri="{FF2B5EF4-FFF2-40B4-BE49-F238E27FC236}">
                <a16:creationId xmlns:a16="http://schemas.microsoft.com/office/drawing/2014/main" id="{615BBBC0-0833-70D3-0755-4B405C7BDB19}"/>
              </a:ext>
            </a:extLst>
          </p:cNvPr>
          <p:cNvPicPr>
            <a:picLocks noChangeAspect="1"/>
          </p:cNvPicPr>
          <p:nvPr/>
        </p:nvPicPr>
        <p:blipFill>
          <a:blip r:embed="rId3"/>
          <a:stretch>
            <a:fillRect/>
          </a:stretch>
        </p:blipFill>
        <p:spPr>
          <a:xfrm>
            <a:off x="439215" y="3238428"/>
            <a:ext cx="2834886" cy="2127688"/>
          </a:xfrm>
          <a:prstGeom prst="rect">
            <a:avLst/>
          </a:prstGeom>
        </p:spPr>
      </p:pic>
      <p:pic>
        <p:nvPicPr>
          <p:cNvPr id="5" name="Picture 4">
            <a:extLst>
              <a:ext uri="{FF2B5EF4-FFF2-40B4-BE49-F238E27FC236}">
                <a16:creationId xmlns:a16="http://schemas.microsoft.com/office/drawing/2014/main" id="{D2E3E16F-419C-2148-5B3F-89DCED23FCEA}"/>
              </a:ext>
            </a:extLst>
          </p:cNvPr>
          <p:cNvPicPr>
            <a:picLocks noChangeAspect="1"/>
          </p:cNvPicPr>
          <p:nvPr/>
        </p:nvPicPr>
        <p:blipFill>
          <a:blip r:embed="rId4"/>
          <a:stretch>
            <a:fillRect/>
          </a:stretch>
        </p:blipFill>
        <p:spPr>
          <a:xfrm>
            <a:off x="3353788" y="2004119"/>
            <a:ext cx="2834886" cy="2127688"/>
          </a:xfrm>
          <a:prstGeom prst="rect">
            <a:avLst/>
          </a:prstGeom>
        </p:spPr>
      </p:pic>
      <p:pic>
        <p:nvPicPr>
          <p:cNvPr id="6" name="Picture 5">
            <a:extLst>
              <a:ext uri="{FF2B5EF4-FFF2-40B4-BE49-F238E27FC236}">
                <a16:creationId xmlns:a16="http://schemas.microsoft.com/office/drawing/2014/main" id="{E3799C0A-2DCB-F9D1-8DEC-87264D4D6112}"/>
              </a:ext>
            </a:extLst>
          </p:cNvPr>
          <p:cNvPicPr>
            <a:picLocks noChangeAspect="1"/>
          </p:cNvPicPr>
          <p:nvPr/>
        </p:nvPicPr>
        <p:blipFill>
          <a:blip r:embed="rId5"/>
          <a:stretch>
            <a:fillRect/>
          </a:stretch>
        </p:blipFill>
        <p:spPr>
          <a:xfrm>
            <a:off x="3353788" y="4179926"/>
            <a:ext cx="2834886" cy="2127688"/>
          </a:xfrm>
          <a:prstGeom prst="rect">
            <a:avLst/>
          </a:prstGeom>
        </p:spPr>
      </p:pic>
    </p:spTree>
    <p:extLst>
      <p:ext uri="{BB962C8B-B14F-4D97-AF65-F5344CB8AC3E}">
        <p14:creationId xmlns:p14="http://schemas.microsoft.com/office/powerpoint/2010/main" val="983851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16</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809625" y="265470"/>
            <a:ext cx="9365386" cy="485757"/>
          </a:xfrm>
        </p:spPr>
        <p:txBody>
          <a:bodyPr/>
          <a:lstStyle/>
          <a:p>
            <a:r>
              <a:rPr lang="lv-LV" b="1">
                <a:solidFill>
                  <a:srgbClr val="00AAC5"/>
                </a:solidFill>
                <a:latin typeface="+mn-lt"/>
              </a:rPr>
              <a:t>602 sērijas ēku </a:t>
            </a:r>
            <a:r>
              <a:rPr lang="lv-LV" b="1">
                <a:solidFill>
                  <a:srgbClr val="00AAC5"/>
                </a:solidFill>
                <a:effectLst/>
                <a:latin typeface="+mn-lt"/>
                <a:cs typeface="Arial" panose="020B0604020202020204" pitchFamily="34" charset="0"/>
              </a:rPr>
              <a:t>jumta elementi</a:t>
            </a:r>
            <a:endParaRPr lang="lv-LV" b="1">
              <a:solidFill>
                <a:srgbClr val="00AAC5"/>
              </a:solidFill>
              <a:latin typeface="+mn-lt"/>
            </a:endParaRPr>
          </a:p>
        </p:txBody>
      </p:sp>
      <p:sp>
        <p:nvSpPr>
          <p:cNvPr id="11" name="TextBox 10">
            <a:extLst>
              <a:ext uri="{FF2B5EF4-FFF2-40B4-BE49-F238E27FC236}">
                <a16:creationId xmlns:a16="http://schemas.microsoft.com/office/drawing/2014/main" id="{9227A021-EB41-40B2-9B89-21C4826F3242}"/>
              </a:ext>
            </a:extLst>
          </p:cNvPr>
          <p:cNvSpPr txBox="1"/>
          <p:nvPr/>
        </p:nvSpPr>
        <p:spPr>
          <a:xfrm>
            <a:off x="5162550" y="751227"/>
            <a:ext cx="7877176" cy="6047809"/>
          </a:xfrm>
          <a:prstGeom prst="rect">
            <a:avLst/>
          </a:prstGeom>
          <a:noFill/>
        </p:spPr>
        <p:txBody>
          <a:bodyPr wrap="square" rtlCol="0">
            <a:spAutoFit/>
          </a:bodyPr>
          <a:lstStyle/>
          <a:p>
            <a:pPr algn="just">
              <a:spcAft>
                <a:spcPts val="600"/>
              </a:spcAft>
            </a:pPr>
            <a:r>
              <a:rPr lang="lv-LV" sz="2200" b="1">
                <a:solidFill>
                  <a:srgbClr val="005DA1"/>
                </a:solidFill>
                <a:effectLst/>
                <a:latin typeface="Arial" panose="020B0604020202020204" pitchFamily="34" charset="0"/>
                <a:ea typeface="Times New Roman" panose="02020603050405020304" pitchFamily="18" charset="0"/>
              </a:rPr>
              <a:t>Ēkas ar balkoniem</a:t>
            </a:r>
          </a:p>
          <a:p>
            <a:pPr marL="342900" indent="-342900" algn="just">
              <a:spcAft>
                <a:spcPts val="600"/>
              </a:spcAft>
              <a:buFont typeface="Wingdings" panose="05000000000000000000" pitchFamily="2" charset="2"/>
              <a:buChar char="q"/>
            </a:pPr>
            <a:r>
              <a:rPr lang="lv-LV" sz="2200">
                <a:solidFill>
                  <a:srgbClr val="005DA1"/>
                </a:solidFill>
                <a:effectLst/>
                <a:latin typeface="Arial" panose="020B0604020202020204" pitchFamily="34" charset="0"/>
                <a:ea typeface="Times New Roman" panose="02020603050405020304" pitchFamily="18" charset="0"/>
              </a:rPr>
              <a:t>Jumta klāja nesošie elementi – jumta un frīzes paneļi</a:t>
            </a:r>
          </a:p>
          <a:p>
            <a:pPr marL="342900" indent="-342900" algn="just">
              <a:spcAft>
                <a:spcPts val="600"/>
              </a:spcAft>
              <a:buFont typeface="Wingdings" panose="05000000000000000000" pitchFamily="2" charset="2"/>
              <a:buChar char="q"/>
            </a:pPr>
            <a:r>
              <a:rPr lang="lv-LV" sz="2200">
                <a:solidFill>
                  <a:srgbClr val="005DA1"/>
                </a:solidFill>
                <a:ea typeface="Times New Roman" panose="02020603050405020304" pitchFamily="18" charset="0"/>
              </a:rPr>
              <a:t>J</a:t>
            </a:r>
            <a:r>
              <a:rPr lang="lv-LV" sz="2200">
                <a:solidFill>
                  <a:srgbClr val="005DA1"/>
                </a:solidFill>
                <a:effectLst/>
                <a:latin typeface="Arial" panose="020B0604020202020204" pitchFamily="34" charset="0"/>
                <a:ea typeface="Times New Roman" panose="02020603050405020304" pitchFamily="18" charset="0"/>
              </a:rPr>
              <a:t>umta plātnēm konstatēti ražošanas neatbilstības un montāžas būvdarbu nepilnības. Jumta </a:t>
            </a:r>
            <a:r>
              <a:rPr lang="lv-LV" sz="2200">
                <a:solidFill>
                  <a:srgbClr val="005DA1"/>
                </a:solidFill>
                <a:ea typeface="Times New Roman" panose="02020603050405020304" pitchFamily="18" charset="0"/>
              </a:rPr>
              <a:t>klāja plātnēm k</a:t>
            </a:r>
            <a:r>
              <a:rPr lang="lv-LV" sz="2200">
                <a:solidFill>
                  <a:srgbClr val="005DA1"/>
                </a:solidFill>
                <a:effectLst/>
                <a:latin typeface="Arial" panose="020B0604020202020204" pitchFamily="34" charset="0"/>
                <a:ea typeface="Times New Roman" panose="02020603050405020304" pitchFamily="18" charset="0"/>
              </a:rPr>
              <a:t>onstatēti bojājumi un deformācijas. </a:t>
            </a:r>
          </a:p>
          <a:p>
            <a:pPr marL="342900" indent="-342900" algn="just">
              <a:spcAft>
                <a:spcPts val="600"/>
              </a:spcAft>
              <a:buFont typeface="Wingdings" panose="05000000000000000000" pitchFamily="2" charset="2"/>
              <a:buChar char="q"/>
            </a:pPr>
            <a:r>
              <a:rPr lang="lv-LV" sz="2200">
                <a:solidFill>
                  <a:srgbClr val="005DA1"/>
                </a:solidFill>
                <a:effectLst/>
                <a:latin typeface="Arial" panose="020B0604020202020204" pitchFamily="34" charset="0"/>
                <a:ea typeface="Times New Roman" panose="02020603050405020304" pitchFamily="18" charset="0"/>
              </a:rPr>
              <a:t>Divās no apsekotajām ēkām jumta klāja elementu tehniskais stāvoklis  atzīts par </a:t>
            </a:r>
            <a:r>
              <a:rPr lang="lv-LV" sz="2200" err="1">
                <a:solidFill>
                  <a:srgbClr val="005DA1"/>
                </a:solidFill>
                <a:effectLst/>
                <a:latin typeface="Arial" panose="020B0604020202020204" pitchFamily="34" charset="0"/>
                <a:ea typeface="Times New Roman" panose="02020603050405020304" pitchFamily="18" charset="0"/>
              </a:rPr>
              <a:t>pirmsavārijas</a:t>
            </a:r>
            <a:endParaRPr lang="lv-LV" sz="2200">
              <a:solidFill>
                <a:srgbClr val="005DA1"/>
              </a:solidFill>
              <a:effectLst/>
              <a:latin typeface="Arial" panose="020B0604020202020204" pitchFamily="34" charset="0"/>
              <a:ea typeface="Times New Roman" panose="02020603050405020304" pitchFamily="18" charset="0"/>
            </a:endParaRPr>
          </a:p>
          <a:p>
            <a:pPr algn="just">
              <a:spcAft>
                <a:spcPts val="600"/>
              </a:spcAft>
            </a:pPr>
            <a:r>
              <a:rPr lang="lv-LV" sz="2200" b="1">
                <a:solidFill>
                  <a:srgbClr val="005DA1"/>
                </a:solidFill>
                <a:ea typeface="Times New Roman" panose="02020603050405020304" pitchFamily="18" charset="0"/>
              </a:rPr>
              <a:t>Ēkas ar lodžijām</a:t>
            </a:r>
          </a:p>
          <a:p>
            <a:pPr marL="342900" indent="-342900" algn="just">
              <a:spcAft>
                <a:spcPts val="600"/>
              </a:spcAft>
              <a:buFont typeface="Wingdings" panose="05000000000000000000" pitchFamily="2" charset="2"/>
              <a:buChar char="q"/>
            </a:pPr>
            <a:r>
              <a:rPr lang="lv-LV" sz="2200">
                <a:solidFill>
                  <a:srgbClr val="005DA1"/>
                </a:solidFill>
                <a:ea typeface="Times New Roman" panose="02020603050405020304" pitchFamily="18" charset="0"/>
              </a:rPr>
              <a:t> j</a:t>
            </a:r>
            <a:r>
              <a:rPr lang="lv-LV" sz="2200">
                <a:solidFill>
                  <a:srgbClr val="005DA1"/>
                </a:solidFill>
                <a:effectLst/>
                <a:latin typeface="Arial" panose="020B0604020202020204" pitchFamily="34" charset="0"/>
                <a:ea typeface="Times New Roman" panose="02020603050405020304" pitchFamily="18" charset="0"/>
              </a:rPr>
              <a:t>umta konstrukcija no dzelzsbetona </a:t>
            </a:r>
            <a:r>
              <a:rPr lang="lv-LV" sz="2200" err="1">
                <a:solidFill>
                  <a:srgbClr val="005DA1"/>
                </a:solidFill>
                <a:effectLst/>
                <a:latin typeface="Arial" panose="020B0604020202020204" pitchFamily="34" charset="0"/>
                <a:ea typeface="Times New Roman" panose="02020603050405020304" pitchFamily="18" charset="0"/>
              </a:rPr>
              <a:t>gatavelementiem</a:t>
            </a:r>
            <a:r>
              <a:rPr lang="lv-LV" sz="2200">
                <a:solidFill>
                  <a:srgbClr val="005DA1"/>
                </a:solidFill>
                <a:effectLst/>
                <a:latin typeface="Arial" panose="020B0604020202020204" pitchFamily="34" charset="0"/>
                <a:ea typeface="Times New Roman" panose="02020603050405020304" pitchFamily="18" charset="0"/>
              </a:rPr>
              <a:t> – </a:t>
            </a:r>
            <a:r>
              <a:rPr lang="lv-LV" sz="2200">
                <a:solidFill>
                  <a:srgbClr val="005DA1"/>
                </a:solidFill>
                <a:ea typeface="Times New Roman" panose="02020603050405020304" pitchFamily="18" charset="0"/>
              </a:rPr>
              <a:t>jumta paneļiem, </a:t>
            </a:r>
            <a:r>
              <a:rPr lang="lv-LV" sz="2200" err="1">
                <a:solidFill>
                  <a:srgbClr val="005DA1"/>
                </a:solidFill>
                <a:ea typeface="Times New Roman" panose="02020603050405020304" pitchFamily="18" charset="0"/>
              </a:rPr>
              <a:t>rīģeļiem</a:t>
            </a:r>
            <a:r>
              <a:rPr lang="lv-LV" sz="2200">
                <a:solidFill>
                  <a:srgbClr val="005DA1"/>
                </a:solidFill>
                <a:effectLst/>
                <a:latin typeface="Arial" panose="020B0604020202020204" pitchFamily="34" charset="0"/>
                <a:ea typeface="Times New Roman" panose="02020603050405020304" pitchFamily="18" charset="0"/>
              </a:rPr>
              <a:t>, teknēm</a:t>
            </a:r>
            <a:r>
              <a:rPr lang="lv-LV" sz="2200">
                <a:solidFill>
                  <a:srgbClr val="005DA1"/>
                </a:solidFill>
                <a:ea typeface="Times New Roman" panose="02020603050405020304" pitchFamily="18" charset="0"/>
              </a:rPr>
              <a:t>, jumta klāja </a:t>
            </a:r>
            <a:r>
              <a:rPr lang="lv-LV" sz="2200" err="1">
                <a:solidFill>
                  <a:srgbClr val="005DA1"/>
                </a:solidFill>
                <a:ea typeface="Times New Roman" panose="02020603050405020304" pitchFamily="18" charset="0"/>
              </a:rPr>
              <a:t>ribotām</a:t>
            </a:r>
            <a:r>
              <a:rPr lang="lv-LV" sz="2200">
                <a:solidFill>
                  <a:srgbClr val="005DA1"/>
                </a:solidFill>
                <a:ea typeface="Times New Roman" panose="02020603050405020304" pitchFamily="18" charset="0"/>
              </a:rPr>
              <a:t> plātnēm</a:t>
            </a:r>
            <a:endParaRPr lang="lv-LV" sz="2200">
              <a:solidFill>
                <a:srgbClr val="005DA1"/>
              </a:solidFill>
              <a:effectLst/>
              <a:latin typeface="Arial" panose="020B0604020202020204" pitchFamily="34" charset="0"/>
              <a:ea typeface="Times New Roman" panose="02020603050405020304" pitchFamily="18" charset="0"/>
            </a:endParaRPr>
          </a:p>
          <a:p>
            <a:pPr marL="342900" marR="0" lvl="0" indent="-342900" algn="just" defTabSz="1006475"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lv-LV" sz="2200" b="0" i="0" u="none" strike="noStrike" kern="1200" cap="none" spc="0" normalizeH="0" baseline="0" noProof="0">
                <a:ln>
                  <a:noFill/>
                </a:ln>
                <a:solidFill>
                  <a:srgbClr val="005DA1"/>
                </a:solidFill>
                <a:effectLst/>
                <a:uLnTx/>
                <a:uFillTx/>
                <a:latin typeface="Arial" panose="020B0604020202020204" pitchFamily="34" charset="0"/>
                <a:ea typeface="Times New Roman" panose="02020603050405020304" pitchFamily="18" charset="0"/>
                <a:cs typeface="+mn-cs"/>
              </a:rPr>
              <a:t>Jumta elementiem konstatēti ražošanas defekti un montāžas darbu nepilnības. Deformācijas nav konstatētas. </a:t>
            </a:r>
            <a:endParaRPr lang="lv-LV" sz="2200">
              <a:solidFill>
                <a:srgbClr val="005DA1"/>
              </a:solidFill>
              <a:effectLst/>
              <a:latin typeface="Arial" panose="020B0604020202020204" pitchFamily="34" charset="0"/>
              <a:ea typeface="Times New Roman" panose="02020603050405020304" pitchFamily="18" charset="0"/>
            </a:endParaRPr>
          </a:p>
          <a:p>
            <a:pPr marL="342900" indent="-342900" algn="just">
              <a:spcAft>
                <a:spcPts val="600"/>
              </a:spcAft>
              <a:buFont typeface="Wingdings" panose="05000000000000000000" pitchFamily="2" charset="2"/>
              <a:buChar char="q"/>
            </a:pPr>
            <a:r>
              <a:rPr lang="lv-LV" sz="2200">
                <a:solidFill>
                  <a:srgbClr val="005DA1"/>
                </a:solidFill>
                <a:ea typeface="Times New Roman" panose="02020603050405020304" pitchFamily="18" charset="0"/>
                <a:cs typeface="Arial" panose="020B0604020202020204" pitchFamily="34" charset="0"/>
              </a:rPr>
              <a:t>Nesošo elementu tehniskais stāvoklis kopumā </a:t>
            </a:r>
            <a:r>
              <a:rPr lang="lv-LV" sz="2200">
                <a:solidFill>
                  <a:srgbClr val="005DA1"/>
                </a:solidFill>
                <a:effectLst/>
                <a:latin typeface="Arial" panose="020B0604020202020204" pitchFamily="34" charset="0"/>
                <a:ea typeface="Times New Roman" panose="02020603050405020304" pitchFamily="18" charset="0"/>
                <a:cs typeface="Arial" panose="020B0604020202020204" pitchFamily="34" charset="0"/>
              </a:rPr>
              <a:t>vērtējams </a:t>
            </a:r>
            <a:r>
              <a:rPr lang="lv-LV" sz="2200">
                <a:solidFill>
                  <a:srgbClr val="005DA1"/>
                </a:solidFill>
                <a:effectLst/>
                <a:latin typeface="Arial" panose="020B0604020202020204" pitchFamily="34" charset="0"/>
                <a:ea typeface="Times New Roman" panose="02020603050405020304" pitchFamily="18" charset="0"/>
              </a:rPr>
              <a:t>kā </a:t>
            </a:r>
            <a:r>
              <a:rPr lang="lv-LV" sz="2200" u="sng">
                <a:solidFill>
                  <a:srgbClr val="005DA1"/>
                </a:solidFill>
                <a:effectLst/>
                <a:latin typeface="Arial" panose="020B0604020202020204" pitchFamily="34" charset="0"/>
                <a:ea typeface="Times New Roman" panose="02020603050405020304" pitchFamily="18" charset="0"/>
              </a:rPr>
              <a:t>atbilstošs</a:t>
            </a:r>
            <a:r>
              <a:rPr lang="lv-LV" sz="2200">
                <a:solidFill>
                  <a:srgbClr val="005DA1"/>
                </a:solidFill>
                <a:effectLst/>
                <a:latin typeface="Arial" panose="020B0604020202020204" pitchFamily="34" charset="0"/>
                <a:ea typeface="Times New Roman" panose="02020603050405020304" pitchFamily="18" charset="0"/>
              </a:rPr>
              <a:t> Būvniecības likuma 9.panta “mehāniskā stiprība un stabilitāte” prasībām </a:t>
            </a:r>
          </a:p>
        </p:txBody>
      </p:sp>
      <p:pic>
        <p:nvPicPr>
          <p:cNvPr id="2" name="Picture 1">
            <a:extLst>
              <a:ext uri="{FF2B5EF4-FFF2-40B4-BE49-F238E27FC236}">
                <a16:creationId xmlns:a16="http://schemas.microsoft.com/office/drawing/2014/main" id="{266FF99A-F76A-66A1-465F-B0CD6A11DEBB}"/>
              </a:ext>
            </a:extLst>
          </p:cNvPr>
          <p:cNvPicPr>
            <a:picLocks noChangeAspect="1"/>
          </p:cNvPicPr>
          <p:nvPr/>
        </p:nvPicPr>
        <p:blipFill>
          <a:blip r:embed="rId2"/>
          <a:stretch>
            <a:fillRect/>
          </a:stretch>
        </p:blipFill>
        <p:spPr>
          <a:xfrm>
            <a:off x="726691" y="4796475"/>
            <a:ext cx="4435859" cy="2022229"/>
          </a:xfrm>
          <a:prstGeom prst="rect">
            <a:avLst/>
          </a:prstGeom>
        </p:spPr>
      </p:pic>
      <p:pic>
        <p:nvPicPr>
          <p:cNvPr id="5" name="Picture 4">
            <a:extLst>
              <a:ext uri="{FF2B5EF4-FFF2-40B4-BE49-F238E27FC236}">
                <a16:creationId xmlns:a16="http://schemas.microsoft.com/office/drawing/2014/main" id="{584E2BED-7FA2-1974-B201-53EFD2A32ED1}"/>
              </a:ext>
            </a:extLst>
          </p:cNvPr>
          <p:cNvPicPr>
            <a:picLocks noChangeAspect="1"/>
          </p:cNvPicPr>
          <p:nvPr/>
        </p:nvPicPr>
        <p:blipFill>
          <a:blip r:embed="rId3"/>
          <a:stretch>
            <a:fillRect/>
          </a:stretch>
        </p:blipFill>
        <p:spPr>
          <a:xfrm>
            <a:off x="255590" y="751227"/>
            <a:ext cx="2834886" cy="2127688"/>
          </a:xfrm>
          <a:prstGeom prst="rect">
            <a:avLst/>
          </a:prstGeom>
        </p:spPr>
      </p:pic>
      <p:pic>
        <p:nvPicPr>
          <p:cNvPr id="6" name="Picture 5">
            <a:extLst>
              <a:ext uri="{FF2B5EF4-FFF2-40B4-BE49-F238E27FC236}">
                <a16:creationId xmlns:a16="http://schemas.microsoft.com/office/drawing/2014/main" id="{189BE976-C9FA-394C-84CA-4380FDC71363}"/>
              </a:ext>
            </a:extLst>
          </p:cNvPr>
          <p:cNvPicPr>
            <a:picLocks noChangeAspect="1"/>
          </p:cNvPicPr>
          <p:nvPr/>
        </p:nvPicPr>
        <p:blipFill>
          <a:blip r:embed="rId4"/>
          <a:stretch>
            <a:fillRect/>
          </a:stretch>
        </p:blipFill>
        <p:spPr>
          <a:xfrm>
            <a:off x="2327664" y="1815071"/>
            <a:ext cx="2834886" cy="2127688"/>
          </a:xfrm>
          <a:prstGeom prst="rect">
            <a:avLst/>
          </a:prstGeom>
        </p:spPr>
      </p:pic>
      <p:pic>
        <p:nvPicPr>
          <p:cNvPr id="7" name="Picture 6">
            <a:extLst>
              <a:ext uri="{FF2B5EF4-FFF2-40B4-BE49-F238E27FC236}">
                <a16:creationId xmlns:a16="http://schemas.microsoft.com/office/drawing/2014/main" id="{CF09C216-DD32-CBE2-FC42-14D9F30732F0}"/>
              </a:ext>
            </a:extLst>
          </p:cNvPr>
          <p:cNvPicPr>
            <a:picLocks noChangeAspect="1"/>
          </p:cNvPicPr>
          <p:nvPr/>
        </p:nvPicPr>
        <p:blipFill>
          <a:blip r:embed="rId5"/>
          <a:stretch>
            <a:fillRect/>
          </a:stretch>
        </p:blipFill>
        <p:spPr>
          <a:xfrm>
            <a:off x="245270" y="3364671"/>
            <a:ext cx="2219718" cy="1431803"/>
          </a:xfrm>
          <a:prstGeom prst="rect">
            <a:avLst/>
          </a:prstGeom>
        </p:spPr>
      </p:pic>
    </p:spTree>
    <p:extLst>
      <p:ext uri="{BB962C8B-B14F-4D97-AF65-F5344CB8AC3E}">
        <p14:creationId xmlns:p14="http://schemas.microsoft.com/office/powerpoint/2010/main" val="9487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17</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1" y="406399"/>
            <a:ext cx="12745743" cy="485757"/>
          </a:xfrm>
        </p:spPr>
        <p:txBody>
          <a:bodyPr/>
          <a:lstStyle/>
          <a:p>
            <a:r>
              <a:rPr lang="lv-LV" b="1">
                <a:solidFill>
                  <a:srgbClr val="00AAC5"/>
                </a:solidFill>
                <a:latin typeface="+mn-lt"/>
                <a:cs typeface="Arial" panose="020B0604020202020204" pitchFamily="34" charset="0"/>
              </a:rPr>
              <a:t>J</a:t>
            </a:r>
            <a:r>
              <a:rPr lang="lv-LV" b="1">
                <a:solidFill>
                  <a:srgbClr val="00AAC5"/>
                </a:solidFill>
                <a:effectLst/>
                <a:latin typeface="+mn-lt"/>
                <a:cs typeface="Arial" panose="020B0604020202020204" pitchFamily="34" charset="0"/>
              </a:rPr>
              <a:t>umta elementu raksturīgākie bojājumi </a:t>
            </a:r>
            <a:r>
              <a:rPr lang="lv-LV" sz="1800" b="1">
                <a:solidFill>
                  <a:srgbClr val="00AAC5"/>
                </a:solidFill>
                <a:effectLst/>
                <a:latin typeface="+mn-lt"/>
                <a:cs typeface="Arial" panose="020B0604020202020204" pitchFamily="34" charset="0"/>
              </a:rPr>
              <a:t>Ēkas ar balkoniem</a:t>
            </a:r>
            <a:endParaRPr lang="lv-LV" sz="1800" b="1">
              <a:solidFill>
                <a:srgbClr val="00AAC5"/>
              </a:solidFill>
              <a:latin typeface="+mn-lt"/>
            </a:endParaRPr>
          </a:p>
        </p:txBody>
      </p:sp>
      <p:sp>
        <p:nvSpPr>
          <p:cNvPr id="2" name="TextBox 1">
            <a:extLst>
              <a:ext uri="{FF2B5EF4-FFF2-40B4-BE49-F238E27FC236}">
                <a16:creationId xmlns:a16="http://schemas.microsoft.com/office/drawing/2014/main" id="{D8126512-23A0-4A2F-BF66-B8D9B9B7042F}"/>
              </a:ext>
            </a:extLst>
          </p:cNvPr>
          <p:cNvSpPr txBox="1"/>
          <p:nvPr/>
        </p:nvSpPr>
        <p:spPr>
          <a:xfrm>
            <a:off x="449262" y="3532265"/>
            <a:ext cx="2796076" cy="307777"/>
          </a:xfrm>
          <a:prstGeom prst="rect">
            <a:avLst/>
          </a:prstGeom>
          <a:noFill/>
        </p:spPr>
        <p:txBody>
          <a:bodyPr wrap="square" rtlCol="0">
            <a:spAutoFit/>
          </a:bodyPr>
          <a:lstStyle/>
          <a:p>
            <a:pPr algn="ctr"/>
            <a:r>
              <a:rPr lang="lv-LV" sz="1400">
                <a:solidFill>
                  <a:srgbClr val="005DA1"/>
                </a:solidFill>
              </a:rPr>
              <a:t>Jumta plātņu ribu izliece</a:t>
            </a:r>
          </a:p>
        </p:txBody>
      </p:sp>
      <p:sp>
        <p:nvSpPr>
          <p:cNvPr id="32" name="TextBox 31">
            <a:extLst>
              <a:ext uri="{FF2B5EF4-FFF2-40B4-BE49-F238E27FC236}">
                <a16:creationId xmlns:a16="http://schemas.microsoft.com/office/drawing/2014/main" id="{C1A57B48-5A50-4822-B5BA-AEE684FDA844}"/>
              </a:ext>
            </a:extLst>
          </p:cNvPr>
          <p:cNvSpPr txBox="1"/>
          <p:nvPr/>
        </p:nvSpPr>
        <p:spPr>
          <a:xfrm>
            <a:off x="6651525" y="3528227"/>
            <a:ext cx="2972226" cy="307777"/>
          </a:xfrm>
          <a:prstGeom prst="rect">
            <a:avLst/>
          </a:prstGeom>
          <a:noFill/>
        </p:spPr>
        <p:txBody>
          <a:bodyPr wrap="square" rtlCol="0">
            <a:spAutoFit/>
          </a:bodyPr>
          <a:lstStyle/>
          <a:p>
            <a:pPr algn="ctr"/>
            <a:r>
              <a:rPr lang="lv-LV" sz="1400">
                <a:solidFill>
                  <a:srgbClr val="005DA1"/>
                </a:solidFill>
              </a:rPr>
              <a:t>Plātņu ribu liece</a:t>
            </a:r>
          </a:p>
        </p:txBody>
      </p:sp>
      <p:sp>
        <p:nvSpPr>
          <p:cNvPr id="33" name="TextBox 32">
            <a:extLst>
              <a:ext uri="{FF2B5EF4-FFF2-40B4-BE49-F238E27FC236}">
                <a16:creationId xmlns:a16="http://schemas.microsoft.com/office/drawing/2014/main" id="{6AA10235-8F29-4333-81EB-79324E956C5A}"/>
              </a:ext>
            </a:extLst>
          </p:cNvPr>
          <p:cNvSpPr txBox="1"/>
          <p:nvPr/>
        </p:nvSpPr>
        <p:spPr>
          <a:xfrm>
            <a:off x="3620694" y="3545010"/>
            <a:ext cx="2919929" cy="307777"/>
          </a:xfrm>
          <a:prstGeom prst="rect">
            <a:avLst/>
          </a:prstGeom>
          <a:noFill/>
        </p:spPr>
        <p:txBody>
          <a:bodyPr wrap="square" rtlCol="0">
            <a:spAutoFit/>
          </a:bodyPr>
          <a:lstStyle/>
          <a:p>
            <a:pPr algn="ctr"/>
            <a:r>
              <a:rPr lang="lv-LV" sz="1400">
                <a:solidFill>
                  <a:srgbClr val="005DA1"/>
                </a:solidFill>
              </a:rPr>
              <a:t>Jumta plātne riba bez stiegrojuma</a:t>
            </a:r>
          </a:p>
        </p:txBody>
      </p:sp>
      <p:sp>
        <p:nvSpPr>
          <p:cNvPr id="34" name="TextBox 33">
            <a:extLst>
              <a:ext uri="{FF2B5EF4-FFF2-40B4-BE49-F238E27FC236}">
                <a16:creationId xmlns:a16="http://schemas.microsoft.com/office/drawing/2014/main" id="{257BA061-74AA-4C2F-A687-5B5AA4810187}"/>
              </a:ext>
            </a:extLst>
          </p:cNvPr>
          <p:cNvSpPr txBox="1"/>
          <p:nvPr/>
        </p:nvSpPr>
        <p:spPr>
          <a:xfrm>
            <a:off x="340675" y="6192164"/>
            <a:ext cx="3075930" cy="523220"/>
          </a:xfrm>
          <a:prstGeom prst="rect">
            <a:avLst/>
          </a:prstGeom>
          <a:noFill/>
        </p:spPr>
        <p:txBody>
          <a:bodyPr wrap="square" rtlCol="0">
            <a:spAutoFit/>
          </a:bodyPr>
          <a:lstStyle/>
          <a:p>
            <a:pPr algn="ctr"/>
            <a:r>
              <a:rPr lang="lv-LV" sz="1400">
                <a:solidFill>
                  <a:srgbClr val="005DA1"/>
                </a:solidFill>
              </a:rPr>
              <a:t>Jumta klāja plātņu bojājumi un deformācija</a:t>
            </a:r>
          </a:p>
        </p:txBody>
      </p:sp>
      <p:sp>
        <p:nvSpPr>
          <p:cNvPr id="35" name="TextBox 34">
            <a:extLst>
              <a:ext uri="{FF2B5EF4-FFF2-40B4-BE49-F238E27FC236}">
                <a16:creationId xmlns:a16="http://schemas.microsoft.com/office/drawing/2014/main" id="{4649BEDB-97B8-48C7-9B04-AA39DC83F3D9}"/>
              </a:ext>
            </a:extLst>
          </p:cNvPr>
          <p:cNvSpPr txBox="1"/>
          <p:nvPr/>
        </p:nvSpPr>
        <p:spPr>
          <a:xfrm>
            <a:off x="9986963" y="3476044"/>
            <a:ext cx="2857500" cy="523220"/>
          </a:xfrm>
          <a:prstGeom prst="rect">
            <a:avLst/>
          </a:prstGeom>
          <a:noFill/>
        </p:spPr>
        <p:txBody>
          <a:bodyPr wrap="square" rtlCol="0">
            <a:spAutoFit/>
          </a:bodyPr>
          <a:lstStyle/>
          <a:p>
            <a:pPr algn="ctr"/>
            <a:r>
              <a:rPr lang="lv-LV" sz="1400">
                <a:solidFill>
                  <a:srgbClr val="005DA1"/>
                </a:solidFill>
              </a:rPr>
              <a:t>Neatbilstoša jumta klāja plātņu balsta vieta – 25 mm</a:t>
            </a:r>
          </a:p>
        </p:txBody>
      </p:sp>
      <p:sp>
        <p:nvSpPr>
          <p:cNvPr id="36" name="TextBox 35">
            <a:extLst>
              <a:ext uri="{FF2B5EF4-FFF2-40B4-BE49-F238E27FC236}">
                <a16:creationId xmlns:a16="http://schemas.microsoft.com/office/drawing/2014/main" id="{E2B11F3D-9C3B-4ECD-A2AD-96B73424F1EC}"/>
              </a:ext>
            </a:extLst>
          </p:cNvPr>
          <p:cNvSpPr txBox="1"/>
          <p:nvPr/>
        </p:nvSpPr>
        <p:spPr>
          <a:xfrm>
            <a:off x="3535651" y="6226346"/>
            <a:ext cx="2919929" cy="523220"/>
          </a:xfrm>
          <a:prstGeom prst="rect">
            <a:avLst/>
          </a:prstGeom>
          <a:noFill/>
        </p:spPr>
        <p:txBody>
          <a:bodyPr wrap="square" rtlCol="0">
            <a:spAutoFit/>
          </a:bodyPr>
          <a:lstStyle/>
          <a:p>
            <a:pPr algn="ctr"/>
            <a:r>
              <a:rPr lang="lv-LV" sz="1400">
                <a:solidFill>
                  <a:srgbClr val="005DA1"/>
                </a:solidFill>
              </a:rPr>
              <a:t>Jumta klāja plātņu bojājumi un deformācija</a:t>
            </a:r>
          </a:p>
        </p:txBody>
      </p:sp>
      <p:sp>
        <p:nvSpPr>
          <p:cNvPr id="37" name="TextBox 36">
            <a:extLst>
              <a:ext uri="{FF2B5EF4-FFF2-40B4-BE49-F238E27FC236}">
                <a16:creationId xmlns:a16="http://schemas.microsoft.com/office/drawing/2014/main" id="{1C049EBD-1F89-454F-BB21-3663CA5D81E5}"/>
              </a:ext>
            </a:extLst>
          </p:cNvPr>
          <p:cNvSpPr txBox="1"/>
          <p:nvPr/>
        </p:nvSpPr>
        <p:spPr>
          <a:xfrm>
            <a:off x="6326372" y="6153746"/>
            <a:ext cx="3849343" cy="738664"/>
          </a:xfrm>
          <a:prstGeom prst="rect">
            <a:avLst/>
          </a:prstGeom>
          <a:noFill/>
        </p:spPr>
        <p:txBody>
          <a:bodyPr wrap="square" rtlCol="0">
            <a:spAutoFit/>
          </a:bodyPr>
          <a:lstStyle/>
          <a:p>
            <a:pPr algn="ctr"/>
            <a:r>
              <a:rPr lang="lv-LV" sz="1400">
                <a:solidFill>
                  <a:srgbClr val="005DA1"/>
                </a:solidFill>
              </a:rPr>
              <a:t>Ribā uzstādīta tikai viena nesošā stiegra, stiegrojuma aizsargkārta 1-2 mm, plātnes stūros stiegrojums nav pārsiets</a:t>
            </a:r>
          </a:p>
        </p:txBody>
      </p:sp>
      <p:sp>
        <p:nvSpPr>
          <p:cNvPr id="38" name="TextBox 37">
            <a:extLst>
              <a:ext uri="{FF2B5EF4-FFF2-40B4-BE49-F238E27FC236}">
                <a16:creationId xmlns:a16="http://schemas.microsoft.com/office/drawing/2014/main" id="{72A8E87F-CFDE-4E58-9285-7B1730216A39}"/>
              </a:ext>
            </a:extLst>
          </p:cNvPr>
          <p:cNvSpPr txBox="1"/>
          <p:nvPr/>
        </p:nvSpPr>
        <p:spPr>
          <a:xfrm>
            <a:off x="10041413" y="6135947"/>
            <a:ext cx="2857500" cy="307777"/>
          </a:xfrm>
          <a:prstGeom prst="rect">
            <a:avLst/>
          </a:prstGeom>
          <a:noFill/>
        </p:spPr>
        <p:txBody>
          <a:bodyPr wrap="square" rtlCol="0">
            <a:spAutoFit/>
          </a:bodyPr>
          <a:lstStyle/>
          <a:p>
            <a:pPr algn="ctr"/>
            <a:r>
              <a:rPr lang="lv-LV" sz="1400">
                <a:solidFill>
                  <a:srgbClr val="005DA1"/>
                </a:solidFill>
              </a:rPr>
              <a:t>Jumta klāja plātnes deformācijas</a:t>
            </a:r>
          </a:p>
        </p:txBody>
      </p:sp>
      <p:pic>
        <p:nvPicPr>
          <p:cNvPr id="5" name="Picture 4">
            <a:extLst>
              <a:ext uri="{FF2B5EF4-FFF2-40B4-BE49-F238E27FC236}">
                <a16:creationId xmlns:a16="http://schemas.microsoft.com/office/drawing/2014/main" id="{F83740A9-52E2-9510-DC65-A4965DF6F801}"/>
              </a:ext>
            </a:extLst>
          </p:cNvPr>
          <p:cNvPicPr>
            <a:picLocks noChangeAspect="1"/>
          </p:cNvPicPr>
          <p:nvPr/>
        </p:nvPicPr>
        <p:blipFill>
          <a:blip r:embed="rId2"/>
          <a:stretch>
            <a:fillRect/>
          </a:stretch>
        </p:blipFill>
        <p:spPr>
          <a:xfrm>
            <a:off x="373146" y="1319002"/>
            <a:ext cx="2834886" cy="2133785"/>
          </a:xfrm>
          <a:prstGeom prst="rect">
            <a:avLst/>
          </a:prstGeom>
        </p:spPr>
      </p:pic>
      <p:pic>
        <p:nvPicPr>
          <p:cNvPr id="7" name="Picture 6">
            <a:extLst>
              <a:ext uri="{FF2B5EF4-FFF2-40B4-BE49-F238E27FC236}">
                <a16:creationId xmlns:a16="http://schemas.microsoft.com/office/drawing/2014/main" id="{61DFAD27-59DE-46C7-CE9A-00DA1E7EF052}"/>
              </a:ext>
            </a:extLst>
          </p:cNvPr>
          <p:cNvPicPr>
            <a:picLocks noChangeAspect="1"/>
          </p:cNvPicPr>
          <p:nvPr/>
        </p:nvPicPr>
        <p:blipFill>
          <a:blip r:embed="rId3"/>
          <a:stretch>
            <a:fillRect/>
          </a:stretch>
        </p:blipFill>
        <p:spPr>
          <a:xfrm>
            <a:off x="3556469" y="1334243"/>
            <a:ext cx="2834886" cy="2103302"/>
          </a:xfrm>
          <a:prstGeom prst="rect">
            <a:avLst/>
          </a:prstGeom>
        </p:spPr>
      </p:pic>
      <p:pic>
        <p:nvPicPr>
          <p:cNvPr id="8" name="Picture 7">
            <a:extLst>
              <a:ext uri="{FF2B5EF4-FFF2-40B4-BE49-F238E27FC236}">
                <a16:creationId xmlns:a16="http://schemas.microsoft.com/office/drawing/2014/main" id="{B45BFE93-65CF-B1B7-3BA7-AED2D3239146}"/>
              </a:ext>
            </a:extLst>
          </p:cNvPr>
          <p:cNvPicPr>
            <a:picLocks noChangeAspect="1"/>
          </p:cNvPicPr>
          <p:nvPr/>
        </p:nvPicPr>
        <p:blipFill>
          <a:blip r:embed="rId4"/>
          <a:stretch>
            <a:fillRect/>
          </a:stretch>
        </p:blipFill>
        <p:spPr>
          <a:xfrm>
            <a:off x="10041413" y="1328147"/>
            <a:ext cx="2834886" cy="2145978"/>
          </a:xfrm>
          <a:prstGeom prst="rect">
            <a:avLst/>
          </a:prstGeom>
        </p:spPr>
      </p:pic>
      <p:pic>
        <p:nvPicPr>
          <p:cNvPr id="9" name="Picture 8">
            <a:extLst>
              <a:ext uri="{FF2B5EF4-FFF2-40B4-BE49-F238E27FC236}">
                <a16:creationId xmlns:a16="http://schemas.microsoft.com/office/drawing/2014/main" id="{59797E22-A853-A7E9-4369-92C4D5BD079E}"/>
              </a:ext>
            </a:extLst>
          </p:cNvPr>
          <p:cNvPicPr>
            <a:picLocks noChangeAspect="1"/>
          </p:cNvPicPr>
          <p:nvPr/>
        </p:nvPicPr>
        <p:blipFill>
          <a:blip r:embed="rId5"/>
          <a:stretch>
            <a:fillRect/>
          </a:stretch>
        </p:blipFill>
        <p:spPr>
          <a:xfrm>
            <a:off x="350530" y="3985807"/>
            <a:ext cx="2857501" cy="2167939"/>
          </a:xfrm>
          <a:prstGeom prst="rect">
            <a:avLst/>
          </a:prstGeom>
        </p:spPr>
      </p:pic>
      <p:pic>
        <p:nvPicPr>
          <p:cNvPr id="10" name="Picture 9">
            <a:extLst>
              <a:ext uri="{FF2B5EF4-FFF2-40B4-BE49-F238E27FC236}">
                <a16:creationId xmlns:a16="http://schemas.microsoft.com/office/drawing/2014/main" id="{1984C6CB-1F4B-BF3B-064D-1C827E580F23}"/>
              </a:ext>
            </a:extLst>
          </p:cNvPr>
          <p:cNvPicPr>
            <a:picLocks noChangeAspect="1"/>
          </p:cNvPicPr>
          <p:nvPr/>
        </p:nvPicPr>
        <p:blipFill>
          <a:blip r:embed="rId6"/>
          <a:stretch>
            <a:fillRect/>
          </a:stretch>
        </p:blipFill>
        <p:spPr>
          <a:xfrm>
            <a:off x="6798941" y="1331195"/>
            <a:ext cx="2834886" cy="2121592"/>
          </a:xfrm>
          <a:prstGeom prst="rect">
            <a:avLst/>
          </a:prstGeom>
        </p:spPr>
      </p:pic>
      <p:pic>
        <p:nvPicPr>
          <p:cNvPr id="11" name="Picture 10">
            <a:extLst>
              <a:ext uri="{FF2B5EF4-FFF2-40B4-BE49-F238E27FC236}">
                <a16:creationId xmlns:a16="http://schemas.microsoft.com/office/drawing/2014/main" id="{89DEE4F3-AEFB-BA09-AD65-EDEDF370A75B}"/>
              </a:ext>
            </a:extLst>
          </p:cNvPr>
          <p:cNvPicPr>
            <a:picLocks noChangeAspect="1"/>
          </p:cNvPicPr>
          <p:nvPr/>
        </p:nvPicPr>
        <p:blipFill>
          <a:blip r:embed="rId7"/>
          <a:stretch>
            <a:fillRect/>
          </a:stretch>
        </p:blipFill>
        <p:spPr>
          <a:xfrm>
            <a:off x="3620694" y="3999264"/>
            <a:ext cx="2834886" cy="2167939"/>
          </a:xfrm>
          <a:prstGeom prst="rect">
            <a:avLst/>
          </a:prstGeom>
        </p:spPr>
      </p:pic>
      <p:pic>
        <p:nvPicPr>
          <p:cNvPr id="12" name="Picture 11">
            <a:extLst>
              <a:ext uri="{FF2B5EF4-FFF2-40B4-BE49-F238E27FC236}">
                <a16:creationId xmlns:a16="http://schemas.microsoft.com/office/drawing/2014/main" id="{CA7F2547-9695-ED74-6F90-B86C13B5BCB6}"/>
              </a:ext>
            </a:extLst>
          </p:cNvPr>
          <p:cNvPicPr>
            <a:picLocks noChangeAspect="1"/>
          </p:cNvPicPr>
          <p:nvPr/>
        </p:nvPicPr>
        <p:blipFill>
          <a:blip r:embed="rId8"/>
          <a:stretch>
            <a:fillRect/>
          </a:stretch>
        </p:blipFill>
        <p:spPr>
          <a:xfrm>
            <a:off x="6782443" y="4023776"/>
            <a:ext cx="2851384" cy="2129970"/>
          </a:xfrm>
          <a:prstGeom prst="rect">
            <a:avLst/>
          </a:prstGeom>
        </p:spPr>
      </p:pic>
      <p:pic>
        <p:nvPicPr>
          <p:cNvPr id="13" name="Picture 12">
            <a:extLst>
              <a:ext uri="{FF2B5EF4-FFF2-40B4-BE49-F238E27FC236}">
                <a16:creationId xmlns:a16="http://schemas.microsoft.com/office/drawing/2014/main" id="{D8EA05D4-8524-CB27-021C-38480445368E}"/>
              </a:ext>
            </a:extLst>
          </p:cNvPr>
          <p:cNvPicPr>
            <a:picLocks noChangeAspect="1"/>
          </p:cNvPicPr>
          <p:nvPr/>
        </p:nvPicPr>
        <p:blipFill>
          <a:blip r:embed="rId9"/>
          <a:stretch>
            <a:fillRect/>
          </a:stretch>
        </p:blipFill>
        <p:spPr>
          <a:xfrm>
            <a:off x="10055768" y="4047641"/>
            <a:ext cx="2828789" cy="2097206"/>
          </a:xfrm>
          <a:prstGeom prst="rect">
            <a:avLst/>
          </a:prstGeom>
        </p:spPr>
      </p:pic>
    </p:spTree>
    <p:extLst>
      <p:ext uri="{BB962C8B-B14F-4D97-AF65-F5344CB8AC3E}">
        <p14:creationId xmlns:p14="http://schemas.microsoft.com/office/powerpoint/2010/main" val="283275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C91C-9992-DC1F-EA3C-EBF382451958}"/>
              </a:ext>
            </a:extLst>
          </p:cNvPr>
          <p:cNvSpPr>
            <a:spLocks noGrp="1"/>
          </p:cNvSpPr>
          <p:nvPr>
            <p:ph type="title"/>
          </p:nvPr>
        </p:nvSpPr>
        <p:spPr>
          <a:xfrm>
            <a:off x="244549" y="271463"/>
            <a:ext cx="12982353" cy="623887"/>
          </a:xfrm>
        </p:spPr>
        <p:txBody>
          <a:bodyPr/>
          <a:lstStyle/>
          <a:p>
            <a:r>
              <a:rPr kumimoji="0" lang="lv-LV" sz="4400" b="1" i="0" u="none" strike="noStrike" kern="1200" cap="none" spc="0" normalizeH="0" baseline="0" noProof="0">
                <a:ln>
                  <a:noFill/>
                </a:ln>
                <a:solidFill>
                  <a:srgbClr val="00AAC5"/>
                </a:solidFill>
                <a:effectLst/>
                <a:uLnTx/>
                <a:uFillTx/>
                <a:latin typeface="Arial" panose="020B0604020202020204"/>
                <a:ea typeface="+mj-ea"/>
                <a:cs typeface="Arial" panose="020B0604020202020204" pitchFamily="34" charset="0"/>
              </a:rPr>
              <a:t>Jumta elementu raksturīgākie bojājumi. </a:t>
            </a:r>
            <a:r>
              <a:rPr kumimoji="0" lang="lv-LV" sz="1800" b="1" i="0" u="none" strike="noStrike" kern="1200" cap="none" spc="0" normalizeH="0" baseline="0" noProof="0">
                <a:ln>
                  <a:noFill/>
                </a:ln>
                <a:solidFill>
                  <a:srgbClr val="00AAC5"/>
                </a:solidFill>
                <a:effectLst/>
                <a:uLnTx/>
                <a:uFillTx/>
                <a:latin typeface="Arial" panose="020B0604020202020204"/>
                <a:ea typeface="+mj-ea"/>
                <a:cs typeface="Arial" panose="020B0604020202020204" pitchFamily="34" charset="0"/>
              </a:rPr>
              <a:t>Ēkas ar lodžijām</a:t>
            </a:r>
            <a:endParaRPr lang="en-US" sz="1800"/>
          </a:p>
        </p:txBody>
      </p:sp>
      <p:sp>
        <p:nvSpPr>
          <p:cNvPr id="3" name="Content Placeholder 2">
            <a:extLst>
              <a:ext uri="{FF2B5EF4-FFF2-40B4-BE49-F238E27FC236}">
                <a16:creationId xmlns:a16="http://schemas.microsoft.com/office/drawing/2014/main" id="{4668D2F8-7532-149E-37CA-783A70AD286A}"/>
              </a:ext>
            </a:extLst>
          </p:cNvPr>
          <p:cNvSpPr>
            <a:spLocks noGrp="1"/>
          </p:cNvSpPr>
          <p:nvPr>
            <p:ph sz="quarter" idx="14"/>
          </p:nvPr>
        </p:nvSpPr>
        <p:spPr>
          <a:xfrm>
            <a:off x="428402" y="3320044"/>
            <a:ext cx="3022555" cy="623887"/>
          </a:xfrm>
        </p:spPr>
        <p:txBody>
          <a:bodyPr/>
          <a:lstStyle/>
          <a:p>
            <a:pPr marL="0" indent="0" algn="ctr">
              <a:buNone/>
            </a:pPr>
            <a:r>
              <a:rPr lang="lv-LV" sz="1400" b="0"/>
              <a:t>Jumta klāja plātnes betona destrukcija, atsegts stiegrojums</a:t>
            </a:r>
            <a:endParaRPr lang="en-US" sz="1400" b="0"/>
          </a:p>
        </p:txBody>
      </p:sp>
      <p:sp>
        <p:nvSpPr>
          <p:cNvPr id="5" name="Slide Number Placeholder 4">
            <a:extLst>
              <a:ext uri="{FF2B5EF4-FFF2-40B4-BE49-F238E27FC236}">
                <a16:creationId xmlns:a16="http://schemas.microsoft.com/office/drawing/2014/main" id="{8DA3E95E-48C1-0769-B7E6-A4834F38FE01}"/>
              </a:ext>
            </a:extLst>
          </p:cNvPr>
          <p:cNvSpPr>
            <a:spLocks noGrp="1"/>
          </p:cNvSpPr>
          <p:nvPr>
            <p:ph type="sldNum" sz="quarter" idx="15"/>
          </p:nvPr>
        </p:nvSpPr>
        <p:spPr/>
        <p:txBody>
          <a:bodyPr/>
          <a:lstStyle/>
          <a:p>
            <a:pPr>
              <a:defRPr/>
            </a:pPr>
            <a:fld id="{80C781E0-781B-4D8F-B8C1-A494EC6B4282}" type="slidenum">
              <a:rPr lang="en-US" smtClean="0"/>
              <a:pPr>
                <a:defRPr/>
              </a:pPr>
              <a:t>18</a:t>
            </a:fld>
            <a:endParaRPr lang="en-US"/>
          </a:p>
        </p:txBody>
      </p:sp>
      <p:sp>
        <p:nvSpPr>
          <p:cNvPr id="6" name="Date Placeholder 5">
            <a:extLst>
              <a:ext uri="{FF2B5EF4-FFF2-40B4-BE49-F238E27FC236}">
                <a16:creationId xmlns:a16="http://schemas.microsoft.com/office/drawing/2014/main" id="{80EE30B2-7C8A-6647-5523-5F9AD08515A5}"/>
              </a:ext>
            </a:extLst>
          </p:cNvPr>
          <p:cNvSpPr>
            <a:spLocks noGrp="1"/>
          </p:cNvSpPr>
          <p:nvPr>
            <p:ph type="dt" sz="half" idx="17"/>
          </p:nvPr>
        </p:nvSpPr>
        <p:spPr/>
        <p:txBody>
          <a:bodyPr/>
          <a:lstStyle/>
          <a:p>
            <a:pPr>
              <a:defRPr/>
            </a:pPr>
            <a:r>
              <a:rPr lang="fi-FI" err="1">
                <a:solidFill>
                  <a:srgbClr val="005DA1"/>
                </a:solidFill>
              </a:rPr>
              <a:t>Kiwa</a:t>
            </a:r>
            <a:r>
              <a:rPr lang="fi-FI">
                <a:solidFill>
                  <a:srgbClr val="005DA1"/>
                </a:solidFill>
              </a:rPr>
              <a:t> </a:t>
            </a:r>
            <a:r>
              <a:rPr lang="lv-LV">
                <a:solidFill>
                  <a:srgbClr val="005DA1"/>
                </a:solidFill>
              </a:rPr>
              <a:t>Inspecta</a:t>
            </a:r>
            <a:endParaRPr lang="en-US">
              <a:solidFill>
                <a:srgbClr val="005DA1"/>
              </a:solidFill>
            </a:endParaRPr>
          </a:p>
        </p:txBody>
      </p:sp>
      <p:pic>
        <p:nvPicPr>
          <p:cNvPr id="7" name="Picture 6">
            <a:extLst>
              <a:ext uri="{FF2B5EF4-FFF2-40B4-BE49-F238E27FC236}">
                <a16:creationId xmlns:a16="http://schemas.microsoft.com/office/drawing/2014/main" id="{7AE9D88C-3D67-A7BC-ED56-ADF967DE4373}"/>
              </a:ext>
            </a:extLst>
          </p:cNvPr>
          <p:cNvPicPr>
            <a:picLocks noChangeAspect="1"/>
          </p:cNvPicPr>
          <p:nvPr/>
        </p:nvPicPr>
        <p:blipFill>
          <a:blip r:embed="rId2"/>
          <a:stretch>
            <a:fillRect/>
          </a:stretch>
        </p:blipFill>
        <p:spPr>
          <a:xfrm>
            <a:off x="449263" y="1178892"/>
            <a:ext cx="2834886" cy="2121592"/>
          </a:xfrm>
          <a:prstGeom prst="rect">
            <a:avLst/>
          </a:prstGeom>
        </p:spPr>
      </p:pic>
      <p:pic>
        <p:nvPicPr>
          <p:cNvPr id="11" name="Picture 10">
            <a:extLst>
              <a:ext uri="{FF2B5EF4-FFF2-40B4-BE49-F238E27FC236}">
                <a16:creationId xmlns:a16="http://schemas.microsoft.com/office/drawing/2014/main" id="{FB345CB7-6DC8-FFA2-D684-1934F999A217}"/>
              </a:ext>
            </a:extLst>
          </p:cNvPr>
          <p:cNvPicPr>
            <a:picLocks noChangeAspect="1"/>
          </p:cNvPicPr>
          <p:nvPr/>
        </p:nvPicPr>
        <p:blipFill>
          <a:blip r:embed="rId3"/>
          <a:stretch>
            <a:fillRect/>
          </a:stretch>
        </p:blipFill>
        <p:spPr>
          <a:xfrm>
            <a:off x="3648697" y="1178838"/>
            <a:ext cx="2852207" cy="2121592"/>
          </a:xfrm>
          <a:prstGeom prst="rect">
            <a:avLst/>
          </a:prstGeom>
        </p:spPr>
      </p:pic>
      <p:pic>
        <p:nvPicPr>
          <p:cNvPr id="12" name="Picture 11">
            <a:extLst>
              <a:ext uri="{FF2B5EF4-FFF2-40B4-BE49-F238E27FC236}">
                <a16:creationId xmlns:a16="http://schemas.microsoft.com/office/drawing/2014/main" id="{3BF1D70F-0F0A-244B-3622-4E47104FE261}"/>
              </a:ext>
            </a:extLst>
          </p:cNvPr>
          <p:cNvPicPr>
            <a:picLocks noChangeAspect="1"/>
          </p:cNvPicPr>
          <p:nvPr/>
        </p:nvPicPr>
        <p:blipFill>
          <a:blip r:embed="rId4"/>
          <a:stretch>
            <a:fillRect/>
          </a:stretch>
        </p:blipFill>
        <p:spPr>
          <a:xfrm>
            <a:off x="6876698" y="1134967"/>
            <a:ext cx="2834886" cy="2127688"/>
          </a:xfrm>
          <a:prstGeom prst="rect">
            <a:avLst/>
          </a:prstGeom>
        </p:spPr>
      </p:pic>
      <p:pic>
        <p:nvPicPr>
          <p:cNvPr id="13" name="Picture 12">
            <a:extLst>
              <a:ext uri="{FF2B5EF4-FFF2-40B4-BE49-F238E27FC236}">
                <a16:creationId xmlns:a16="http://schemas.microsoft.com/office/drawing/2014/main" id="{F94BF79B-DDF5-9E75-F609-C9D4BFE8D267}"/>
              </a:ext>
            </a:extLst>
          </p:cNvPr>
          <p:cNvPicPr>
            <a:picLocks noChangeAspect="1"/>
          </p:cNvPicPr>
          <p:nvPr/>
        </p:nvPicPr>
        <p:blipFill>
          <a:blip r:embed="rId5"/>
          <a:stretch>
            <a:fillRect/>
          </a:stretch>
        </p:blipFill>
        <p:spPr>
          <a:xfrm>
            <a:off x="10055873" y="1172722"/>
            <a:ext cx="2834886" cy="2127688"/>
          </a:xfrm>
          <a:prstGeom prst="rect">
            <a:avLst/>
          </a:prstGeom>
        </p:spPr>
      </p:pic>
      <p:pic>
        <p:nvPicPr>
          <p:cNvPr id="14" name="Picture 13">
            <a:extLst>
              <a:ext uri="{FF2B5EF4-FFF2-40B4-BE49-F238E27FC236}">
                <a16:creationId xmlns:a16="http://schemas.microsoft.com/office/drawing/2014/main" id="{FD062131-2D19-E767-22EE-08E40ECC2F45}"/>
              </a:ext>
            </a:extLst>
          </p:cNvPr>
          <p:cNvPicPr>
            <a:picLocks noChangeAspect="1"/>
          </p:cNvPicPr>
          <p:nvPr/>
        </p:nvPicPr>
        <p:blipFill>
          <a:blip r:embed="rId6"/>
          <a:stretch>
            <a:fillRect/>
          </a:stretch>
        </p:blipFill>
        <p:spPr>
          <a:xfrm>
            <a:off x="428402" y="3918275"/>
            <a:ext cx="2834886" cy="2127688"/>
          </a:xfrm>
          <a:prstGeom prst="rect">
            <a:avLst/>
          </a:prstGeom>
        </p:spPr>
      </p:pic>
      <p:sp>
        <p:nvSpPr>
          <p:cNvPr id="17" name="TextBox 16">
            <a:extLst>
              <a:ext uri="{FF2B5EF4-FFF2-40B4-BE49-F238E27FC236}">
                <a16:creationId xmlns:a16="http://schemas.microsoft.com/office/drawing/2014/main" id="{06BEEE3D-27E8-091D-3865-3AA0D437E3B8}"/>
              </a:ext>
            </a:extLst>
          </p:cNvPr>
          <p:cNvSpPr txBox="1"/>
          <p:nvPr/>
        </p:nvSpPr>
        <p:spPr>
          <a:xfrm>
            <a:off x="3648697" y="3300410"/>
            <a:ext cx="3022555" cy="479427"/>
          </a:xfrm>
          <a:prstGeom prst="rect">
            <a:avLst/>
          </a:prstGeom>
          <a:noFill/>
        </p:spPr>
        <p:txBody>
          <a:bodyPr wrap="square" rtlCol="0">
            <a:spAutoFit/>
          </a:bodyPr>
          <a:lstStyle/>
          <a:p>
            <a:pPr>
              <a:lnSpc>
                <a:spcPts val="3600"/>
              </a:lnSpc>
            </a:pPr>
            <a:r>
              <a:rPr lang="lv-LV" sz="1400">
                <a:solidFill>
                  <a:schemeClr val="tx2"/>
                </a:solidFill>
              </a:rPr>
              <a:t>Neatbilstoša teknes balsta vieta</a:t>
            </a:r>
            <a:endParaRPr lang="en-US" sz="1400">
              <a:solidFill>
                <a:schemeClr val="tx2"/>
              </a:solidFill>
            </a:endParaRPr>
          </a:p>
        </p:txBody>
      </p:sp>
      <p:sp>
        <p:nvSpPr>
          <p:cNvPr id="19" name="Rectangle 18">
            <a:extLst>
              <a:ext uri="{FF2B5EF4-FFF2-40B4-BE49-F238E27FC236}">
                <a16:creationId xmlns:a16="http://schemas.microsoft.com/office/drawing/2014/main" id="{105B3424-C946-0F1E-A7BF-7F07C9B9D9AE}"/>
              </a:ext>
            </a:extLst>
          </p:cNvPr>
          <p:cNvSpPr/>
          <p:nvPr/>
        </p:nvSpPr>
        <p:spPr>
          <a:xfrm>
            <a:off x="7581014" y="1754372"/>
            <a:ext cx="1275907" cy="4359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C620264-7EAC-DCC1-D89C-813CF6333E97}"/>
              </a:ext>
            </a:extLst>
          </p:cNvPr>
          <p:cNvSpPr txBox="1"/>
          <p:nvPr/>
        </p:nvSpPr>
        <p:spPr>
          <a:xfrm>
            <a:off x="6876698" y="3472060"/>
            <a:ext cx="6220263" cy="307777"/>
          </a:xfrm>
          <a:prstGeom prst="rect">
            <a:avLst/>
          </a:prstGeom>
          <a:noFill/>
        </p:spPr>
        <p:txBody>
          <a:bodyPr wrap="square" rtlCol="0">
            <a:spAutoFit/>
          </a:bodyPr>
          <a:lstStyle/>
          <a:p>
            <a:pPr marL="0" marR="0" lvl="0" indent="0" algn="ctr" defTabSz="1006475" rtl="0" eaLnBrk="0" fontAlgn="base" latinLnBrk="0" hangingPunct="0">
              <a:lnSpc>
                <a:spcPct val="100000"/>
              </a:lnSpc>
              <a:spcBef>
                <a:spcPct val="0"/>
              </a:spcBef>
              <a:spcAft>
                <a:spcPct val="0"/>
              </a:spcAft>
              <a:buClrTx/>
              <a:buSzTx/>
              <a:buFontTx/>
              <a:buNone/>
              <a:tabLst/>
              <a:defRPr/>
            </a:pPr>
            <a:r>
              <a:rPr kumimoji="0" lang="lv-LV" sz="1400" b="0" i="0" u="none" strike="noStrike" kern="1200" cap="none" spc="0" normalizeH="0" baseline="0" noProof="0">
                <a:ln>
                  <a:noFill/>
                </a:ln>
                <a:solidFill>
                  <a:srgbClr val="005DA1"/>
                </a:solidFill>
                <a:effectLst/>
                <a:uLnTx/>
                <a:uFillTx/>
                <a:latin typeface="Arial" panose="020B0604020202020204" pitchFamily="34" charset="0"/>
                <a:ea typeface="+mn-ea"/>
                <a:cs typeface="+mn-cs"/>
              </a:rPr>
              <a:t>Teknes elementam nav nodrošināta balstīšana uz jumta nesošā paneļa</a:t>
            </a:r>
            <a:endParaRPr kumimoji="0" lang="en-US" sz="1400" b="0" i="0" u="none" strike="noStrike" kern="1200" cap="none" spc="0" normalizeH="0" baseline="0" noProof="0">
              <a:ln>
                <a:noFill/>
              </a:ln>
              <a:solidFill>
                <a:srgbClr val="005DA1"/>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34BF4AD8-638E-1E0B-C6D1-36BF1EF825FB}"/>
              </a:ext>
            </a:extLst>
          </p:cNvPr>
          <p:cNvSpPr txBox="1"/>
          <p:nvPr/>
        </p:nvSpPr>
        <p:spPr>
          <a:xfrm>
            <a:off x="3486331" y="6147455"/>
            <a:ext cx="3184922" cy="523220"/>
          </a:xfrm>
          <a:prstGeom prst="rect">
            <a:avLst/>
          </a:prstGeom>
          <a:noFill/>
        </p:spPr>
        <p:txBody>
          <a:bodyPr wrap="square" rtlCol="0">
            <a:spAutoFit/>
          </a:bodyPr>
          <a:lstStyle/>
          <a:p>
            <a:pPr algn="ctr"/>
            <a:r>
              <a:rPr lang="lv-LV" sz="1400">
                <a:solidFill>
                  <a:schemeClr val="tx2"/>
                </a:solidFill>
              </a:rPr>
              <a:t>Teknes elementa ražošanas defekti, mitruma infiltrācija</a:t>
            </a:r>
            <a:endParaRPr lang="en-US" sz="1400">
              <a:solidFill>
                <a:schemeClr val="tx2"/>
              </a:solidFill>
            </a:endParaRPr>
          </a:p>
        </p:txBody>
      </p:sp>
      <p:pic>
        <p:nvPicPr>
          <p:cNvPr id="22" name="Picture 21">
            <a:extLst>
              <a:ext uri="{FF2B5EF4-FFF2-40B4-BE49-F238E27FC236}">
                <a16:creationId xmlns:a16="http://schemas.microsoft.com/office/drawing/2014/main" id="{BD91549B-2CDA-4CF0-CF12-C67774FD6F8D}"/>
              </a:ext>
            </a:extLst>
          </p:cNvPr>
          <p:cNvPicPr>
            <a:picLocks noChangeAspect="1"/>
          </p:cNvPicPr>
          <p:nvPr/>
        </p:nvPicPr>
        <p:blipFill>
          <a:blip r:embed="rId7"/>
          <a:stretch>
            <a:fillRect/>
          </a:stretch>
        </p:blipFill>
        <p:spPr>
          <a:xfrm>
            <a:off x="3666018" y="3918275"/>
            <a:ext cx="2834886" cy="2127688"/>
          </a:xfrm>
          <a:prstGeom prst="rect">
            <a:avLst/>
          </a:prstGeom>
        </p:spPr>
      </p:pic>
      <p:pic>
        <p:nvPicPr>
          <p:cNvPr id="23" name="Picture 22">
            <a:extLst>
              <a:ext uri="{FF2B5EF4-FFF2-40B4-BE49-F238E27FC236}">
                <a16:creationId xmlns:a16="http://schemas.microsoft.com/office/drawing/2014/main" id="{2E0CBEAF-BA18-951B-A19C-EFBA9D53B8CC}"/>
              </a:ext>
            </a:extLst>
          </p:cNvPr>
          <p:cNvPicPr>
            <a:picLocks noChangeAspect="1"/>
          </p:cNvPicPr>
          <p:nvPr/>
        </p:nvPicPr>
        <p:blipFill>
          <a:blip r:embed="rId8"/>
          <a:stretch>
            <a:fillRect/>
          </a:stretch>
        </p:blipFill>
        <p:spPr>
          <a:xfrm>
            <a:off x="6888891" y="3952068"/>
            <a:ext cx="2810500" cy="2103302"/>
          </a:xfrm>
          <a:prstGeom prst="rect">
            <a:avLst/>
          </a:prstGeom>
        </p:spPr>
      </p:pic>
      <p:pic>
        <p:nvPicPr>
          <p:cNvPr id="24" name="Picture 23">
            <a:extLst>
              <a:ext uri="{FF2B5EF4-FFF2-40B4-BE49-F238E27FC236}">
                <a16:creationId xmlns:a16="http://schemas.microsoft.com/office/drawing/2014/main" id="{39EB3AF4-44CF-DD2C-B887-448B01C05FD6}"/>
              </a:ext>
            </a:extLst>
          </p:cNvPr>
          <p:cNvPicPr>
            <a:picLocks noChangeAspect="1"/>
          </p:cNvPicPr>
          <p:nvPr/>
        </p:nvPicPr>
        <p:blipFill>
          <a:blip r:embed="rId9"/>
          <a:stretch>
            <a:fillRect/>
          </a:stretch>
        </p:blipFill>
        <p:spPr>
          <a:xfrm>
            <a:off x="10055873" y="3939875"/>
            <a:ext cx="2834886" cy="2127688"/>
          </a:xfrm>
          <a:prstGeom prst="rect">
            <a:avLst/>
          </a:prstGeom>
        </p:spPr>
      </p:pic>
      <p:sp>
        <p:nvSpPr>
          <p:cNvPr id="25" name="TextBox 24">
            <a:extLst>
              <a:ext uri="{FF2B5EF4-FFF2-40B4-BE49-F238E27FC236}">
                <a16:creationId xmlns:a16="http://schemas.microsoft.com/office/drawing/2014/main" id="{3C5B95AF-07E9-43C0-A447-D6FF5F1D80E1}"/>
              </a:ext>
            </a:extLst>
          </p:cNvPr>
          <p:cNvSpPr txBox="1"/>
          <p:nvPr/>
        </p:nvSpPr>
        <p:spPr>
          <a:xfrm>
            <a:off x="244549" y="6147455"/>
            <a:ext cx="2834886" cy="523220"/>
          </a:xfrm>
          <a:prstGeom prst="rect">
            <a:avLst/>
          </a:prstGeom>
          <a:noFill/>
        </p:spPr>
        <p:txBody>
          <a:bodyPr wrap="square" rtlCol="0">
            <a:spAutoFit/>
          </a:bodyPr>
          <a:lstStyle/>
          <a:p>
            <a:pPr algn="ctr"/>
            <a:r>
              <a:rPr lang="lv-LV" sz="1400">
                <a:solidFill>
                  <a:schemeClr val="tx2"/>
                </a:solidFill>
              </a:rPr>
              <a:t>Tekņu elementu neprecīza montāža</a:t>
            </a:r>
            <a:endParaRPr lang="en-US" sz="1400">
              <a:solidFill>
                <a:schemeClr val="tx2"/>
              </a:solidFill>
            </a:endParaRPr>
          </a:p>
        </p:txBody>
      </p:sp>
      <p:sp>
        <p:nvSpPr>
          <p:cNvPr id="26" name="TextBox 25">
            <a:extLst>
              <a:ext uri="{FF2B5EF4-FFF2-40B4-BE49-F238E27FC236}">
                <a16:creationId xmlns:a16="http://schemas.microsoft.com/office/drawing/2014/main" id="{EB10B50E-D9FA-8B27-F3C7-99570353EABA}"/>
              </a:ext>
            </a:extLst>
          </p:cNvPr>
          <p:cNvSpPr txBox="1"/>
          <p:nvPr/>
        </p:nvSpPr>
        <p:spPr>
          <a:xfrm>
            <a:off x="6991350" y="6126656"/>
            <a:ext cx="2552700" cy="523220"/>
          </a:xfrm>
          <a:prstGeom prst="rect">
            <a:avLst/>
          </a:prstGeom>
          <a:noFill/>
        </p:spPr>
        <p:txBody>
          <a:bodyPr wrap="square" rtlCol="0">
            <a:spAutoFit/>
          </a:bodyPr>
          <a:lstStyle/>
          <a:p>
            <a:pPr algn="ctr"/>
            <a:r>
              <a:rPr lang="lv-LV" sz="1400" err="1">
                <a:solidFill>
                  <a:schemeClr val="tx2"/>
                </a:solidFill>
              </a:rPr>
              <a:t>Rīģeļa</a:t>
            </a:r>
            <a:r>
              <a:rPr lang="lv-LV" sz="1400">
                <a:solidFill>
                  <a:schemeClr val="tx2"/>
                </a:solidFill>
              </a:rPr>
              <a:t> balsta vieta labā stāvoklī</a:t>
            </a:r>
            <a:endParaRPr lang="en-US" sz="1400">
              <a:solidFill>
                <a:schemeClr val="tx2"/>
              </a:solidFill>
            </a:endParaRPr>
          </a:p>
        </p:txBody>
      </p:sp>
      <p:sp>
        <p:nvSpPr>
          <p:cNvPr id="27" name="TextBox 26">
            <a:extLst>
              <a:ext uri="{FF2B5EF4-FFF2-40B4-BE49-F238E27FC236}">
                <a16:creationId xmlns:a16="http://schemas.microsoft.com/office/drawing/2014/main" id="{82DB465B-DF0D-8E7A-FE57-79331F1C42D0}"/>
              </a:ext>
            </a:extLst>
          </p:cNvPr>
          <p:cNvSpPr txBox="1"/>
          <p:nvPr/>
        </p:nvSpPr>
        <p:spPr>
          <a:xfrm>
            <a:off x="10123811" y="6147455"/>
            <a:ext cx="2699009" cy="523220"/>
          </a:xfrm>
          <a:prstGeom prst="rect">
            <a:avLst/>
          </a:prstGeom>
          <a:noFill/>
        </p:spPr>
        <p:txBody>
          <a:bodyPr wrap="square" rtlCol="0">
            <a:spAutoFit/>
          </a:bodyPr>
          <a:lstStyle/>
          <a:p>
            <a:pPr algn="ctr"/>
            <a:r>
              <a:rPr lang="lv-LV" sz="1400">
                <a:solidFill>
                  <a:schemeClr val="tx2"/>
                </a:solidFill>
              </a:rPr>
              <a:t>Teknes elementa bojājumi balsta vieta</a:t>
            </a:r>
            <a:endParaRPr lang="en-US" sz="1400">
              <a:solidFill>
                <a:schemeClr val="tx2"/>
              </a:solidFill>
            </a:endParaRPr>
          </a:p>
        </p:txBody>
      </p:sp>
    </p:spTree>
    <p:extLst>
      <p:ext uri="{BB962C8B-B14F-4D97-AF65-F5344CB8AC3E}">
        <p14:creationId xmlns:p14="http://schemas.microsoft.com/office/powerpoint/2010/main" val="134383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19</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406399"/>
            <a:ext cx="9365386" cy="485757"/>
          </a:xfrm>
        </p:spPr>
        <p:txBody>
          <a:bodyPr/>
          <a:lstStyle/>
          <a:p>
            <a:r>
              <a:rPr lang="lv-LV" b="1">
                <a:latin typeface="+mn-lt"/>
                <a:cs typeface="Arial" panose="020B0604020202020204" pitchFamily="34" charset="0"/>
              </a:rPr>
              <a:t>Lodžiju elementi</a:t>
            </a:r>
            <a:endParaRPr lang="lv-LV">
              <a:latin typeface="+mn-lt"/>
            </a:endParaRPr>
          </a:p>
        </p:txBody>
      </p:sp>
      <p:sp>
        <p:nvSpPr>
          <p:cNvPr id="11" name="TextBox 10">
            <a:extLst>
              <a:ext uri="{FF2B5EF4-FFF2-40B4-BE49-F238E27FC236}">
                <a16:creationId xmlns:a16="http://schemas.microsoft.com/office/drawing/2014/main" id="{9227A021-EB41-40B2-9B89-21C4826F3242}"/>
              </a:ext>
            </a:extLst>
          </p:cNvPr>
          <p:cNvSpPr txBox="1"/>
          <p:nvPr/>
        </p:nvSpPr>
        <p:spPr>
          <a:xfrm>
            <a:off x="421505" y="1210860"/>
            <a:ext cx="9503545" cy="2862322"/>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q"/>
              <a:tabLst>
                <a:tab pos="2898775" algn="l"/>
              </a:tabLst>
            </a:pPr>
            <a:r>
              <a:rPr lang="lv-LV" sz="2000">
                <a:solidFill>
                  <a:srgbClr val="005DA1"/>
                </a:solidFill>
                <a:effectLst/>
                <a:latin typeface="Arial" panose="020B0604020202020204" pitchFamily="34" charset="0"/>
                <a:ea typeface="Times New Roman" panose="02020603050405020304" pitchFamily="18" charset="0"/>
                <a:cs typeface="Arial" panose="020B0604020202020204" pitchFamily="34" charset="0"/>
              </a:rPr>
              <a:t>Plātne – </a:t>
            </a:r>
            <a:r>
              <a:rPr lang="lv-LV" sz="2000">
                <a:solidFill>
                  <a:srgbClr val="005DA1"/>
                </a:solidFill>
                <a:ea typeface="Times New Roman" panose="02020603050405020304" pitchFamily="18" charset="0"/>
                <a:cs typeface="Arial" panose="020B0604020202020204" pitchFamily="34" charset="0"/>
              </a:rPr>
              <a:t>vienota ar pārseguma plātni vai atsevišķa, norobežojošā konstrukcija - dzelzsbetona ekrāns, ar mozaīkas apdari vai krāsots</a:t>
            </a:r>
          </a:p>
          <a:p>
            <a:pPr marL="342900" indent="-342900" algn="just">
              <a:spcAft>
                <a:spcPts val="600"/>
              </a:spcAft>
              <a:buFont typeface="Wingdings" panose="05000000000000000000" pitchFamily="2" charset="2"/>
              <a:buChar char="q"/>
              <a:tabLst>
                <a:tab pos="2898775" algn="l"/>
              </a:tabLst>
            </a:pPr>
            <a:r>
              <a:rPr lang="lv-LV" sz="2000">
                <a:solidFill>
                  <a:srgbClr val="005DA1"/>
                </a:solidFill>
                <a:ea typeface="Times New Roman" panose="02020603050405020304" pitchFamily="18" charset="0"/>
                <a:cs typeface="Arial" panose="020B0604020202020204" pitchFamily="34" charset="0"/>
              </a:rPr>
              <a:t>Nepilnīgs ekrānu stiprinājumu un risinājums</a:t>
            </a:r>
          </a:p>
          <a:p>
            <a:pPr marL="342900" indent="-342900" algn="just">
              <a:spcAft>
                <a:spcPts val="600"/>
              </a:spcAft>
              <a:buFont typeface="Wingdings" panose="05000000000000000000" pitchFamily="2" charset="2"/>
              <a:buChar char="q"/>
              <a:tabLst>
                <a:tab pos="2898775" algn="l"/>
              </a:tabLst>
            </a:pPr>
            <a:r>
              <a:rPr lang="lv-LV" sz="2000">
                <a:solidFill>
                  <a:srgbClr val="005DA1"/>
                </a:solidFill>
                <a:ea typeface="Times New Roman" panose="02020603050405020304" pitchFamily="18" charset="0"/>
                <a:cs typeface="Arial" panose="020B0604020202020204" pitchFamily="34" charset="0"/>
              </a:rPr>
              <a:t>Betona un metāla margu, stiprinājumu korozija</a:t>
            </a:r>
          </a:p>
          <a:p>
            <a:pPr marL="342900" indent="-342900" algn="just">
              <a:spcAft>
                <a:spcPts val="600"/>
              </a:spcAft>
              <a:buFont typeface="Wingdings" panose="05000000000000000000" pitchFamily="2" charset="2"/>
              <a:buChar char="q"/>
              <a:tabLst>
                <a:tab pos="2898775" algn="l"/>
              </a:tabLst>
            </a:pPr>
            <a:r>
              <a:rPr lang="lv-LV" sz="2000">
                <a:solidFill>
                  <a:srgbClr val="005DA1"/>
                </a:solidFill>
                <a:ea typeface="Times New Roman" panose="02020603050405020304" pitchFamily="18" charset="0"/>
                <a:cs typeface="Arial" panose="020B0604020202020204" pitchFamily="34" charset="0"/>
              </a:rPr>
              <a:t>Bojājumu cēlonis – ražošanas defekti, transportēšana, klimatiskie apstākļi</a:t>
            </a:r>
          </a:p>
          <a:p>
            <a:pPr marL="342900" indent="-342900" algn="just">
              <a:spcAft>
                <a:spcPts val="600"/>
              </a:spcAft>
              <a:buFont typeface="Wingdings" panose="05000000000000000000" pitchFamily="2" charset="2"/>
              <a:buChar char="q"/>
              <a:tabLst>
                <a:tab pos="2898775" algn="l"/>
              </a:tabLst>
            </a:pPr>
            <a:r>
              <a:rPr lang="lv-LV" sz="2000">
                <a:solidFill>
                  <a:srgbClr val="005DA1"/>
                </a:solidFill>
                <a:effectLst/>
                <a:latin typeface="Arial" panose="020B0604020202020204" pitchFamily="34" charset="0"/>
                <a:ea typeface="Times New Roman" panose="02020603050405020304" pitchFamily="18" charset="0"/>
                <a:cs typeface="Arial" panose="020B0604020202020204" pitchFamily="34" charset="0"/>
              </a:rPr>
              <a:t>L</a:t>
            </a:r>
            <a:r>
              <a:rPr lang="lv-LV" sz="2000">
                <a:solidFill>
                  <a:srgbClr val="005DA1"/>
                </a:solidFill>
                <a:ea typeface="Times New Roman" panose="02020603050405020304" pitchFamily="18" charset="0"/>
                <a:cs typeface="Arial" panose="020B0604020202020204" pitchFamily="34" charset="0"/>
              </a:rPr>
              <a:t>odžiju ekrāniem nekavējoties jāveic stiprinājumu </a:t>
            </a:r>
            <a:r>
              <a:rPr lang="lv-LV" sz="2000">
                <a:solidFill>
                  <a:srgbClr val="005DA1"/>
                </a:solidFill>
                <a:effectLst/>
                <a:latin typeface="Arial" panose="020B0604020202020204" pitchFamily="34" charset="0"/>
                <a:ea typeface="Times New Roman" panose="02020603050405020304" pitchFamily="18" charset="0"/>
                <a:cs typeface="Arial" panose="020B0604020202020204" pitchFamily="34" charset="0"/>
              </a:rPr>
              <a:t>vizuālā pārbaude, atbilstoši rezultātiem jāuzsāk tehniskā izpēte ar mērķi noteikt stiprinājumu tehniskā stāvokļa iespējamo ietekmi uz elementa stabilitāti</a:t>
            </a:r>
          </a:p>
        </p:txBody>
      </p:sp>
      <p:pic>
        <p:nvPicPr>
          <p:cNvPr id="3" name="Picture 2">
            <a:extLst>
              <a:ext uri="{FF2B5EF4-FFF2-40B4-BE49-F238E27FC236}">
                <a16:creationId xmlns:a16="http://schemas.microsoft.com/office/drawing/2014/main" id="{1E804B89-F5B2-9D71-2AF4-7D7831EF8EAC}"/>
              </a:ext>
            </a:extLst>
          </p:cNvPr>
          <p:cNvPicPr>
            <a:picLocks noChangeAspect="1"/>
          </p:cNvPicPr>
          <p:nvPr/>
        </p:nvPicPr>
        <p:blipFill>
          <a:blip r:embed="rId2"/>
          <a:stretch>
            <a:fillRect/>
          </a:stretch>
        </p:blipFill>
        <p:spPr>
          <a:xfrm>
            <a:off x="3363841" y="4686079"/>
            <a:ext cx="2834886" cy="2127688"/>
          </a:xfrm>
          <a:prstGeom prst="rect">
            <a:avLst/>
          </a:prstGeom>
        </p:spPr>
      </p:pic>
      <p:pic>
        <p:nvPicPr>
          <p:cNvPr id="6" name="Picture 5">
            <a:extLst>
              <a:ext uri="{FF2B5EF4-FFF2-40B4-BE49-F238E27FC236}">
                <a16:creationId xmlns:a16="http://schemas.microsoft.com/office/drawing/2014/main" id="{C2584C71-7FF7-EBF7-B9BF-64D95BF60324}"/>
              </a:ext>
            </a:extLst>
          </p:cNvPr>
          <p:cNvPicPr>
            <a:picLocks noChangeAspect="1"/>
          </p:cNvPicPr>
          <p:nvPr/>
        </p:nvPicPr>
        <p:blipFill>
          <a:blip r:embed="rId3"/>
          <a:stretch>
            <a:fillRect/>
          </a:stretch>
        </p:blipFill>
        <p:spPr>
          <a:xfrm>
            <a:off x="10161395" y="569636"/>
            <a:ext cx="2834886" cy="2127688"/>
          </a:xfrm>
          <a:prstGeom prst="rect">
            <a:avLst/>
          </a:prstGeom>
        </p:spPr>
      </p:pic>
      <p:pic>
        <p:nvPicPr>
          <p:cNvPr id="8" name="Picture 7">
            <a:extLst>
              <a:ext uri="{FF2B5EF4-FFF2-40B4-BE49-F238E27FC236}">
                <a16:creationId xmlns:a16="http://schemas.microsoft.com/office/drawing/2014/main" id="{34A0ADEA-AA46-D5E3-BD34-BEF4A1DBCFF0}"/>
              </a:ext>
            </a:extLst>
          </p:cNvPr>
          <p:cNvPicPr>
            <a:picLocks noChangeAspect="1"/>
          </p:cNvPicPr>
          <p:nvPr/>
        </p:nvPicPr>
        <p:blipFill>
          <a:blip r:embed="rId4"/>
          <a:stretch>
            <a:fillRect/>
          </a:stretch>
        </p:blipFill>
        <p:spPr>
          <a:xfrm>
            <a:off x="6278419" y="4686079"/>
            <a:ext cx="2834886" cy="2127688"/>
          </a:xfrm>
          <a:prstGeom prst="rect">
            <a:avLst/>
          </a:prstGeom>
        </p:spPr>
      </p:pic>
      <p:pic>
        <p:nvPicPr>
          <p:cNvPr id="14" name="Picture 13">
            <a:extLst>
              <a:ext uri="{FF2B5EF4-FFF2-40B4-BE49-F238E27FC236}">
                <a16:creationId xmlns:a16="http://schemas.microsoft.com/office/drawing/2014/main" id="{5DA2DD62-71F0-653D-5AF2-4272986F314A}"/>
              </a:ext>
            </a:extLst>
          </p:cNvPr>
          <p:cNvPicPr>
            <a:picLocks noChangeAspect="1"/>
          </p:cNvPicPr>
          <p:nvPr/>
        </p:nvPicPr>
        <p:blipFill>
          <a:blip r:embed="rId5"/>
          <a:stretch>
            <a:fillRect/>
          </a:stretch>
        </p:blipFill>
        <p:spPr>
          <a:xfrm>
            <a:off x="449263" y="4686079"/>
            <a:ext cx="2834886" cy="2127688"/>
          </a:xfrm>
          <a:prstGeom prst="rect">
            <a:avLst/>
          </a:prstGeom>
        </p:spPr>
      </p:pic>
      <p:pic>
        <p:nvPicPr>
          <p:cNvPr id="15" name="Picture 14">
            <a:extLst>
              <a:ext uri="{FF2B5EF4-FFF2-40B4-BE49-F238E27FC236}">
                <a16:creationId xmlns:a16="http://schemas.microsoft.com/office/drawing/2014/main" id="{5729F195-488C-2A21-2B3F-A8C4305746E0}"/>
              </a:ext>
            </a:extLst>
          </p:cNvPr>
          <p:cNvPicPr>
            <a:picLocks noChangeAspect="1"/>
          </p:cNvPicPr>
          <p:nvPr/>
        </p:nvPicPr>
        <p:blipFill>
          <a:blip r:embed="rId6"/>
          <a:stretch>
            <a:fillRect/>
          </a:stretch>
        </p:blipFill>
        <p:spPr>
          <a:xfrm>
            <a:off x="9192997" y="4686079"/>
            <a:ext cx="2834886" cy="2127688"/>
          </a:xfrm>
          <a:prstGeom prst="rect">
            <a:avLst/>
          </a:prstGeom>
        </p:spPr>
      </p:pic>
      <p:pic>
        <p:nvPicPr>
          <p:cNvPr id="23" name="Picture 22">
            <a:extLst>
              <a:ext uri="{FF2B5EF4-FFF2-40B4-BE49-F238E27FC236}">
                <a16:creationId xmlns:a16="http://schemas.microsoft.com/office/drawing/2014/main" id="{3C7EC9A0-1500-2F43-037D-CCDF5B7E833E}"/>
              </a:ext>
            </a:extLst>
          </p:cNvPr>
          <p:cNvPicPr>
            <a:picLocks noChangeAspect="1"/>
          </p:cNvPicPr>
          <p:nvPr/>
        </p:nvPicPr>
        <p:blipFill>
          <a:blip r:embed="rId7"/>
          <a:stretch>
            <a:fillRect/>
          </a:stretch>
        </p:blipFill>
        <p:spPr>
          <a:xfrm>
            <a:off x="10161395" y="2813103"/>
            <a:ext cx="2834886" cy="2127688"/>
          </a:xfrm>
          <a:prstGeom prst="rect">
            <a:avLst/>
          </a:prstGeom>
        </p:spPr>
      </p:pic>
    </p:spTree>
    <p:extLst>
      <p:ext uri="{BB962C8B-B14F-4D97-AF65-F5344CB8AC3E}">
        <p14:creationId xmlns:p14="http://schemas.microsoft.com/office/powerpoint/2010/main" val="3473002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83F0A2C-608D-4669-8174-2687F8BF0F68}"/>
              </a:ext>
            </a:extLst>
          </p:cNvPr>
          <p:cNvSpPr>
            <a:spLocks noGrp="1" noChangeArrowheads="1"/>
          </p:cNvSpPr>
          <p:nvPr>
            <p:ph type="title"/>
          </p:nvPr>
        </p:nvSpPr>
        <p:spPr bwMode="auto"/>
        <p:txBody>
          <a:bodyPr wrap="square" numCol="1" compatLnSpc="1">
            <a:prstTxWarp prst="textNoShape">
              <a:avLst/>
            </a:prstTxWarp>
          </a:bodyPr>
          <a:lstStyle/>
          <a:p>
            <a:pPr>
              <a:lnSpc>
                <a:spcPts val="5075"/>
              </a:lnSpc>
              <a:buSzPct val="100000"/>
            </a:pPr>
            <a:r>
              <a:rPr lang="lv-LV" altLang="lv-LV" b="1">
                <a:solidFill>
                  <a:srgbClr val="00AAC5"/>
                </a:solidFill>
                <a:latin typeface="+mn-lt"/>
              </a:rPr>
              <a:t>Mērķis</a:t>
            </a:r>
            <a:r>
              <a:rPr lang="nl-NL" altLang="lv-LV" b="1">
                <a:solidFill>
                  <a:srgbClr val="00AAC5"/>
                </a:solidFill>
                <a:latin typeface="+mn-lt"/>
              </a:rPr>
              <a:t> </a:t>
            </a:r>
          </a:p>
        </p:txBody>
      </p:sp>
      <p:sp>
        <p:nvSpPr>
          <p:cNvPr id="8195" name="Slide Number Placeholder 2">
            <a:extLst>
              <a:ext uri="{FF2B5EF4-FFF2-40B4-BE49-F238E27FC236}">
                <a16:creationId xmlns:a16="http://schemas.microsoft.com/office/drawing/2014/main" id="{827FC840-89A7-45FF-9194-BD96E26BEE7D}"/>
              </a:ext>
            </a:extLst>
          </p:cNvPr>
          <p:cNvSpPr>
            <a:spLocks noGrp="1" noChangeArrowheads="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fld id="{F084A8EB-C12A-4185-A722-A9E68EF79F8E}" type="slidenum">
              <a:rPr lang="nl-NL" altLang="lv-LV" sz="1400">
                <a:solidFill>
                  <a:srgbClr val="6F6F6F"/>
                </a:solidFill>
              </a:rPr>
              <a:pPr defTabSz="1006475" fontAlgn="base">
                <a:spcBef>
                  <a:spcPct val="0"/>
                </a:spcBef>
                <a:spcAft>
                  <a:spcPct val="0"/>
                </a:spcAft>
                <a:buSzPct val="100000"/>
              </a:pPr>
              <a:t>2</a:t>
            </a:fld>
            <a:endParaRPr lang="nl-NL" altLang="lv-LV" sz="1400">
              <a:solidFill>
                <a:srgbClr val="6F6F6F"/>
              </a:solidFill>
            </a:endParaRPr>
          </a:p>
        </p:txBody>
      </p:sp>
      <p:sp>
        <p:nvSpPr>
          <p:cNvPr id="8196" name="Date Placeholder 3">
            <a:extLst>
              <a:ext uri="{FF2B5EF4-FFF2-40B4-BE49-F238E27FC236}">
                <a16:creationId xmlns:a16="http://schemas.microsoft.com/office/drawing/2014/main" id="{DE9ECFBF-44F4-4996-989D-FEB67B665CE5}"/>
              </a:ext>
            </a:extLst>
          </p:cNvPr>
          <p:cNvSpPr>
            <a:spLocks noGrp="1" noChangeArrowheads="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r>
              <a:rPr lang="nl-NL" altLang="lv-LV" sz="1400">
                <a:solidFill>
                  <a:srgbClr val="005DA1"/>
                </a:solidFill>
              </a:rPr>
              <a:t>Kiwa Inspecta</a:t>
            </a:r>
          </a:p>
        </p:txBody>
      </p:sp>
      <p:sp>
        <p:nvSpPr>
          <p:cNvPr id="2" name="TextBox 1">
            <a:extLst>
              <a:ext uri="{FF2B5EF4-FFF2-40B4-BE49-F238E27FC236}">
                <a16:creationId xmlns:a16="http://schemas.microsoft.com/office/drawing/2014/main" id="{5A5071F7-E15C-4D9D-8BD1-C6B6B9920D13}"/>
              </a:ext>
            </a:extLst>
          </p:cNvPr>
          <p:cNvSpPr txBox="1"/>
          <p:nvPr/>
        </p:nvSpPr>
        <p:spPr>
          <a:xfrm>
            <a:off x="4404447" y="1568450"/>
            <a:ext cx="7627216" cy="4267258"/>
          </a:xfrm>
          <a:prstGeom prst="rect">
            <a:avLst/>
          </a:prstGeom>
          <a:noFill/>
        </p:spPr>
        <p:txBody>
          <a:bodyPr wrap="square" rtlCol="0">
            <a:spAutoFit/>
          </a:bodyPr>
          <a:lstStyle/>
          <a:p>
            <a:pPr marL="342900" indent="-342900" algn="just">
              <a:lnSpc>
                <a:spcPct val="114000"/>
              </a:lnSpc>
              <a:buFont typeface="Wingdings" panose="05000000000000000000" pitchFamily="2" charset="2"/>
              <a:buChar char="q"/>
            </a:pPr>
            <a:r>
              <a:rPr lang="lv-LV" sz="2400" kern="2800">
                <a:solidFill>
                  <a:srgbClr val="005DA1"/>
                </a:solidFill>
                <a:effectLst/>
                <a:latin typeface="+mn-lt"/>
                <a:ea typeface="Cambria" panose="02040503050406030204" pitchFamily="18" charset="0"/>
                <a:cs typeface="Cambria" panose="02040503050406030204" pitchFamily="18" charset="0"/>
              </a:rPr>
              <a:t>Novērtēt 602 sērijas daudzdzīvokļu dzīvojamo ēku nesošo konstrukciju un mezglu tehnisko stāvokli</a:t>
            </a:r>
          </a:p>
          <a:p>
            <a:pPr marL="342900" indent="-342900" algn="just">
              <a:lnSpc>
                <a:spcPct val="114000"/>
              </a:lnSpc>
              <a:buFont typeface="Wingdings" panose="05000000000000000000" pitchFamily="2" charset="2"/>
              <a:buChar char="q"/>
            </a:pPr>
            <a:r>
              <a:rPr lang="lv-LV" sz="2400" kern="2800">
                <a:solidFill>
                  <a:srgbClr val="005DA1"/>
                </a:solidFill>
                <a:effectLst/>
                <a:latin typeface="+mn-lt"/>
                <a:ea typeface="Cambria" panose="02040503050406030204" pitchFamily="18" charset="0"/>
                <a:cs typeface="Cambria" panose="02040503050406030204" pitchFamily="18" charset="0"/>
              </a:rPr>
              <a:t>Piedāvāt efektīvus tipveida risinājumus ēku konstrukciju mehāniskās stiprības un stabilitātes atjaunošanai</a:t>
            </a:r>
          </a:p>
          <a:p>
            <a:pPr marL="342900" indent="-342900" algn="just">
              <a:lnSpc>
                <a:spcPct val="114000"/>
              </a:lnSpc>
              <a:buFont typeface="Wingdings" panose="05000000000000000000" pitchFamily="2" charset="2"/>
              <a:buChar char="q"/>
            </a:pPr>
            <a:r>
              <a:rPr lang="lv-LV" sz="2400" kern="2800">
                <a:solidFill>
                  <a:srgbClr val="005DA1"/>
                </a:solidFill>
                <a:latin typeface="+mn-lt"/>
                <a:ea typeface="Cambria" panose="02040503050406030204" pitchFamily="18" charset="0"/>
                <a:cs typeface="Cambria" panose="02040503050406030204" pitchFamily="18" charset="0"/>
              </a:rPr>
              <a:t>S</a:t>
            </a:r>
            <a:r>
              <a:rPr lang="lv-LV" sz="2400" kern="2800">
                <a:solidFill>
                  <a:srgbClr val="005DA1"/>
                </a:solidFill>
                <a:effectLst/>
                <a:latin typeface="+mn-lt"/>
                <a:ea typeface="Cambria" panose="02040503050406030204" pitchFamily="18" charset="0"/>
                <a:cs typeface="Cambria" panose="02040503050406030204" pitchFamily="18" charset="0"/>
              </a:rPr>
              <a:t>niegt priekšlikumus normatīvā regulējuma pilnveidošanai</a:t>
            </a:r>
          </a:p>
          <a:p>
            <a:pPr marL="342900" indent="-342900" algn="just">
              <a:lnSpc>
                <a:spcPct val="114000"/>
              </a:lnSpc>
              <a:buFont typeface="Wingdings" panose="05000000000000000000" pitchFamily="2" charset="2"/>
              <a:buChar char="q"/>
            </a:pPr>
            <a:r>
              <a:rPr lang="lv-LV" sz="2400" kern="2800">
                <a:solidFill>
                  <a:srgbClr val="005DA1"/>
                </a:solidFill>
                <a:effectLst/>
                <a:latin typeface="+mn-lt"/>
                <a:ea typeface="Cambria" panose="02040503050406030204" pitchFamily="18" charset="0"/>
                <a:cs typeface="Cambria" panose="02040503050406030204" pitchFamily="18" charset="0"/>
              </a:rPr>
              <a:t>Sagatavot informatīvu materiālu ēku nesošo konstrukciju detalizētai tehniskās apsekošanas veikšanai</a:t>
            </a:r>
          </a:p>
        </p:txBody>
      </p:sp>
    </p:spTree>
    <p:extLst>
      <p:ext uri="{BB962C8B-B14F-4D97-AF65-F5344CB8AC3E}">
        <p14:creationId xmlns:p14="http://schemas.microsoft.com/office/powerpoint/2010/main" val="192973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20</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406399"/>
            <a:ext cx="9365386" cy="485757"/>
          </a:xfrm>
        </p:spPr>
        <p:txBody>
          <a:bodyPr/>
          <a:lstStyle/>
          <a:p>
            <a:r>
              <a:rPr lang="lv-LV" b="1">
                <a:solidFill>
                  <a:srgbClr val="00AAC5"/>
                </a:solidFill>
                <a:effectLst/>
                <a:latin typeface="+mn-lt"/>
                <a:cs typeface="Arial" panose="020B0604020202020204" pitchFamily="34" charset="0"/>
              </a:rPr>
              <a:t>Balkonu elementi</a:t>
            </a:r>
            <a:endParaRPr lang="lv-LV">
              <a:solidFill>
                <a:srgbClr val="00AAC5"/>
              </a:solidFill>
              <a:latin typeface="+mn-lt"/>
            </a:endParaRPr>
          </a:p>
        </p:txBody>
      </p:sp>
      <p:sp>
        <p:nvSpPr>
          <p:cNvPr id="11" name="TextBox 10">
            <a:extLst>
              <a:ext uri="{FF2B5EF4-FFF2-40B4-BE49-F238E27FC236}">
                <a16:creationId xmlns:a16="http://schemas.microsoft.com/office/drawing/2014/main" id="{9227A021-EB41-40B2-9B89-21C4826F3242}"/>
              </a:ext>
            </a:extLst>
          </p:cNvPr>
          <p:cNvSpPr txBox="1"/>
          <p:nvPr/>
        </p:nvSpPr>
        <p:spPr>
          <a:xfrm>
            <a:off x="407698" y="892324"/>
            <a:ext cx="9736816" cy="3862596"/>
          </a:xfrm>
          <a:prstGeom prst="rect">
            <a:avLst/>
          </a:prstGeom>
          <a:noFill/>
        </p:spPr>
        <p:txBody>
          <a:bodyPr wrap="square" rtlCol="0">
            <a:spAutoFit/>
          </a:bodyPr>
          <a:lstStyle/>
          <a:p>
            <a:pPr marL="342900" marR="0" lvl="0" indent="-342900" algn="just" defTabSz="1006475" rtl="0" eaLnBrk="0" fontAlgn="base" latinLnBrk="0" hangingPunct="0">
              <a:spcBef>
                <a:spcPct val="0"/>
              </a:spcBef>
              <a:spcAft>
                <a:spcPts val="600"/>
              </a:spcAft>
              <a:buClrTx/>
              <a:buSzTx/>
              <a:buFont typeface="Wingdings" panose="05000000000000000000" pitchFamily="2" charset="2"/>
              <a:buChar char="q"/>
              <a:tabLst>
                <a:tab pos="2898775" algn="l"/>
              </a:tabLst>
              <a:defRPr/>
            </a:pPr>
            <a:r>
              <a:rPr kumimoji="0" lang="lv-LV" sz="2000" b="0" i="0" u="none" strike="noStrike" kern="1200" cap="none" spc="0" normalizeH="0" baseline="0" noProof="0">
                <a:ln>
                  <a:noFill/>
                </a:ln>
                <a:solidFill>
                  <a:srgbClr val="005DA1"/>
                </a:solidFill>
                <a:effectLst/>
                <a:uLnTx/>
                <a:uFillTx/>
                <a:latin typeface="Arial" panose="020B0604020202020204" pitchFamily="34" charset="0"/>
                <a:ea typeface="Times New Roman" panose="02020603050405020304" pitchFamily="18" charset="0"/>
                <a:cs typeface="Arial" panose="020B0604020202020204" pitchFamily="34" charset="0"/>
              </a:rPr>
              <a:t>Plātne – vienota ar pārseguma plātni, norobežojošā konstrukcija - dzelzsbetona ekrāns, ar mozaīkas apdari</a:t>
            </a:r>
          </a:p>
          <a:p>
            <a:pPr marL="342900" marR="0" lvl="0" indent="-342900" algn="just" defTabSz="1006475" rtl="0" eaLnBrk="0" fontAlgn="base" latinLnBrk="0" hangingPunct="0">
              <a:spcBef>
                <a:spcPct val="0"/>
              </a:spcBef>
              <a:spcAft>
                <a:spcPts val="600"/>
              </a:spcAft>
              <a:buClrTx/>
              <a:buSzTx/>
              <a:buFont typeface="Wingdings" panose="05000000000000000000" pitchFamily="2" charset="2"/>
              <a:buChar char="q"/>
              <a:tabLst>
                <a:tab pos="2898775" algn="l"/>
              </a:tabLst>
              <a:defRPr/>
            </a:pPr>
            <a:r>
              <a:rPr lang="lv-LV" sz="2000">
                <a:solidFill>
                  <a:srgbClr val="005DA1"/>
                </a:solidFill>
                <a:ea typeface="Times New Roman" panose="02020603050405020304" pitchFamily="18" charset="0"/>
                <a:cs typeface="Arial" panose="020B0604020202020204" pitchFamily="34" charset="0"/>
              </a:rPr>
              <a:t>Četrās ēkās balkonu tehniskais stāvoklis – avārijas un </a:t>
            </a:r>
            <a:r>
              <a:rPr lang="lv-LV" sz="2000" err="1">
                <a:solidFill>
                  <a:srgbClr val="005DA1"/>
                </a:solidFill>
                <a:ea typeface="Times New Roman" panose="02020603050405020304" pitchFamily="18" charset="0"/>
                <a:cs typeface="Arial" panose="020B0604020202020204" pitchFamily="34" charset="0"/>
              </a:rPr>
              <a:t>pirmsavārijas</a:t>
            </a:r>
            <a:r>
              <a:rPr lang="lv-LV" sz="2000">
                <a:solidFill>
                  <a:srgbClr val="005DA1"/>
                </a:solidFill>
                <a:ea typeface="Times New Roman" panose="02020603050405020304" pitchFamily="18" charset="0"/>
                <a:cs typeface="Arial" panose="020B0604020202020204" pitchFamily="34" charset="0"/>
              </a:rPr>
              <a:t>. Balkonu tehniskais stāvoklis neietekmē ēkas mehānisko stiprību un stabilitāti.</a:t>
            </a:r>
            <a:endParaRPr kumimoji="0" lang="lv-LV" sz="2000" b="0" i="0" u="none" strike="noStrike" kern="1200" cap="none" spc="0" normalizeH="0" baseline="0" noProof="0">
              <a:ln>
                <a:noFill/>
              </a:ln>
              <a:solidFill>
                <a:srgbClr val="005DA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1006475" rtl="0" eaLnBrk="0" fontAlgn="base" latinLnBrk="0" hangingPunct="0">
              <a:spcBef>
                <a:spcPct val="0"/>
              </a:spcBef>
              <a:spcAft>
                <a:spcPts val="600"/>
              </a:spcAft>
              <a:buClrTx/>
              <a:buSzTx/>
              <a:buFont typeface="Wingdings" panose="05000000000000000000" pitchFamily="2" charset="2"/>
              <a:buChar char="q"/>
              <a:tabLst>
                <a:tab pos="2898775" algn="l"/>
              </a:tabLst>
              <a:defRPr/>
            </a:pPr>
            <a:r>
              <a:rPr kumimoji="0" lang="lv-LV" sz="2000" b="0" i="0" u="none" strike="noStrike" kern="1200" cap="none" spc="0" normalizeH="0" baseline="0" noProof="0">
                <a:ln>
                  <a:noFill/>
                </a:ln>
                <a:solidFill>
                  <a:srgbClr val="005DA1"/>
                </a:solidFill>
                <a:effectLst/>
                <a:uLnTx/>
                <a:uFillTx/>
                <a:latin typeface="Arial" panose="020B0604020202020204" pitchFamily="34" charset="0"/>
                <a:ea typeface="Times New Roman" panose="02020603050405020304" pitchFamily="18" charset="0"/>
                <a:cs typeface="Arial" panose="020B0604020202020204" pitchFamily="34" charset="0"/>
              </a:rPr>
              <a:t>Nepilnīgs plātnes, ekrānu un stiprinājumu Projekta risinājums</a:t>
            </a:r>
          </a:p>
          <a:p>
            <a:pPr marL="342900" marR="0" lvl="0" indent="-342900" algn="just" defTabSz="1006475" rtl="0" eaLnBrk="0" fontAlgn="base" latinLnBrk="0" hangingPunct="0">
              <a:spcBef>
                <a:spcPct val="0"/>
              </a:spcBef>
              <a:spcAft>
                <a:spcPts val="600"/>
              </a:spcAft>
              <a:buClrTx/>
              <a:buSzTx/>
              <a:buFont typeface="Wingdings" panose="05000000000000000000" pitchFamily="2" charset="2"/>
              <a:buChar char="q"/>
              <a:tabLst>
                <a:tab pos="2898775" algn="l"/>
              </a:tabLst>
              <a:defRPr/>
            </a:pPr>
            <a:r>
              <a:rPr kumimoji="0" lang="lv-LV" sz="2000" b="0" i="0" u="none" strike="noStrike" kern="1200" cap="none" spc="0" normalizeH="0" baseline="0" noProof="0">
                <a:ln>
                  <a:noFill/>
                </a:ln>
                <a:solidFill>
                  <a:srgbClr val="005DA1"/>
                </a:solidFill>
                <a:effectLst/>
                <a:uLnTx/>
                <a:uFillTx/>
                <a:latin typeface="Arial" panose="020B0604020202020204" pitchFamily="34" charset="0"/>
                <a:ea typeface="Times New Roman" panose="02020603050405020304" pitchFamily="18" charset="0"/>
                <a:cs typeface="Arial" panose="020B0604020202020204" pitchFamily="34" charset="0"/>
              </a:rPr>
              <a:t>Plātņu un ekrānu bojājumi, metāla elementu korozija</a:t>
            </a:r>
          </a:p>
          <a:p>
            <a:pPr marL="342900" marR="0" lvl="0" indent="-342900" algn="just" defTabSz="1006475" rtl="0" eaLnBrk="0" fontAlgn="base" latinLnBrk="0" hangingPunct="0">
              <a:spcBef>
                <a:spcPct val="0"/>
              </a:spcBef>
              <a:spcAft>
                <a:spcPts val="600"/>
              </a:spcAft>
              <a:buClrTx/>
              <a:buSzTx/>
              <a:buFont typeface="Wingdings" panose="05000000000000000000" pitchFamily="2" charset="2"/>
              <a:buChar char="q"/>
              <a:tabLst>
                <a:tab pos="2898775" algn="l"/>
              </a:tabLst>
              <a:defRPr/>
            </a:pPr>
            <a:r>
              <a:rPr kumimoji="0" lang="lv-LV" sz="2000" b="0" i="0" u="none" strike="noStrike" kern="1200" cap="none" spc="0" normalizeH="0" baseline="0" noProof="0">
                <a:ln>
                  <a:noFill/>
                </a:ln>
                <a:solidFill>
                  <a:srgbClr val="005DA1"/>
                </a:solidFill>
                <a:effectLst/>
                <a:uLnTx/>
                <a:uFillTx/>
                <a:latin typeface="Arial" panose="020B0604020202020204" pitchFamily="34" charset="0"/>
                <a:ea typeface="Times New Roman" panose="02020603050405020304" pitchFamily="18" charset="0"/>
                <a:cs typeface="Arial" panose="020B0604020202020204" pitchFamily="34" charset="0"/>
              </a:rPr>
              <a:t>Bojājumu cēlonis – Projekta risinājums, ražošanas defekti, bojājumus veicinoši klimatiskie apstākļi. </a:t>
            </a:r>
          </a:p>
          <a:p>
            <a:pPr marL="342900" lvl="0" indent="-342900" algn="just">
              <a:spcAft>
                <a:spcPts val="600"/>
              </a:spcAft>
              <a:buFont typeface="Wingdings" panose="05000000000000000000" pitchFamily="2" charset="2"/>
              <a:buChar char="q"/>
              <a:tabLst>
                <a:tab pos="2898775" algn="l"/>
              </a:tabLst>
              <a:defRPr/>
            </a:pPr>
            <a:r>
              <a:rPr lang="lv-LV" sz="2000">
                <a:solidFill>
                  <a:srgbClr val="005DA1"/>
                </a:solidFill>
                <a:ea typeface="Times New Roman" panose="02020603050405020304" pitchFamily="18" charset="0"/>
                <a:cs typeface="Arial" panose="020B0604020202020204" pitchFamily="34" charset="0"/>
              </a:rPr>
              <a:t>Balkonu  elementiem nekavējoties jāveic tehniskā </a:t>
            </a:r>
            <a:r>
              <a:rPr kumimoji="0" lang="lv-LV" sz="2000" b="0" i="0" u="none" strike="noStrike" kern="1200" cap="none" spc="0" normalizeH="0" baseline="0" noProof="0">
                <a:ln>
                  <a:noFill/>
                </a:ln>
                <a:solidFill>
                  <a:srgbClr val="005DA1"/>
                </a:solidFill>
                <a:effectLst/>
                <a:uLnTx/>
                <a:uFillTx/>
                <a:latin typeface="Arial" panose="020B0604020202020204" pitchFamily="34" charset="0"/>
                <a:ea typeface="Times New Roman" panose="02020603050405020304" pitchFamily="18" charset="0"/>
                <a:cs typeface="Arial" panose="020B0604020202020204" pitchFamily="34" charset="0"/>
              </a:rPr>
              <a:t>apsekošana, atbilstoši rezultātiem jāuzsāk tehniskā izpēte ar mērķi noteikt stiprinājumu tehniskā stāvokļa iespējamo ietekmi uz elementu stabilitāti</a:t>
            </a:r>
          </a:p>
        </p:txBody>
      </p:sp>
      <p:pic>
        <p:nvPicPr>
          <p:cNvPr id="2" name="Picture 1">
            <a:extLst>
              <a:ext uri="{FF2B5EF4-FFF2-40B4-BE49-F238E27FC236}">
                <a16:creationId xmlns:a16="http://schemas.microsoft.com/office/drawing/2014/main" id="{9420E6D4-DD48-2027-AB14-82530B34E83A}"/>
              </a:ext>
            </a:extLst>
          </p:cNvPr>
          <p:cNvPicPr>
            <a:picLocks noChangeAspect="1"/>
          </p:cNvPicPr>
          <p:nvPr/>
        </p:nvPicPr>
        <p:blipFill>
          <a:blip r:embed="rId2"/>
          <a:stretch>
            <a:fillRect/>
          </a:stretch>
        </p:blipFill>
        <p:spPr>
          <a:xfrm>
            <a:off x="10144514" y="283042"/>
            <a:ext cx="2834886" cy="2127688"/>
          </a:xfrm>
          <a:prstGeom prst="rect">
            <a:avLst/>
          </a:prstGeom>
        </p:spPr>
      </p:pic>
      <p:pic>
        <p:nvPicPr>
          <p:cNvPr id="3" name="Picture 2">
            <a:extLst>
              <a:ext uri="{FF2B5EF4-FFF2-40B4-BE49-F238E27FC236}">
                <a16:creationId xmlns:a16="http://schemas.microsoft.com/office/drawing/2014/main" id="{ECA1BB24-6837-591A-3F0C-A7277CD34184}"/>
              </a:ext>
            </a:extLst>
          </p:cNvPr>
          <p:cNvPicPr>
            <a:picLocks noChangeAspect="1"/>
          </p:cNvPicPr>
          <p:nvPr/>
        </p:nvPicPr>
        <p:blipFill>
          <a:blip r:embed="rId3"/>
          <a:stretch>
            <a:fillRect/>
          </a:stretch>
        </p:blipFill>
        <p:spPr>
          <a:xfrm>
            <a:off x="3242584" y="4663488"/>
            <a:ext cx="2834886" cy="2127688"/>
          </a:xfrm>
          <a:prstGeom prst="rect">
            <a:avLst/>
          </a:prstGeom>
        </p:spPr>
      </p:pic>
      <p:pic>
        <p:nvPicPr>
          <p:cNvPr id="6" name="Picture 5">
            <a:extLst>
              <a:ext uri="{FF2B5EF4-FFF2-40B4-BE49-F238E27FC236}">
                <a16:creationId xmlns:a16="http://schemas.microsoft.com/office/drawing/2014/main" id="{F7ABD82D-3C3D-B6FD-A76D-98E7521F0A5D}"/>
              </a:ext>
            </a:extLst>
          </p:cNvPr>
          <p:cNvPicPr>
            <a:picLocks noChangeAspect="1"/>
          </p:cNvPicPr>
          <p:nvPr/>
        </p:nvPicPr>
        <p:blipFill>
          <a:blip r:embed="rId4"/>
          <a:stretch>
            <a:fillRect/>
          </a:stretch>
        </p:blipFill>
        <p:spPr>
          <a:xfrm>
            <a:off x="10463461" y="1777171"/>
            <a:ext cx="2834886" cy="2001470"/>
          </a:xfrm>
          <a:prstGeom prst="rect">
            <a:avLst/>
          </a:prstGeom>
        </p:spPr>
      </p:pic>
      <p:pic>
        <p:nvPicPr>
          <p:cNvPr id="7" name="Picture 6">
            <a:extLst>
              <a:ext uri="{FF2B5EF4-FFF2-40B4-BE49-F238E27FC236}">
                <a16:creationId xmlns:a16="http://schemas.microsoft.com/office/drawing/2014/main" id="{4A6DA6D2-A8E9-7209-5F50-CE3F09B08528}"/>
              </a:ext>
            </a:extLst>
          </p:cNvPr>
          <p:cNvPicPr>
            <a:picLocks noChangeAspect="1"/>
          </p:cNvPicPr>
          <p:nvPr/>
        </p:nvPicPr>
        <p:blipFill>
          <a:blip r:embed="rId5"/>
          <a:stretch>
            <a:fillRect/>
          </a:stretch>
        </p:blipFill>
        <p:spPr>
          <a:xfrm>
            <a:off x="6213916" y="4663488"/>
            <a:ext cx="2834886" cy="2127688"/>
          </a:xfrm>
          <a:prstGeom prst="rect">
            <a:avLst/>
          </a:prstGeom>
        </p:spPr>
      </p:pic>
      <p:pic>
        <p:nvPicPr>
          <p:cNvPr id="8" name="Picture 7">
            <a:extLst>
              <a:ext uri="{FF2B5EF4-FFF2-40B4-BE49-F238E27FC236}">
                <a16:creationId xmlns:a16="http://schemas.microsoft.com/office/drawing/2014/main" id="{E021C324-4F7E-C481-37B6-FC14688E24FA}"/>
              </a:ext>
            </a:extLst>
          </p:cNvPr>
          <p:cNvPicPr>
            <a:picLocks noChangeAspect="1"/>
          </p:cNvPicPr>
          <p:nvPr/>
        </p:nvPicPr>
        <p:blipFill>
          <a:blip r:embed="rId6"/>
          <a:stretch>
            <a:fillRect/>
          </a:stretch>
        </p:blipFill>
        <p:spPr>
          <a:xfrm>
            <a:off x="271252" y="4663488"/>
            <a:ext cx="2834886" cy="2127688"/>
          </a:xfrm>
          <a:prstGeom prst="rect">
            <a:avLst/>
          </a:prstGeom>
        </p:spPr>
      </p:pic>
      <p:pic>
        <p:nvPicPr>
          <p:cNvPr id="9" name="Picture 8">
            <a:extLst>
              <a:ext uri="{FF2B5EF4-FFF2-40B4-BE49-F238E27FC236}">
                <a16:creationId xmlns:a16="http://schemas.microsoft.com/office/drawing/2014/main" id="{005ACD6F-D00E-2F86-B05D-5F73A01BCB3F}"/>
              </a:ext>
            </a:extLst>
          </p:cNvPr>
          <p:cNvPicPr>
            <a:picLocks noChangeAspect="1"/>
          </p:cNvPicPr>
          <p:nvPr/>
        </p:nvPicPr>
        <p:blipFill>
          <a:blip r:embed="rId7"/>
          <a:stretch>
            <a:fillRect/>
          </a:stretch>
        </p:blipFill>
        <p:spPr>
          <a:xfrm>
            <a:off x="9184454" y="4663488"/>
            <a:ext cx="2834886" cy="2127688"/>
          </a:xfrm>
          <a:prstGeom prst="rect">
            <a:avLst/>
          </a:prstGeom>
        </p:spPr>
      </p:pic>
      <p:pic>
        <p:nvPicPr>
          <p:cNvPr id="10" name="Picture 9">
            <a:extLst>
              <a:ext uri="{FF2B5EF4-FFF2-40B4-BE49-F238E27FC236}">
                <a16:creationId xmlns:a16="http://schemas.microsoft.com/office/drawing/2014/main" id="{7AE2085D-21F5-1FFB-1A7F-667E2A1C26CE}"/>
              </a:ext>
            </a:extLst>
          </p:cNvPr>
          <p:cNvPicPr>
            <a:picLocks noChangeAspect="1"/>
          </p:cNvPicPr>
          <p:nvPr/>
        </p:nvPicPr>
        <p:blipFill>
          <a:blip r:embed="rId8"/>
          <a:stretch>
            <a:fillRect/>
          </a:stretch>
        </p:blipFill>
        <p:spPr>
          <a:xfrm>
            <a:off x="10186079" y="3145082"/>
            <a:ext cx="2834886" cy="2127688"/>
          </a:xfrm>
          <a:prstGeom prst="rect">
            <a:avLst/>
          </a:prstGeom>
        </p:spPr>
      </p:pic>
    </p:spTree>
    <p:extLst>
      <p:ext uri="{BB962C8B-B14F-4D97-AF65-F5344CB8AC3E}">
        <p14:creationId xmlns:p14="http://schemas.microsoft.com/office/powerpoint/2010/main" val="2202257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629444" y="432818"/>
            <a:ext cx="5999956" cy="1195957"/>
          </a:xfrm>
        </p:spPr>
        <p:txBody>
          <a:bodyPr anchor="b">
            <a:noAutofit/>
          </a:bodyPr>
          <a:lstStyle/>
          <a:p>
            <a:r>
              <a:rPr lang="lv-LV" b="1">
                <a:latin typeface="+mn-lt"/>
              </a:rPr>
              <a:t>Tipveida </a:t>
            </a:r>
            <a:r>
              <a:rPr lang="lv-LV" b="1">
                <a:effectLst/>
                <a:latin typeface="+mn-lt"/>
              </a:rPr>
              <a:t>risinājumi balkoniem</a:t>
            </a:r>
            <a:endParaRPr lang="lv-LV" b="1">
              <a:latin typeface="+mn-lt"/>
            </a:endParaRPr>
          </a:p>
        </p:txBody>
      </p:sp>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xfrm>
            <a:off x="449263" y="7064375"/>
            <a:ext cx="360362" cy="4016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ts val="60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ts val="600"/>
                </a:spcAft>
                <a:buClrTx/>
                <a:buSzPct val="100000"/>
                <a:buFontTx/>
                <a:buNone/>
                <a:tabLst/>
                <a:defRPr/>
              </a:pPr>
              <a:t>21</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half" idx="17"/>
          </p:nvPr>
        </p:nvSpPr>
        <p:spPr bwMode="auto">
          <a:xfrm>
            <a:off x="9544050" y="7045325"/>
            <a:ext cx="1871663" cy="403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ts val="60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pic>
        <p:nvPicPr>
          <p:cNvPr id="3" name="Picture 2">
            <a:extLst>
              <a:ext uri="{FF2B5EF4-FFF2-40B4-BE49-F238E27FC236}">
                <a16:creationId xmlns:a16="http://schemas.microsoft.com/office/drawing/2014/main" id="{C194FEAC-4B8C-B59B-242A-8AF062551956}"/>
              </a:ext>
            </a:extLst>
          </p:cNvPr>
          <p:cNvPicPr>
            <a:picLocks noChangeAspect="1"/>
          </p:cNvPicPr>
          <p:nvPr/>
        </p:nvPicPr>
        <p:blipFill>
          <a:blip r:embed="rId2"/>
          <a:stretch>
            <a:fillRect/>
          </a:stretch>
        </p:blipFill>
        <p:spPr>
          <a:xfrm>
            <a:off x="4985888" y="2488469"/>
            <a:ext cx="3983031" cy="4288872"/>
          </a:xfrm>
          <a:prstGeom prst="rect">
            <a:avLst/>
          </a:prstGeom>
        </p:spPr>
      </p:pic>
      <p:pic>
        <p:nvPicPr>
          <p:cNvPr id="6" name="Picture 5">
            <a:extLst>
              <a:ext uri="{FF2B5EF4-FFF2-40B4-BE49-F238E27FC236}">
                <a16:creationId xmlns:a16="http://schemas.microsoft.com/office/drawing/2014/main" id="{BD937BC6-910E-E73C-9BE8-C62E453AB6E6}"/>
              </a:ext>
            </a:extLst>
          </p:cNvPr>
          <p:cNvPicPr>
            <a:picLocks noChangeAspect="1"/>
          </p:cNvPicPr>
          <p:nvPr/>
        </p:nvPicPr>
        <p:blipFill>
          <a:blip r:embed="rId3"/>
          <a:stretch>
            <a:fillRect/>
          </a:stretch>
        </p:blipFill>
        <p:spPr>
          <a:xfrm>
            <a:off x="9142470" y="2488469"/>
            <a:ext cx="3987531" cy="4288872"/>
          </a:xfrm>
          <a:prstGeom prst="rect">
            <a:avLst/>
          </a:prstGeom>
        </p:spPr>
      </p:pic>
      <p:pic>
        <p:nvPicPr>
          <p:cNvPr id="8" name="Picture 7">
            <a:extLst>
              <a:ext uri="{FF2B5EF4-FFF2-40B4-BE49-F238E27FC236}">
                <a16:creationId xmlns:a16="http://schemas.microsoft.com/office/drawing/2014/main" id="{01480DE1-C4A6-4E05-7427-8BB349F42F96}"/>
              </a:ext>
            </a:extLst>
          </p:cNvPr>
          <p:cNvPicPr>
            <a:picLocks noChangeAspect="1"/>
          </p:cNvPicPr>
          <p:nvPr/>
        </p:nvPicPr>
        <p:blipFill>
          <a:blip r:embed="rId4"/>
          <a:stretch>
            <a:fillRect/>
          </a:stretch>
        </p:blipFill>
        <p:spPr>
          <a:xfrm>
            <a:off x="6088333" y="427983"/>
            <a:ext cx="6911433" cy="1926494"/>
          </a:xfrm>
          <a:prstGeom prst="rect">
            <a:avLst/>
          </a:prstGeom>
        </p:spPr>
      </p:pic>
      <p:sp>
        <p:nvSpPr>
          <p:cNvPr id="9" name="TextBox 8">
            <a:extLst>
              <a:ext uri="{FF2B5EF4-FFF2-40B4-BE49-F238E27FC236}">
                <a16:creationId xmlns:a16="http://schemas.microsoft.com/office/drawing/2014/main" id="{00CA6B5E-880E-115E-FB9B-94F42292E6F7}"/>
              </a:ext>
            </a:extLst>
          </p:cNvPr>
          <p:cNvSpPr txBox="1"/>
          <p:nvPr/>
        </p:nvSpPr>
        <p:spPr>
          <a:xfrm>
            <a:off x="449263" y="1864638"/>
            <a:ext cx="3983030" cy="3231654"/>
          </a:xfrm>
          <a:prstGeom prst="rect">
            <a:avLst/>
          </a:prstGeom>
          <a:noFill/>
        </p:spPr>
        <p:txBody>
          <a:bodyPr wrap="square" rtlCol="0">
            <a:spAutoFit/>
          </a:bodyPr>
          <a:lstStyle/>
          <a:p>
            <a:pPr algn="ctr"/>
            <a:r>
              <a:rPr lang="lv-LV" sz="2400">
                <a:solidFill>
                  <a:schemeClr val="tx2"/>
                </a:solidFill>
              </a:rPr>
              <a:t>Ēkām ar balkoniem, kas atrodas avārijas vai pirmsavārijas stāvoklī, pēc </a:t>
            </a:r>
            <a:r>
              <a:rPr lang="en-US" sz="2400">
                <a:solidFill>
                  <a:schemeClr val="tx2"/>
                </a:solidFill>
              </a:rPr>
              <a:t>balkonu </a:t>
            </a:r>
            <a:r>
              <a:rPr lang="lv-LV" sz="2400">
                <a:solidFill>
                  <a:schemeClr val="tx2"/>
                </a:solidFill>
              </a:rPr>
              <a:t>demontāžas </a:t>
            </a:r>
            <a:r>
              <a:rPr lang="en-US" sz="2400">
                <a:solidFill>
                  <a:schemeClr val="tx2"/>
                </a:solidFill>
              </a:rPr>
              <a:t>iespējams izbūvēt franču tipa balkonus</a:t>
            </a:r>
            <a:endParaRPr lang="lv-LV" sz="2400">
              <a:solidFill>
                <a:schemeClr val="tx2"/>
              </a:solidFill>
            </a:endParaRPr>
          </a:p>
          <a:p>
            <a:endParaRPr lang="lv-LV" sz="2400">
              <a:solidFill>
                <a:schemeClr val="tx2"/>
              </a:solidFill>
            </a:endParaRPr>
          </a:p>
          <a:p>
            <a:pPr algn="ctr"/>
            <a:r>
              <a:rPr lang="lv-LV" sz="1800">
                <a:solidFill>
                  <a:schemeClr val="tx2"/>
                </a:solidFill>
              </a:rPr>
              <a:t>Viena balkona pārbūves izmaksas </a:t>
            </a:r>
          </a:p>
          <a:p>
            <a:pPr algn="ctr"/>
            <a:r>
              <a:rPr lang="lv-LV" sz="1800">
                <a:solidFill>
                  <a:schemeClr val="tx2"/>
                </a:solidFill>
              </a:rPr>
              <a:t>1 330 euro</a:t>
            </a:r>
            <a:endParaRPr lang="en-US" sz="1800" dirty="0">
              <a:solidFill>
                <a:schemeClr val="tx2"/>
              </a:solidFill>
            </a:endParaRPr>
          </a:p>
        </p:txBody>
      </p:sp>
    </p:spTree>
    <p:extLst>
      <p:ext uri="{BB962C8B-B14F-4D97-AF65-F5344CB8AC3E}">
        <p14:creationId xmlns:p14="http://schemas.microsoft.com/office/powerpoint/2010/main" val="857450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22</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192881" y="-29715"/>
            <a:ext cx="7426019" cy="1075058"/>
          </a:xfrm>
        </p:spPr>
        <p:txBody>
          <a:bodyPr/>
          <a:lstStyle/>
          <a:p>
            <a:pPr>
              <a:lnSpc>
                <a:spcPct val="100000"/>
              </a:lnSpc>
            </a:pPr>
            <a:r>
              <a:rPr lang="lv-LV" b="1">
                <a:solidFill>
                  <a:srgbClr val="00AAC5"/>
                </a:solidFill>
                <a:latin typeface="+mn-lt"/>
                <a:ea typeface="Calibri" panose="020F0502020204030204" pitchFamily="34" charset="0"/>
              </a:rPr>
              <a:t>Tipveida </a:t>
            </a:r>
            <a:r>
              <a:rPr lang="lv-LV" b="1">
                <a:solidFill>
                  <a:srgbClr val="00AAC5"/>
                </a:solidFill>
                <a:effectLst/>
                <a:latin typeface="+mn-lt"/>
                <a:ea typeface="Calibri" panose="020F0502020204030204" pitchFamily="34" charset="0"/>
              </a:rPr>
              <a:t>risinājumi jumtiem</a:t>
            </a:r>
            <a:endParaRPr lang="lv-LV">
              <a:solidFill>
                <a:srgbClr val="00AAC5"/>
              </a:solidFill>
              <a:latin typeface="+mn-lt"/>
            </a:endParaRPr>
          </a:p>
        </p:txBody>
      </p:sp>
      <p:pic>
        <p:nvPicPr>
          <p:cNvPr id="6" name="Picture 5">
            <a:extLst>
              <a:ext uri="{FF2B5EF4-FFF2-40B4-BE49-F238E27FC236}">
                <a16:creationId xmlns:a16="http://schemas.microsoft.com/office/drawing/2014/main" id="{25C6DA38-E531-F214-1E70-87488CC98D74}"/>
              </a:ext>
            </a:extLst>
          </p:cNvPr>
          <p:cNvPicPr>
            <a:picLocks noChangeAspect="1"/>
          </p:cNvPicPr>
          <p:nvPr/>
        </p:nvPicPr>
        <p:blipFill>
          <a:blip r:embed="rId2"/>
          <a:stretch>
            <a:fillRect/>
          </a:stretch>
        </p:blipFill>
        <p:spPr>
          <a:xfrm>
            <a:off x="10479880" y="542874"/>
            <a:ext cx="2676525" cy="2000250"/>
          </a:xfrm>
          <a:prstGeom prst="rect">
            <a:avLst/>
          </a:prstGeom>
        </p:spPr>
      </p:pic>
      <p:pic>
        <p:nvPicPr>
          <p:cNvPr id="10" name="Picture 9">
            <a:extLst>
              <a:ext uri="{FF2B5EF4-FFF2-40B4-BE49-F238E27FC236}">
                <a16:creationId xmlns:a16="http://schemas.microsoft.com/office/drawing/2014/main" id="{19203E04-DFE0-3EE4-58DD-78D267F70AA5}"/>
              </a:ext>
            </a:extLst>
          </p:cNvPr>
          <p:cNvPicPr>
            <a:picLocks noChangeAspect="1"/>
          </p:cNvPicPr>
          <p:nvPr/>
        </p:nvPicPr>
        <p:blipFill>
          <a:blip r:embed="rId3"/>
          <a:stretch>
            <a:fillRect/>
          </a:stretch>
        </p:blipFill>
        <p:spPr>
          <a:xfrm>
            <a:off x="7715890" y="539885"/>
            <a:ext cx="2667000" cy="1990725"/>
          </a:xfrm>
          <a:prstGeom prst="rect">
            <a:avLst/>
          </a:prstGeom>
        </p:spPr>
      </p:pic>
      <p:pic>
        <p:nvPicPr>
          <p:cNvPr id="12" name="Picture 11">
            <a:extLst>
              <a:ext uri="{FF2B5EF4-FFF2-40B4-BE49-F238E27FC236}">
                <a16:creationId xmlns:a16="http://schemas.microsoft.com/office/drawing/2014/main" id="{69286619-E534-B0C7-6A86-26F43D0B38B2}"/>
              </a:ext>
            </a:extLst>
          </p:cNvPr>
          <p:cNvPicPr>
            <a:picLocks noChangeAspect="1"/>
          </p:cNvPicPr>
          <p:nvPr/>
        </p:nvPicPr>
        <p:blipFill>
          <a:blip r:embed="rId4"/>
          <a:stretch>
            <a:fillRect/>
          </a:stretch>
        </p:blipFill>
        <p:spPr>
          <a:xfrm>
            <a:off x="449263" y="4239587"/>
            <a:ext cx="10287000" cy="2486025"/>
          </a:xfrm>
          <a:prstGeom prst="rect">
            <a:avLst/>
          </a:prstGeom>
        </p:spPr>
      </p:pic>
      <p:pic>
        <p:nvPicPr>
          <p:cNvPr id="14" name="Picture 13">
            <a:extLst>
              <a:ext uri="{FF2B5EF4-FFF2-40B4-BE49-F238E27FC236}">
                <a16:creationId xmlns:a16="http://schemas.microsoft.com/office/drawing/2014/main" id="{1196B630-EAE6-3DC8-BA59-9AD7EB158D0E}"/>
              </a:ext>
            </a:extLst>
          </p:cNvPr>
          <p:cNvPicPr>
            <a:picLocks noChangeAspect="1"/>
          </p:cNvPicPr>
          <p:nvPr/>
        </p:nvPicPr>
        <p:blipFill>
          <a:blip r:embed="rId5"/>
          <a:stretch>
            <a:fillRect/>
          </a:stretch>
        </p:blipFill>
        <p:spPr>
          <a:xfrm>
            <a:off x="8010058" y="2750563"/>
            <a:ext cx="4939645" cy="3655337"/>
          </a:xfrm>
          <a:prstGeom prst="rect">
            <a:avLst/>
          </a:prstGeom>
        </p:spPr>
      </p:pic>
      <p:sp>
        <p:nvSpPr>
          <p:cNvPr id="15" name="TextBox 14">
            <a:extLst>
              <a:ext uri="{FF2B5EF4-FFF2-40B4-BE49-F238E27FC236}">
                <a16:creationId xmlns:a16="http://schemas.microsoft.com/office/drawing/2014/main" id="{FE6889C7-AFD1-AD8F-EC57-D7DEA431963C}"/>
              </a:ext>
            </a:extLst>
          </p:cNvPr>
          <p:cNvSpPr txBox="1"/>
          <p:nvPr/>
        </p:nvSpPr>
        <p:spPr>
          <a:xfrm>
            <a:off x="192881" y="1183911"/>
            <a:ext cx="7601590" cy="3370923"/>
          </a:xfrm>
          <a:prstGeom prst="rect">
            <a:avLst/>
          </a:prstGeom>
          <a:noFill/>
        </p:spPr>
        <p:txBody>
          <a:bodyPr wrap="square" rtlCol="0">
            <a:spAutoFit/>
          </a:bodyPr>
          <a:lstStyle/>
          <a:p>
            <a:pPr algn="ctr">
              <a:lnSpc>
                <a:spcPts val="3600"/>
              </a:lnSpc>
            </a:pPr>
            <a:r>
              <a:rPr lang="lv-LV" sz="2400">
                <a:solidFill>
                  <a:schemeClr val="tx2"/>
                </a:solidFill>
              </a:rPr>
              <a:t>Ēkām ar balkoniem, </a:t>
            </a:r>
          </a:p>
          <a:p>
            <a:pPr algn="ctr"/>
            <a:r>
              <a:rPr lang="lv-LV" sz="2400">
                <a:solidFill>
                  <a:schemeClr val="tx2"/>
                </a:solidFill>
              </a:rPr>
              <a:t>kur jumta klāja plātnēm konstatēti bojājumi, deformācijas vai tās atrodas pirmsavārijas stāvoklī,   nepieciešams veikt </a:t>
            </a:r>
            <a:r>
              <a:rPr lang="lv-LV" sz="2400" b="1">
                <a:solidFill>
                  <a:schemeClr val="tx2"/>
                </a:solidFill>
              </a:rPr>
              <a:t>plātņu malu un plātņu ribu pastiprināšanu</a:t>
            </a:r>
          </a:p>
          <a:p>
            <a:pPr algn="ctr">
              <a:lnSpc>
                <a:spcPts val="3600"/>
              </a:lnSpc>
            </a:pPr>
            <a:r>
              <a:rPr lang="lv-LV" sz="1800">
                <a:solidFill>
                  <a:schemeClr val="tx2"/>
                </a:solidFill>
              </a:rPr>
              <a:t>Plātņu malu pastiprināšanas izmaksas vienai vietai – 200 euro (bez PVN)</a:t>
            </a:r>
          </a:p>
          <a:p>
            <a:pPr marL="0" marR="0" lvl="0" indent="0" algn="ctr" defTabSz="1006475" rtl="0" eaLnBrk="0" fontAlgn="base" latinLnBrk="0" hangingPunct="0">
              <a:lnSpc>
                <a:spcPts val="3600"/>
              </a:lnSpc>
              <a:spcBef>
                <a:spcPct val="0"/>
              </a:spcBef>
              <a:spcAft>
                <a:spcPct val="0"/>
              </a:spcAft>
              <a:buClrTx/>
              <a:buSzTx/>
              <a:buFontTx/>
              <a:buNone/>
              <a:tabLst/>
              <a:defRPr/>
            </a:pPr>
            <a:r>
              <a:rPr kumimoji="0" lang="lv-LV" sz="1800" b="0" i="0" u="none" strike="noStrike" kern="1200" cap="none" spc="0" normalizeH="0" baseline="0" noProof="0">
                <a:ln>
                  <a:noFill/>
                </a:ln>
                <a:solidFill>
                  <a:srgbClr val="005DA1"/>
                </a:solidFill>
                <a:effectLst/>
                <a:uLnTx/>
                <a:uFillTx/>
                <a:latin typeface="Arial" panose="020B0604020202020204" pitchFamily="34" charset="0"/>
                <a:ea typeface="+mn-ea"/>
                <a:cs typeface="+mn-cs"/>
              </a:rPr>
              <a:t>Plātņu ribu pastiprināšanas izmaksas vienai ribai – 455 euro (bez PVN)</a:t>
            </a:r>
          </a:p>
          <a:p>
            <a:pPr>
              <a:lnSpc>
                <a:spcPts val="3600"/>
              </a:lnSpc>
            </a:pPr>
            <a:endParaRPr lang="en-US" sz="2400" dirty="0">
              <a:solidFill>
                <a:schemeClr val="tx2"/>
              </a:solidFill>
            </a:endParaRPr>
          </a:p>
        </p:txBody>
      </p:sp>
    </p:spTree>
    <p:extLst>
      <p:ext uri="{BB962C8B-B14F-4D97-AF65-F5344CB8AC3E}">
        <p14:creationId xmlns:p14="http://schemas.microsoft.com/office/powerpoint/2010/main" val="483285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23</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2" y="306695"/>
            <a:ext cx="12420432" cy="760105"/>
          </a:xfrm>
        </p:spPr>
        <p:txBody>
          <a:bodyPr/>
          <a:lstStyle/>
          <a:p>
            <a:pPr>
              <a:lnSpc>
                <a:spcPct val="100000"/>
              </a:lnSpc>
              <a:spcAft>
                <a:spcPts val="800"/>
              </a:spcAft>
            </a:pPr>
            <a:r>
              <a:rPr lang="lv-LV" b="1">
                <a:solidFill>
                  <a:srgbClr val="00AAC5"/>
                </a:solidFill>
                <a:latin typeface="Arial" panose="020B0604020202020204" pitchFamily="34" charset="0"/>
                <a:ea typeface="Calibri" panose="020F0502020204030204" pitchFamily="34" charset="0"/>
                <a:cs typeface="Times New Roman" panose="02020603050405020304" pitchFamily="18" charset="0"/>
              </a:rPr>
              <a:t>P</a:t>
            </a:r>
            <a:r>
              <a:rPr lang="lv-LV" b="1">
                <a:solidFill>
                  <a:srgbClr val="00AAC5"/>
                </a:solidFill>
                <a:effectLst/>
                <a:latin typeface="Arial" panose="020B0604020202020204" pitchFamily="34" charset="0"/>
                <a:ea typeface="Calibri" panose="020F0502020204030204" pitchFamily="34" charset="0"/>
                <a:cs typeface="Times New Roman" panose="02020603050405020304" pitchFamily="18" charset="0"/>
              </a:rPr>
              <a:t>riekšlikumi</a:t>
            </a:r>
            <a:endParaRPr lang="lv-LV">
              <a:solidFill>
                <a:srgbClr val="00AAC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462579D-DF36-4642-A81B-62D16FBFD378}"/>
              </a:ext>
            </a:extLst>
          </p:cNvPr>
          <p:cNvSpPr txBox="1"/>
          <p:nvPr/>
        </p:nvSpPr>
        <p:spPr>
          <a:xfrm>
            <a:off x="394410" y="1296934"/>
            <a:ext cx="11368966" cy="5047536"/>
          </a:xfrm>
          <a:prstGeom prst="rect">
            <a:avLst/>
          </a:prstGeom>
          <a:noFill/>
        </p:spPr>
        <p:txBody>
          <a:bodyPr wrap="square">
            <a:spAutoFit/>
          </a:bodyPr>
          <a:lstStyle/>
          <a:p>
            <a:pPr marL="342900" indent="-342900" algn="just">
              <a:spcAft>
                <a:spcPts val="600"/>
              </a:spcAft>
              <a:buFont typeface="Wingdings" panose="05000000000000000000" pitchFamily="2" charset="2"/>
              <a:buChar char="q"/>
            </a:pPr>
            <a:r>
              <a:rPr lang="en-US" sz="2400">
                <a:solidFill>
                  <a:srgbClr val="005DA1"/>
                </a:solidFill>
                <a:effectLst/>
                <a:latin typeface="+mn-lt"/>
                <a:ea typeface="Calibri" panose="020F0502020204030204" pitchFamily="34" charset="0"/>
              </a:rPr>
              <a:t>5 </a:t>
            </a:r>
            <a:r>
              <a:rPr lang="en-US" sz="2400" err="1">
                <a:solidFill>
                  <a:srgbClr val="005DA1"/>
                </a:solidFill>
                <a:effectLst/>
                <a:latin typeface="+mn-lt"/>
                <a:ea typeface="Calibri" panose="020F0502020204030204" pitchFamily="34" charset="0"/>
              </a:rPr>
              <a:t>gadus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pirms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vidējā</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kalpošanas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ilguma</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beigām</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veikt</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katras</a:t>
            </a:r>
            <a:r>
              <a:rPr lang="en-US" sz="2400">
                <a:solidFill>
                  <a:srgbClr val="005DA1"/>
                </a:solidFill>
                <a:effectLst/>
                <a:latin typeface="+mn-lt"/>
                <a:ea typeface="Calibri" panose="020F0502020204030204" pitchFamily="34" charset="0"/>
              </a:rPr>
              <a:t> 602 </a:t>
            </a:r>
            <a:r>
              <a:rPr lang="en-US" sz="2400" err="1">
                <a:solidFill>
                  <a:srgbClr val="005DA1"/>
                </a:solidFill>
                <a:effectLst/>
                <a:latin typeface="+mn-lt"/>
                <a:ea typeface="Calibri" panose="020F0502020204030204" pitchFamily="34" charset="0"/>
              </a:rPr>
              <a:t>sērijas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ēkas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tehnisko</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apsekošanu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lai</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novērtētu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mājas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vai</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tās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daļas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tās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konstrukciju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tajā</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iebūvēto</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būvizstrādājumu</a:t>
            </a:r>
            <a:r>
              <a:rPr lang="en-US" sz="2400">
                <a:solidFill>
                  <a:srgbClr val="005DA1"/>
                </a:solidFill>
                <a:effectLst/>
                <a:latin typeface="+mn-lt"/>
                <a:ea typeface="Calibri" panose="020F0502020204030204" pitchFamily="34" charset="0"/>
              </a:rPr>
              <a:t>, to </a:t>
            </a:r>
            <a:r>
              <a:rPr lang="en-US" sz="2400" err="1">
                <a:solidFill>
                  <a:srgbClr val="005DA1"/>
                </a:solidFill>
                <a:effectLst/>
                <a:latin typeface="+mn-lt"/>
                <a:ea typeface="Calibri" panose="020F0502020204030204" pitchFamily="34" charset="0"/>
              </a:rPr>
              <a:t>savienojumu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mezglu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faktiskā</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stāvokļa</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apzināšanu</a:t>
            </a:r>
            <a:r>
              <a:rPr lang="en-US" sz="2400">
                <a:solidFill>
                  <a:srgbClr val="005DA1"/>
                </a:solidFill>
                <a:effectLst/>
                <a:latin typeface="+mn-lt"/>
                <a:ea typeface="Calibri" panose="020F0502020204030204" pitchFamily="34" charset="0"/>
              </a:rPr>
              <a:t> un </a:t>
            </a:r>
            <a:r>
              <a:rPr lang="en-US" sz="2400" err="1">
                <a:solidFill>
                  <a:srgbClr val="005DA1"/>
                </a:solidFill>
                <a:effectLst/>
                <a:latin typeface="+mn-lt"/>
                <a:ea typeface="Calibri" panose="020F0502020204030204" pitchFamily="34" charset="0"/>
              </a:rPr>
              <a:t>novērtēšanu</a:t>
            </a:r>
            <a:r>
              <a:rPr lang="en-US" sz="2400">
                <a:solidFill>
                  <a:srgbClr val="005DA1"/>
                </a:solidFill>
                <a:effectLst/>
                <a:latin typeface="+mn-lt"/>
                <a:ea typeface="Calibri" panose="020F0502020204030204" pitchFamily="34" charset="0"/>
              </a:rPr>
              <a:t>, kas </a:t>
            </a:r>
            <a:r>
              <a:rPr lang="en-US" sz="2400" err="1">
                <a:solidFill>
                  <a:srgbClr val="005DA1"/>
                </a:solidFill>
                <a:effectLst/>
                <a:latin typeface="+mn-lt"/>
                <a:ea typeface="Calibri" panose="020F0502020204030204" pitchFamily="34" charset="0"/>
              </a:rPr>
              <a:t>ir</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pamats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ēkas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vai</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tās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daļā</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iebūvēto</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būvizstrādājumu</a:t>
            </a:r>
            <a:r>
              <a:rPr lang="en-US" sz="2400">
                <a:solidFill>
                  <a:srgbClr val="005DA1"/>
                </a:solidFill>
                <a:effectLst/>
                <a:latin typeface="+mn-lt"/>
                <a:ea typeface="Calibri" panose="020F0502020204030204" pitchFamily="34" charset="0"/>
              </a:rPr>
              <a:t> un to </a:t>
            </a:r>
            <a:r>
              <a:rPr lang="en-US" sz="2400" err="1">
                <a:solidFill>
                  <a:srgbClr val="005DA1"/>
                </a:solidFill>
                <a:effectLst/>
                <a:latin typeface="+mn-lt"/>
                <a:ea typeface="Calibri" panose="020F0502020204030204" pitchFamily="34" charset="0"/>
              </a:rPr>
              <a:t>savienojumu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mezglu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detalizētai</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izpētei</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Apsekošana</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jāveic</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katras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sekcijas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pagraba</a:t>
            </a:r>
            <a:r>
              <a:rPr lang="en-US" sz="2400">
                <a:solidFill>
                  <a:srgbClr val="005DA1"/>
                </a:solidFill>
                <a:effectLst/>
                <a:latin typeface="+mn-lt"/>
                <a:ea typeface="Calibri" panose="020F0502020204030204" pitchFamily="34" charset="0"/>
              </a:rPr>
              <a:t> un </a:t>
            </a:r>
            <a:r>
              <a:rPr lang="en-US" sz="2400" err="1">
                <a:solidFill>
                  <a:srgbClr val="005DA1"/>
                </a:solidFill>
                <a:effectLst/>
                <a:latin typeface="+mn-lt"/>
                <a:ea typeface="Calibri" panose="020F0502020204030204" pitchFamily="34" charset="0"/>
              </a:rPr>
              <a:t>bēniņu</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telpās</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kā</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arī</a:t>
            </a:r>
            <a:r>
              <a:rPr lang="en-US" sz="2400">
                <a:solidFill>
                  <a:srgbClr val="005DA1"/>
                </a:solidFill>
                <a:effectLst/>
                <a:latin typeface="+mn-lt"/>
                <a:ea typeface="Calibri" panose="020F0502020204030204" pitchFamily="34" charset="0"/>
              </a:rPr>
              <a:t> </a:t>
            </a:r>
            <a:r>
              <a:rPr lang="en-US" sz="2400" err="1">
                <a:solidFill>
                  <a:srgbClr val="005DA1"/>
                </a:solidFill>
                <a:effectLst/>
                <a:latin typeface="+mn-lt"/>
                <a:ea typeface="Calibri" panose="020F0502020204030204" pitchFamily="34" charset="0"/>
              </a:rPr>
              <a:t>dzīvokļos</a:t>
            </a:r>
            <a:r>
              <a:rPr lang="en-US" sz="2400">
                <a:solidFill>
                  <a:srgbClr val="005DA1"/>
                </a:solidFill>
                <a:effectLst/>
                <a:latin typeface="+mn-lt"/>
                <a:ea typeface="Calibri" panose="020F0502020204030204" pitchFamily="34" charset="0"/>
              </a:rPr>
              <a:t>.</a:t>
            </a:r>
          </a:p>
          <a:p>
            <a:pPr marL="342900" lvl="0" indent="-342900" algn="just">
              <a:spcAft>
                <a:spcPts val="600"/>
              </a:spcAft>
              <a:buFont typeface="Wingdings" panose="05000000000000000000" pitchFamily="2" charset="2"/>
              <a:buChar char="q"/>
            </a:pPr>
            <a:r>
              <a:rPr lang="lv-LV" sz="2400">
                <a:solidFill>
                  <a:srgbClr val="005DA1"/>
                </a:solidFill>
                <a:effectLst/>
                <a:latin typeface="+mn-lt"/>
                <a:ea typeface="Calibri" panose="020F0502020204030204" pitchFamily="34" charset="0"/>
                <a:cs typeface="Times New Roman" panose="02020603050405020304" pitchFamily="18" charset="0"/>
              </a:rPr>
              <a:t>Tehniskā izpēte veicama pagrabu, bēniņu, kāpņu telpās, jumta daļā un gala sienai pieguļošās dzīvokļu telpās, ar mērķi identificēt bojājumus vai nepilnības un to iespējamās sekas arī dzīvojamās telpās. </a:t>
            </a:r>
          </a:p>
          <a:p>
            <a:pPr marL="342900" lvl="0" indent="-342900" algn="just">
              <a:spcAft>
                <a:spcPts val="600"/>
              </a:spcAft>
              <a:buFont typeface="Wingdings" panose="05000000000000000000" pitchFamily="2" charset="2"/>
              <a:buChar char="q"/>
            </a:pPr>
            <a:r>
              <a:rPr lang="lv-LV" sz="2400" err="1">
                <a:solidFill>
                  <a:srgbClr val="005DA1"/>
                </a:solidFill>
                <a:effectLst/>
                <a:latin typeface="+mn-lt"/>
                <a:ea typeface="Calibri" panose="020F0502020204030204" pitchFamily="34" charset="0"/>
                <a:cs typeface="Times New Roman" panose="02020603050405020304" pitchFamily="18" charset="0"/>
              </a:rPr>
              <a:t>Starppaneļu</a:t>
            </a:r>
            <a:r>
              <a:rPr lang="lv-LV" sz="2400">
                <a:solidFill>
                  <a:srgbClr val="005DA1"/>
                </a:solidFill>
                <a:effectLst/>
                <a:latin typeface="+mn-lt"/>
                <a:ea typeface="Calibri" panose="020F0502020204030204" pitchFamily="34" charset="0"/>
                <a:cs typeface="Times New Roman" panose="02020603050405020304" pitchFamily="18" charset="0"/>
              </a:rPr>
              <a:t> </a:t>
            </a:r>
            <a:r>
              <a:rPr lang="lv-LV" sz="2400" err="1">
                <a:solidFill>
                  <a:srgbClr val="005DA1"/>
                </a:solidFill>
                <a:effectLst/>
                <a:latin typeface="+mn-lt"/>
                <a:ea typeface="Calibri" panose="020F0502020204030204" pitchFamily="34" charset="0"/>
                <a:cs typeface="Times New Roman" panose="02020603050405020304" pitchFamily="18" charset="0"/>
              </a:rPr>
              <a:t>saduršuvju</a:t>
            </a:r>
            <a:r>
              <a:rPr lang="lv-LV" sz="2400">
                <a:solidFill>
                  <a:srgbClr val="005DA1"/>
                </a:solidFill>
                <a:effectLst/>
                <a:latin typeface="+mn-lt"/>
                <a:ea typeface="Calibri" panose="020F0502020204030204" pitchFamily="34" charset="0"/>
                <a:cs typeface="Times New Roman" panose="02020603050405020304" pitchFamily="18" charset="0"/>
              </a:rPr>
              <a:t> normatīvais kalpošanas ilgums ir beidzies, faktiski tuvākajā laikā ir jāveic tā aizpildījuma nomaiņa. Līdz ar to, ka Projekta risinājums ir gan neefektīvs, gan morāli novecojis un neatbilst normatīvajam regulējumam, nepieciešams izstrādāt tehniski pamatotu tipveida risinājumu.</a:t>
            </a:r>
          </a:p>
        </p:txBody>
      </p:sp>
    </p:spTree>
    <p:extLst>
      <p:ext uri="{BB962C8B-B14F-4D97-AF65-F5344CB8AC3E}">
        <p14:creationId xmlns:p14="http://schemas.microsoft.com/office/powerpoint/2010/main" val="89153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24</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308553"/>
            <a:ext cx="12530136" cy="727844"/>
          </a:xfrm>
        </p:spPr>
        <p:txBody>
          <a:bodyPr/>
          <a:lstStyle/>
          <a:p>
            <a:pPr>
              <a:lnSpc>
                <a:spcPct val="100000"/>
              </a:lnSpc>
              <a:spcAft>
                <a:spcPts val="800"/>
              </a:spcAft>
            </a:pPr>
            <a:r>
              <a:rPr lang="lv-LV" b="1">
                <a:solidFill>
                  <a:srgbClr val="00AAC5"/>
                </a:solidFill>
                <a:latin typeface="+mn-lt"/>
                <a:ea typeface="Calibri" panose="020F0502020204030204" pitchFamily="34" charset="0"/>
                <a:cs typeface="Times New Roman" panose="02020603050405020304" pitchFamily="18" charset="0"/>
              </a:rPr>
              <a:t>P</a:t>
            </a:r>
            <a:r>
              <a:rPr lang="lv-LV" b="1">
                <a:solidFill>
                  <a:srgbClr val="00AAC5"/>
                </a:solidFill>
                <a:effectLst/>
                <a:latin typeface="+mn-lt"/>
                <a:ea typeface="Calibri" panose="020F0502020204030204" pitchFamily="34" charset="0"/>
                <a:cs typeface="Times New Roman" panose="02020603050405020304" pitchFamily="18" charset="0"/>
              </a:rPr>
              <a:t>riekšlikumi</a:t>
            </a:r>
            <a:endParaRPr lang="lv-LV">
              <a:solidFill>
                <a:srgbClr val="00AAC5"/>
              </a:solidFill>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462579D-DF36-4642-A81B-62D16FBFD378}"/>
              </a:ext>
            </a:extLst>
          </p:cNvPr>
          <p:cNvSpPr txBox="1"/>
          <p:nvPr/>
        </p:nvSpPr>
        <p:spPr>
          <a:xfrm>
            <a:off x="449263" y="1182076"/>
            <a:ext cx="7504112" cy="5416868"/>
          </a:xfrm>
          <a:prstGeom prst="rect">
            <a:avLst/>
          </a:prstGeom>
          <a:noFill/>
        </p:spPr>
        <p:txBody>
          <a:bodyPr wrap="square">
            <a:spAutoFit/>
          </a:bodyPr>
          <a:lstStyle/>
          <a:p>
            <a:pPr marL="342900" lvl="0" indent="-342900" algn="just">
              <a:spcAft>
                <a:spcPts val="600"/>
              </a:spcAft>
              <a:buFont typeface="Wingdings" panose="05000000000000000000" pitchFamily="2" charset="2"/>
              <a:buChar char="q"/>
            </a:pPr>
            <a:r>
              <a:rPr lang="lv-LV" sz="2400">
                <a:solidFill>
                  <a:srgbClr val="005DA1"/>
                </a:solidFill>
                <a:effectLst/>
                <a:latin typeface="+mn-lt"/>
                <a:ea typeface="Calibri" panose="020F0502020204030204" pitchFamily="34" charset="0"/>
                <a:cs typeface="Times New Roman" panose="02020603050405020304" pitchFamily="18" charset="0"/>
              </a:rPr>
              <a:t>Balkonu elementiem piemērojot vidēji agresīvās vides ekspluatācijas apstākļus, secināms, ka balkonu elementu vidējais kalpošanas ilgums ir 36 gadi un tas beidzies.</a:t>
            </a:r>
          </a:p>
          <a:p>
            <a:pPr marL="342900" lvl="0" indent="-342900" algn="just">
              <a:spcAft>
                <a:spcPts val="600"/>
              </a:spcAft>
              <a:buFont typeface="Wingdings" panose="05000000000000000000" pitchFamily="2" charset="2"/>
              <a:buChar char="q"/>
            </a:pPr>
            <a:r>
              <a:rPr lang="lv-LV" sz="2400">
                <a:solidFill>
                  <a:srgbClr val="005DA1"/>
                </a:solidFill>
                <a:effectLst/>
                <a:latin typeface="+mn-lt"/>
                <a:ea typeface="Calibri" panose="020F0502020204030204" pitchFamily="34" charset="0"/>
                <a:cs typeface="Times New Roman" panose="02020603050405020304" pitchFamily="18" charset="0"/>
              </a:rPr>
              <a:t>Balkonu konstruktīviem elementiem pārsniedzot normatīvo kalpošanas ilgumu, ekspluatācijas termiņu pieļaujams pagarināt, ja balkonu konstrukcijām netiek konstatēti bojājumi vai tiek veikti attiecīgo balkonu konstrukciju atjaunošanas vai pārbūves darbi.</a:t>
            </a:r>
          </a:p>
          <a:p>
            <a:pPr marL="342900" lvl="0" indent="-342900" algn="just">
              <a:spcAft>
                <a:spcPts val="600"/>
              </a:spcAft>
              <a:buFont typeface="Wingdings" panose="05000000000000000000" pitchFamily="2" charset="2"/>
              <a:buChar char="q"/>
            </a:pPr>
            <a:r>
              <a:rPr lang="lv-LV" sz="2400">
                <a:solidFill>
                  <a:srgbClr val="005DA1"/>
                </a:solidFill>
                <a:effectLst/>
                <a:latin typeface="+mn-lt"/>
                <a:ea typeface="Calibri" panose="020F0502020204030204" pitchFamily="34" charset="0"/>
                <a:cs typeface="Times New Roman" panose="02020603050405020304" pitchFamily="18" charset="0"/>
              </a:rPr>
              <a:t>Ja bojājumi nav konstatēti, balkonu ekspluatācijas termiņu pieļaujams pagarināt par 5 gadiem. Bojājumus novēršot, balkonu ekspluatācijas termiņš pagarināms par 10 gadiem.</a:t>
            </a:r>
          </a:p>
        </p:txBody>
      </p:sp>
      <p:pic>
        <p:nvPicPr>
          <p:cNvPr id="2" name="Picture 1">
            <a:extLst>
              <a:ext uri="{FF2B5EF4-FFF2-40B4-BE49-F238E27FC236}">
                <a16:creationId xmlns:a16="http://schemas.microsoft.com/office/drawing/2014/main" id="{68F1AB82-010F-8A23-6A50-98AEF163228F}"/>
              </a:ext>
            </a:extLst>
          </p:cNvPr>
          <p:cNvPicPr>
            <a:picLocks noChangeAspect="1"/>
          </p:cNvPicPr>
          <p:nvPr/>
        </p:nvPicPr>
        <p:blipFill>
          <a:blip r:embed="rId2"/>
          <a:stretch>
            <a:fillRect/>
          </a:stretch>
        </p:blipFill>
        <p:spPr>
          <a:xfrm>
            <a:off x="8005479" y="454025"/>
            <a:ext cx="4973920" cy="2365375"/>
          </a:xfrm>
          <a:prstGeom prst="rect">
            <a:avLst/>
          </a:prstGeom>
        </p:spPr>
      </p:pic>
    </p:spTree>
    <p:extLst>
      <p:ext uri="{BB962C8B-B14F-4D97-AF65-F5344CB8AC3E}">
        <p14:creationId xmlns:p14="http://schemas.microsoft.com/office/powerpoint/2010/main" val="3607798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25</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308553"/>
            <a:ext cx="12530136" cy="727844"/>
          </a:xfrm>
        </p:spPr>
        <p:txBody>
          <a:bodyPr/>
          <a:lstStyle/>
          <a:p>
            <a:pPr>
              <a:lnSpc>
                <a:spcPct val="100000"/>
              </a:lnSpc>
              <a:spcAft>
                <a:spcPts val="800"/>
              </a:spcAft>
            </a:pPr>
            <a:r>
              <a:rPr lang="lv-LV" b="1">
                <a:solidFill>
                  <a:srgbClr val="00AAC5"/>
                </a:solidFill>
                <a:latin typeface="+mn-lt"/>
                <a:ea typeface="Calibri" panose="020F0502020204030204" pitchFamily="34" charset="0"/>
                <a:cs typeface="Times New Roman" panose="02020603050405020304" pitchFamily="18" charset="0"/>
              </a:rPr>
              <a:t>P</a:t>
            </a:r>
            <a:r>
              <a:rPr lang="lv-LV" b="1">
                <a:solidFill>
                  <a:srgbClr val="00AAC5"/>
                </a:solidFill>
                <a:effectLst/>
                <a:latin typeface="+mn-lt"/>
                <a:ea typeface="Calibri" panose="020F0502020204030204" pitchFamily="34" charset="0"/>
                <a:cs typeface="Times New Roman" panose="02020603050405020304" pitchFamily="18" charset="0"/>
              </a:rPr>
              <a:t>riekšlikumi</a:t>
            </a:r>
            <a:endParaRPr lang="lv-LV">
              <a:solidFill>
                <a:srgbClr val="00AAC5"/>
              </a:solidFill>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462579D-DF36-4642-A81B-62D16FBFD378}"/>
              </a:ext>
            </a:extLst>
          </p:cNvPr>
          <p:cNvSpPr txBox="1"/>
          <p:nvPr/>
        </p:nvSpPr>
        <p:spPr>
          <a:xfrm>
            <a:off x="449263" y="1182076"/>
            <a:ext cx="8237537" cy="5786199"/>
          </a:xfrm>
          <a:prstGeom prst="rect">
            <a:avLst/>
          </a:prstGeom>
          <a:noFill/>
        </p:spPr>
        <p:txBody>
          <a:bodyPr wrap="square">
            <a:spAutoFit/>
          </a:bodyPr>
          <a:lstStyle/>
          <a:p>
            <a:pPr marL="342900" lvl="0" indent="-342900" algn="just">
              <a:spcAft>
                <a:spcPts val="600"/>
              </a:spcAft>
              <a:buFont typeface="Wingdings" panose="05000000000000000000" pitchFamily="2" charset="2"/>
              <a:buChar char="q"/>
            </a:pPr>
            <a:r>
              <a:rPr lang="lv-LV" sz="2400">
                <a:solidFill>
                  <a:srgbClr val="005DA1"/>
                </a:solidFill>
                <a:latin typeface="+mn-lt"/>
                <a:ea typeface="Calibri" panose="020F0502020204030204" pitchFamily="34" charset="0"/>
                <a:cs typeface="Times New Roman" panose="02020603050405020304" pitchFamily="18" charset="0"/>
              </a:rPr>
              <a:t>K</a:t>
            </a:r>
            <a:r>
              <a:rPr lang="lv-LV" sz="2400">
                <a:solidFill>
                  <a:srgbClr val="005DA1"/>
                </a:solidFill>
                <a:effectLst/>
                <a:latin typeface="+mn-lt"/>
                <a:ea typeface="Calibri" panose="020F0502020204030204" pitchFamily="34" charset="0"/>
                <a:cs typeface="Times New Roman" panose="02020603050405020304" pitchFamily="18" charset="0"/>
              </a:rPr>
              <a:t>onstruktīvo elementu faktiskais kalpošanas laiks atkarīgs ne tikai no ekspluatācijas apstākļiem, t.i. šajā gadījumā vērtējot pēc vides agresivitātes, bet atkarīgs no ēkā iestrādāto būvizstrādājumu un veikto būvdarbu izpildes kvalitātes, </a:t>
            </a:r>
            <a:r>
              <a:rPr lang="lv-LV" sz="2400">
                <a:solidFill>
                  <a:srgbClr val="005DA1"/>
                </a:solidFill>
                <a:latin typeface="+mn-lt"/>
                <a:ea typeface="Calibri" panose="020F0502020204030204" pitchFamily="34" charset="0"/>
                <a:cs typeface="Times New Roman" panose="02020603050405020304" pitchFamily="18" charset="0"/>
              </a:rPr>
              <a:t>kā arī</a:t>
            </a:r>
            <a:r>
              <a:rPr lang="lv-LV" sz="2400">
                <a:solidFill>
                  <a:srgbClr val="005DA1"/>
                </a:solidFill>
                <a:effectLst/>
                <a:latin typeface="+mn-lt"/>
                <a:ea typeface="Calibri" panose="020F0502020204030204" pitchFamily="34" charset="0"/>
                <a:cs typeface="Times New Roman" panose="02020603050405020304" pitchFamily="18" charset="0"/>
              </a:rPr>
              <a:t> ēku uzturēšanas apstākļiem.</a:t>
            </a:r>
          </a:p>
          <a:p>
            <a:pPr marL="342900" lvl="0" indent="-342900" algn="just">
              <a:spcAft>
                <a:spcPts val="600"/>
              </a:spcAft>
              <a:buFont typeface="Wingdings" panose="05000000000000000000" pitchFamily="2" charset="2"/>
              <a:buChar char="q"/>
            </a:pPr>
            <a:r>
              <a:rPr lang="lv-LV" sz="2400">
                <a:solidFill>
                  <a:srgbClr val="005DA1"/>
                </a:solidFill>
                <a:latin typeface="+mn-lt"/>
                <a:ea typeface="Calibri" panose="020F0502020204030204" pitchFamily="34" charset="0"/>
                <a:cs typeface="Times New Roman" panose="02020603050405020304" pitchFamily="18" charset="0"/>
              </a:rPr>
              <a:t>602 sērijas ēku vidējais normatīvais un faktiskais kalpošanas ilgums ir atkarīgs no konstrukciju un elementu ražošanas un iestrādāšanas būvē, kvalitātes, no ekspluatācijas un uzturēšanas apstākļiem. </a:t>
            </a:r>
          </a:p>
          <a:p>
            <a:pPr marL="342900" lvl="0" indent="-342900" algn="just">
              <a:spcAft>
                <a:spcPts val="600"/>
              </a:spcAft>
              <a:buFont typeface="Wingdings" panose="05000000000000000000" pitchFamily="2" charset="2"/>
              <a:buChar char="q"/>
            </a:pPr>
            <a:r>
              <a:rPr lang="lv-LV" sz="2400">
                <a:solidFill>
                  <a:srgbClr val="005DA1"/>
                </a:solidFill>
                <a:latin typeface="+mn-lt"/>
                <a:ea typeface="Calibri" panose="020F0502020204030204" pitchFamily="34" charset="0"/>
                <a:cs typeface="Times New Roman" panose="02020603050405020304" pitchFamily="18" charset="0"/>
              </a:rPr>
              <a:t>Noteikumu 2.pielikumā norādītais konstruktīvo elementu vidējais normatīvais kalpošanas ilgums neatbilst Ministru kabineta noteikumu Nr.48 “Būvju kadastrālās uzmērīšanas noteikumi” 3.pielikumā norādītajiem ēku konstruktīvo elementu normatīvajam kalpošanas ilgumam, kas ļauj interpretēt normas.</a:t>
            </a:r>
          </a:p>
        </p:txBody>
      </p:sp>
      <p:pic>
        <p:nvPicPr>
          <p:cNvPr id="2" name="Picture 1">
            <a:extLst>
              <a:ext uri="{FF2B5EF4-FFF2-40B4-BE49-F238E27FC236}">
                <a16:creationId xmlns:a16="http://schemas.microsoft.com/office/drawing/2014/main" id="{9CA8095D-E301-500D-A970-57DDA9DB18BE}"/>
              </a:ext>
            </a:extLst>
          </p:cNvPr>
          <p:cNvPicPr>
            <a:picLocks noChangeAspect="1"/>
          </p:cNvPicPr>
          <p:nvPr/>
        </p:nvPicPr>
        <p:blipFill>
          <a:blip r:embed="rId2"/>
          <a:stretch>
            <a:fillRect/>
          </a:stretch>
        </p:blipFill>
        <p:spPr>
          <a:xfrm>
            <a:off x="8686800" y="3779837"/>
            <a:ext cx="4470294" cy="2642440"/>
          </a:xfrm>
          <a:prstGeom prst="rect">
            <a:avLst/>
          </a:prstGeom>
        </p:spPr>
      </p:pic>
    </p:spTree>
    <p:extLst>
      <p:ext uri="{BB962C8B-B14F-4D97-AF65-F5344CB8AC3E}">
        <p14:creationId xmlns:p14="http://schemas.microsoft.com/office/powerpoint/2010/main" val="215755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nummer 3">
            <a:extLst>
              <a:ext uri="{FF2B5EF4-FFF2-40B4-BE49-F238E27FC236}">
                <a16:creationId xmlns:a16="http://schemas.microsoft.com/office/drawing/2014/main" id="{20499A2D-29F1-4CAE-BEED-35E62BA751B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fld id="{E04E6DBA-8550-4D5F-87F4-9497C6E4216B}" type="slidenum">
              <a:rPr lang="nl-NL" altLang="lv-LV" sz="1400">
                <a:solidFill>
                  <a:srgbClr val="6F6F6F"/>
                </a:solidFill>
              </a:rPr>
              <a:pPr defTabSz="1006475" fontAlgn="base">
                <a:spcBef>
                  <a:spcPct val="0"/>
                </a:spcBef>
                <a:spcAft>
                  <a:spcPct val="0"/>
                </a:spcAft>
                <a:buSzPct val="100000"/>
              </a:pPr>
              <a:t>26</a:t>
            </a:fld>
            <a:endParaRPr lang="nl-NL" altLang="lv-LV" sz="1400">
              <a:solidFill>
                <a:srgbClr val="6F6F6F"/>
              </a:solidFill>
            </a:endParaRPr>
          </a:p>
        </p:txBody>
      </p:sp>
      <p:sp>
        <p:nvSpPr>
          <p:cNvPr id="19459" name="Tijdelijke aanduiding voor datum 5">
            <a:extLst>
              <a:ext uri="{FF2B5EF4-FFF2-40B4-BE49-F238E27FC236}">
                <a16:creationId xmlns:a16="http://schemas.microsoft.com/office/drawing/2014/main" id="{8CA2507A-918B-491F-88DA-A0C3FE87B5C1}"/>
              </a:ext>
            </a:extLst>
          </p:cNvPr>
          <p:cNvSpPr>
            <a:spLocks noGrp="1" noChangeArrowheads="1"/>
          </p:cNvSpPr>
          <p:nvPr>
            <p:ph type="dt" sz="quarter" idx="2"/>
          </p:nvPr>
        </p:nvSpPr>
        <p:spPr bwMode="auto">
          <a:xfrm>
            <a:off x="9544050" y="7064375"/>
            <a:ext cx="1871663" cy="40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r>
              <a:rPr lang="nl-NL" altLang="lv-LV" sz="1400" b="1">
                <a:solidFill>
                  <a:srgbClr val="005DA1"/>
                </a:solidFill>
              </a:rPr>
              <a:t>Kiwa Inspecta</a:t>
            </a:r>
          </a:p>
        </p:txBody>
      </p:sp>
      <p:pic>
        <p:nvPicPr>
          <p:cNvPr id="19460" name="Afbeelding 6">
            <a:extLst>
              <a:ext uri="{FF2B5EF4-FFF2-40B4-BE49-F238E27FC236}">
                <a16:creationId xmlns:a16="http://schemas.microsoft.com/office/drawing/2014/main" id="{60EC2EFD-ED57-4C41-A6EB-50FAA6E9BB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7300" y="2897188"/>
            <a:ext cx="357981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83F0A2C-608D-4669-8174-2687F8BF0F68}"/>
              </a:ext>
            </a:extLst>
          </p:cNvPr>
          <p:cNvSpPr>
            <a:spLocks noGrp="1" noChangeArrowheads="1"/>
          </p:cNvSpPr>
          <p:nvPr>
            <p:ph type="title"/>
          </p:nvPr>
        </p:nvSpPr>
        <p:spPr bwMode="auto">
          <a:xfrm>
            <a:off x="449263" y="844010"/>
            <a:ext cx="4546766" cy="1232440"/>
          </a:xfrm>
        </p:spPr>
        <p:txBody>
          <a:bodyPr wrap="square" numCol="1" compatLnSpc="1">
            <a:prstTxWarp prst="textNoShape">
              <a:avLst/>
            </a:prstTxWarp>
          </a:bodyPr>
          <a:lstStyle/>
          <a:p>
            <a:pPr>
              <a:lnSpc>
                <a:spcPts val="5075"/>
              </a:lnSpc>
              <a:buSzPct val="100000"/>
            </a:pPr>
            <a:r>
              <a:rPr lang="lv-LV" altLang="lv-LV" b="1">
                <a:solidFill>
                  <a:srgbClr val="00AAC5"/>
                </a:solidFill>
                <a:latin typeface="+mn-lt"/>
              </a:rPr>
              <a:t>Apsekoto ēku izvietojums kartē</a:t>
            </a:r>
            <a:r>
              <a:rPr lang="nl-NL" altLang="lv-LV" b="1">
                <a:solidFill>
                  <a:srgbClr val="00AAC5"/>
                </a:solidFill>
                <a:latin typeface="+mn-lt"/>
              </a:rPr>
              <a:t> </a:t>
            </a:r>
          </a:p>
        </p:txBody>
      </p:sp>
      <p:sp>
        <p:nvSpPr>
          <p:cNvPr id="8195" name="Slide Number Placeholder 2">
            <a:extLst>
              <a:ext uri="{FF2B5EF4-FFF2-40B4-BE49-F238E27FC236}">
                <a16:creationId xmlns:a16="http://schemas.microsoft.com/office/drawing/2014/main" id="{827FC840-89A7-45FF-9194-BD96E26BEE7D}"/>
              </a:ext>
            </a:extLst>
          </p:cNvPr>
          <p:cNvSpPr>
            <a:spLocks noGrp="1" noChangeArrowheads="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fld id="{F084A8EB-C12A-4185-A722-A9E68EF79F8E}" type="slidenum">
              <a:rPr lang="nl-NL" altLang="lv-LV" sz="1400">
                <a:solidFill>
                  <a:srgbClr val="6F6F6F"/>
                </a:solidFill>
              </a:rPr>
              <a:pPr defTabSz="1006475" fontAlgn="base">
                <a:spcBef>
                  <a:spcPct val="0"/>
                </a:spcBef>
                <a:spcAft>
                  <a:spcPct val="0"/>
                </a:spcAft>
                <a:buSzPct val="100000"/>
              </a:pPr>
              <a:t>3</a:t>
            </a:fld>
            <a:endParaRPr lang="nl-NL" altLang="lv-LV" sz="1400">
              <a:solidFill>
                <a:srgbClr val="6F6F6F"/>
              </a:solidFill>
            </a:endParaRPr>
          </a:p>
        </p:txBody>
      </p:sp>
      <p:sp>
        <p:nvSpPr>
          <p:cNvPr id="8196" name="Date Placeholder 3">
            <a:extLst>
              <a:ext uri="{FF2B5EF4-FFF2-40B4-BE49-F238E27FC236}">
                <a16:creationId xmlns:a16="http://schemas.microsoft.com/office/drawing/2014/main" id="{DE9ECFBF-44F4-4996-989D-FEB67B665CE5}"/>
              </a:ext>
            </a:extLst>
          </p:cNvPr>
          <p:cNvSpPr>
            <a:spLocks noGrp="1" noChangeArrowheads="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r>
              <a:rPr lang="nl-NL" altLang="lv-LV" sz="1400">
                <a:solidFill>
                  <a:srgbClr val="005DA1"/>
                </a:solidFill>
              </a:rPr>
              <a:t>Kiwa Inspecta</a:t>
            </a:r>
          </a:p>
        </p:txBody>
      </p:sp>
      <p:pic>
        <p:nvPicPr>
          <p:cNvPr id="2" name="Picture 1">
            <a:extLst>
              <a:ext uri="{FF2B5EF4-FFF2-40B4-BE49-F238E27FC236}">
                <a16:creationId xmlns:a16="http://schemas.microsoft.com/office/drawing/2014/main" id="{E3E32339-04A4-CD4B-A8A9-162F896C0147}"/>
              </a:ext>
            </a:extLst>
          </p:cNvPr>
          <p:cNvPicPr>
            <a:picLocks noChangeAspect="1"/>
          </p:cNvPicPr>
          <p:nvPr/>
        </p:nvPicPr>
        <p:blipFill>
          <a:blip r:embed="rId2"/>
          <a:stretch>
            <a:fillRect/>
          </a:stretch>
        </p:blipFill>
        <p:spPr>
          <a:xfrm>
            <a:off x="5112794" y="776989"/>
            <a:ext cx="6529766" cy="50336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fld id="{CE5CC645-A2F0-4F99-8E76-5AD4A5F56826}" type="slidenum">
              <a:rPr lang="nl-NL" altLang="lv-LV" sz="1400">
                <a:solidFill>
                  <a:srgbClr val="6F6F6F"/>
                </a:solidFill>
              </a:rPr>
              <a:pPr defTabSz="1006475" fontAlgn="base">
                <a:spcBef>
                  <a:spcPct val="0"/>
                </a:spcBef>
                <a:spcAft>
                  <a:spcPct val="0"/>
                </a:spcAft>
                <a:buSzPct val="100000"/>
              </a:pPr>
              <a:t>4</a:t>
            </a:fld>
            <a:endParaRPr lang="nl-NL" altLang="lv-LV" sz="1400">
              <a:solidFill>
                <a:srgbClr val="6F6F6F"/>
              </a:solidFill>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xfrm>
            <a:off x="9349740" y="7062788"/>
            <a:ext cx="1871663" cy="40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defTabSz="1006475" fontAlgn="base">
              <a:spcBef>
                <a:spcPct val="0"/>
              </a:spcBef>
              <a:spcAft>
                <a:spcPct val="0"/>
              </a:spcAft>
              <a:buSzPct val="100000"/>
            </a:pPr>
            <a:r>
              <a:rPr lang="nl-NL" altLang="lv-LV" sz="1400">
                <a:solidFill>
                  <a:srgbClr val="005DA1"/>
                </a:solidFill>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666643"/>
            <a:ext cx="9365386" cy="880803"/>
          </a:xfrm>
        </p:spPr>
        <p:txBody>
          <a:bodyPr/>
          <a:lstStyle/>
          <a:p>
            <a:r>
              <a:rPr lang="lv-LV" b="1">
                <a:latin typeface="+mn-lt"/>
              </a:rPr>
              <a:t>Apsekotās ēkas</a:t>
            </a:r>
          </a:p>
        </p:txBody>
      </p:sp>
      <p:sp>
        <p:nvSpPr>
          <p:cNvPr id="11" name="TextBox 10">
            <a:extLst>
              <a:ext uri="{FF2B5EF4-FFF2-40B4-BE49-F238E27FC236}">
                <a16:creationId xmlns:a16="http://schemas.microsoft.com/office/drawing/2014/main" id="{9227A021-EB41-40B2-9B89-21C4826F3242}"/>
              </a:ext>
            </a:extLst>
          </p:cNvPr>
          <p:cNvSpPr txBox="1"/>
          <p:nvPr/>
        </p:nvSpPr>
        <p:spPr>
          <a:xfrm>
            <a:off x="4305299" y="1662823"/>
            <a:ext cx="8516793" cy="2816925"/>
          </a:xfrm>
          <a:prstGeom prst="rect">
            <a:avLst/>
          </a:prstGeom>
          <a:noFill/>
        </p:spPr>
        <p:txBody>
          <a:bodyPr wrap="square" rtlCol="0">
            <a:spAutoFit/>
          </a:bodyPr>
          <a:lstStyle/>
          <a:p>
            <a:pPr algn="just">
              <a:lnSpc>
                <a:spcPts val="3600"/>
              </a:lnSpc>
            </a:pPr>
            <a:r>
              <a:rPr lang="lv-LV" sz="2400">
                <a:solidFill>
                  <a:srgbClr val="005DA1"/>
                </a:solidFill>
                <a:effectLst/>
                <a:latin typeface="+mj-lt"/>
                <a:ea typeface="Calibri" panose="020F0502020204030204" pitchFamily="34" charset="0"/>
                <a:cs typeface="Times New Roman" panose="02020603050405020304" pitchFamily="18" charset="0"/>
              </a:rPr>
              <a:t>602 sērijas daudzdzīvokļu dzīvojamo ēku apsekošana un izpēte veikta 18 ēkām – 15 </a:t>
            </a:r>
            <a:r>
              <a:rPr lang="lv-LV" sz="2400" err="1">
                <a:solidFill>
                  <a:srgbClr val="005DA1"/>
                </a:solidFill>
                <a:effectLst/>
                <a:latin typeface="+mj-lt"/>
                <a:ea typeface="Calibri" panose="020F0502020204030204" pitchFamily="34" charset="0"/>
                <a:cs typeface="Times New Roman" panose="02020603050405020304" pitchFamily="18" charset="0"/>
              </a:rPr>
              <a:t>deviņstāvu</a:t>
            </a:r>
            <a:r>
              <a:rPr lang="lv-LV" sz="2400">
                <a:solidFill>
                  <a:srgbClr val="005DA1"/>
                </a:solidFill>
                <a:effectLst/>
                <a:latin typeface="+mj-lt"/>
                <a:ea typeface="Calibri" panose="020F0502020204030204" pitchFamily="34" charset="0"/>
                <a:cs typeface="Times New Roman" panose="02020603050405020304" pitchFamily="18" charset="0"/>
              </a:rPr>
              <a:t> un 3 </a:t>
            </a:r>
            <a:r>
              <a:rPr lang="lv-LV" sz="2400" err="1">
                <a:solidFill>
                  <a:srgbClr val="005DA1"/>
                </a:solidFill>
                <a:effectLst/>
                <a:latin typeface="+mj-lt"/>
                <a:ea typeface="Calibri" panose="020F0502020204030204" pitchFamily="34" charset="0"/>
                <a:cs typeface="Times New Roman" panose="02020603050405020304" pitchFamily="18" charset="0"/>
              </a:rPr>
              <a:t>sešstāvu</a:t>
            </a:r>
            <a:r>
              <a:rPr lang="lv-LV" sz="2400">
                <a:solidFill>
                  <a:srgbClr val="005DA1"/>
                </a:solidFill>
                <a:effectLst/>
                <a:latin typeface="+mj-lt"/>
                <a:ea typeface="Calibri" panose="020F0502020204030204" pitchFamily="34" charset="0"/>
                <a:cs typeface="Times New Roman" panose="02020603050405020304" pitchFamily="18" charset="0"/>
              </a:rPr>
              <a:t> Jelgavā</a:t>
            </a:r>
            <a:r>
              <a:rPr lang="lv-LV" sz="2400">
                <a:solidFill>
                  <a:srgbClr val="005DA1"/>
                </a:solidFill>
                <a:latin typeface="+mj-lt"/>
                <a:ea typeface="Calibri" panose="020F0502020204030204" pitchFamily="34" charset="0"/>
                <a:cs typeface="Times New Roman" panose="02020603050405020304" pitchFamily="18" charset="0"/>
              </a:rPr>
              <a:t>, Ogrē, Salaspilī, un </a:t>
            </a:r>
            <a:r>
              <a:rPr lang="lv-LV" sz="2400">
                <a:solidFill>
                  <a:srgbClr val="005DA1"/>
                </a:solidFill>
                <a:effectLst/>
                <a:latin typeface="+mj-lt"/>
                <a:ea typeface="Calibri" panose="020F0502020204030204" pitchFamily="34" charset="0"/>
                <a:cs typeface="Times New Roman" panose="02020603050405020304" pitchFamily="18" charset="0"/>
              </a:rPr>
              <a:t>Rīgas galvaspilsētas mikrorajonos</a:t>
            </a:r>
            <a:r>
              <a:rPr lang="lv-LV" sz="2400">
                <a:solidFill>
                  <a:srgbClr val="005DA1"/>
                </a:solidFill>
                <a:latin typeface="+mj-lt"/>
                <a:ea typeface="Calibri" panose="020F0502020204030204" pitchFamily="34" charset="0"/>
                <a:cs typeface="Times New Roman" panose="02020603050405020304" pitchFamily="18" charset="0"/>
              </a:rPr>
              <a:t> -</a:t>
            </a:r>
            <a:r>
              <a:rPr lang="lv-LV" sz="2400">
                <a:solidFill>
                  <a:srgbClr val="005DA1"/>
                </a:solidFill>
                <a:effectLst/>
                <a:latin typeface="+mj-lt"/>
                <a:ea typeface="Calibri" panose="020F0502020204030204" pitchFamily="34" charset="0"/>
                <a:cs typeface="Times New Roman" panose="02020603050405020304" pitchFamily="18" charset="0"/>
              </a:rPr>
              <a:t> Imantā, Pļavniekos un Dārzciemā. </a:t>
            </a:r>
          </a:p>
          <a:p>
            <a:pPr algn="just">
              <a:lnSpc>
                <a:spcPts val="3600"/>
              </a:lnSpc>
            </a:pPr>
            <a:r>
              <a:rPr lang="lv-LV" sz="2400">
                <a:solidFill>
                  <a:srgbClr val="005DA1"/>
                </a:solidFill>
                <a:effectLst/>
                <a:latin typeface="+mj-lt"/>
                <a:ea typeface="Calibri" panose="020F0502020204030204" pitchFamily="34" charset="0"/>
                <a:cs typeface="Times New Roman" panose="02020603050405020304" pitchFamily="18" charset="0"/>
              </a:rPr>
              <a:t>Izpēte veikta ēkām, kuras tika nodotas ekspluatācijā laika posmā no 1974. līdz </a:t>
            </a:r>
            <a:r>
              <a:rPr lang="lv-LV" sz="2400">
                <a:solidFill>
                  <a:srgbClr val="005DA1"/>
                </a:solidFill>
                <a:latin typeface="+mj-lt"/>
                <a:ea typeface="Calibri" panose="020F0502020204030204" pitchFamily="34" charset="0"/>
                <a:cs typeface="Times New Roman" panose="02020603050405020304" pitchFamily="18" charset="0"/>
              </a:rPr>
              <a:t>2006</a:t>
            </a:r>
            <a:r>
              <a:rPr lang="lv-LV" sz="2400">
                <a:solidFill>
                  <a:srgbClr val="005DA1"/>
                </a:solidFill>
                <a:effectLst/>
                <a:latin typeface="+mj-lt"/>
                <a:ea typeface="Calibri" panose="020F0502020204030204" pitchFamily="34" charset="0"/>
                <a:cs typeface="Times New Roman" panose="02020603050405020304" pitchFamily="18" charset="0"/>
              </a:rPr>
              <a:t>. gadam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5</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666643"/>
            <a:ext cx="12389282" cy="790368"/>
          </a:xfrm>
        </p:spPr>
        <p:txBody>
          <a:bodyPr/>
          <a:lstStyle/>
          <a:p>
            <a:r>
              <a:rPr lang="lv-LV" b="1">
                <a:latin typeface="+mn-lt"/>
              </a:rPr>
              <a:t>Apsekošanas un izpētes gaita</a:t>
            </a:r>
          </a:p>
        </p:txBody>
      </p:sp>
      <p:sp>
        <p:nvSpPr>
          <p:cNvPr id="11" name="TextBox 10">
            <a:extLst>
              <a:ext uri="{FF2B5EF4-FFF2-40B4-BE49-F238E27FC236}">
                <a16:creationId xmlns:a16="http://schemas.microsoft.com/office/drawing/2014/main" id="{9227A021-EB41-40B2-9B89-21C4826F3242}"/>
              </a:ext>
            </a:extLst>
          </p:cNvPr>
          <p:cNvSpPr txBox="1"/>
          <p:nvPr/>
        </p:nvSpPr>
        <p:spPr>
          <a:xfrm>
            <a:off x="4305301" y="1687350"/>
            <a:ext cx="8020050" cy="4663584"/>
          </a:xfrm>
          <a:prstGeom prst="rect">
            <a:avLst/>
          </a:prstGeom>
          <a:noFill/>
        </p:spPr>
        <p:txBody>
          <a:bodyPr wrap="square" rtlCol="0">
            <a:spAutoFit/>
          </a:bodyPr>
          <a:lstStyle/>
          <a:p>
            <a:pPr marL="0" marR="0" lvl="0" indent="0" algn="just" defTabSz="1006475" rtl="0" eaLnBrk="0" fontAlgn="base" latinLnBrk="0" hangingPunct="0">
              <a:lnSpc>
                <a:spcPts val="3600"/>
              </a:lnSpc>
              <a:spcBef>
                <a:spcPct val="0"/>
              </a:spcBef>
              <a:spcAft>
                <a:spcPct val="0"/>
              </a:spcAft>
              <a:buClrTx/>
              <a:buSzTx/>
              <a:buFontTx/>
              <a:buNone/>
              <a:tabLst/>
              <a:defRPr/>
            </a:pPr>
            <a:r>
              <a:rPr lang="lv-LV" sz="2400">
                <a:solidFill>
                  <a:srgbClr val="005DA1"/>
                </a:solidFill>
                <a:latin typeface="+mj-lt"/>
                <a:ea typeface="Calibri" panose="020F0502020204030204" pitchFamily="34" charset="0"/>
                <a:cs typeface="Times New Roman" panose="02020603050405020304" pitchFamily="18" charset="0"/>
              </a:rPr>
              <a:t>Izpētes ietvaros tika veikta ēku detalizēta tehniskā stāvokļa izpēte:</a:t>
            </a:r>
          </a:p>
          <a:p>
            <a:pPr marL="342900" marR="0" lvl="0" indent="-342900" algn="just" defTabSz="1006475" rtl="0" eaLnBrk="0" fontAlgn="base" latinLnBrk="0" hangingPunct="0">
              <a:lnSpc>
                <a:spcPts val="3600"/>
              </a:lnSpc>
              <a:spcBef>
                <a:spcPct val="0"/>
              </a:spcBef>
              <a:spcAft>
                <a:spcPct val="0"/>
              </a:spcAft>
              <a:buClrTx/>
              <a:buSzTx/>
              <a:buFont typeface="Wingdings" panose="05000000000000000000" pitchFamily="2" charset="2"/>
              <a:buChar char="q"/>
              <a:tabLst/>
              <a:defRPr/>
            </a:pPr>
            <a:r>
              <a:rPr lang="lv-LV" sz="2400">
                <a:solidFill>
                  <a:srgbClr val="005DA1"/>
                </a:solidFill>
                <a:latin typeface="+mj-lt"/>
                <a:ea typeface="Calibri" panose="020F0502020204030204" pitchFamily="34" charset="0"/>
                <a:cs typeface="Times New Roman" panose="02020603050405020304" pitchFamily="18" charset="0"/>
              </a:rPr>
              <a:t>n</a:t>
            </a:r>
            <a:r>
              <a:rPr lang="lv-LV" sz="2400">
                <a:solidFill>
                  <a:srgbClr val="005DA1"/>
                </a:solidFill>
                <a:effectLst/>
                <a:latin typeface="+mj-lt"/>
                <a:ea typeface="Calibri" panose="020F0502020204030204" pitchFamily="34" charset="0"/>
                <a:cs typeface="Times New Roman" panose="02020603050405020304" pitchFamily="18" charset="0"/>
              </a:rPr>
              <a:t>esošajām konstrukcijām</a:t>
            </a:r>
          </a:p>
          <a:p>
            <a:pPr marL="342900" indent="-342900" algn="just">
              <a:lnSpc>
                <a:spcPts val="3600"/>
              </a:lnSpc>
              <a:buFont typeface="Wingdings" panose="05000000000000000000" pitchFamily="2" charset="2"/>
              <a:buChar char="q"/>
              <a:defRPr/>
            </a:pPr>
            <a:r>
              <a:rPr lang="lv-LV" sz="2400">
                <a:solidFill>
                  <a:srgbClr val="005DA1"/>
                </a:solidFill>
                <a:latin typeface="+mj-lt"/>
                <a:ea typeface="Calibri" panose="020F0502020204030204" pitchFamily="34" charset="0"/>
                <a:cs typeface="Times New Roman" panose="02020603050405020304" pitchFamily="18" charset="0"/>
              </a:rPr>
              <a:t>siltumizolācijas, hidroizolācijas un hermetizācijas risinājumiem un to faktiskajam stāvoklim</a:t>
            </a:r>
            <a:endParaRPr lang="lv-LV" sz="2400">
              <a:solidFill>
                <a:srgbClr val="005DA1"/>
              </a:solidFill>
              <a:effectLst/>
              <a:latin typeface="+mj-lt"/>
              <a:ea typeface="Calibri" panose="020F0502020204030204" pitchFamily="34" charset="0"/>
              <a:cs typeface="Times New Roman" panose="02020603050405020304" pitchFamily="18" charset="0"/>
            </a:endParaRPr>
          </a:p>
          <a:p>
            <a:pPr marL="342900" marR="0" lvl="0" indent="-342900" algn="just" defTabSz="1006475" rtl="0" eaLnBrk="0" fontAlgn="base" latinLnBrk="0" hangingPunct="0">
              <a:lnSpc>
                <a:spcPts val="3600"/>
              </a:lnSpc>
              <a:spcBef>
                <a:spcPct val="0"/>
              </a:spcBef>
              <a:spcAft>
                <a:spcPct val="0"/>
              </a:spcAft>
              <a:buClrTx/>
              <a:buSzTx/>
              <a:buFont typeface="Wingdings" panose="05000000000000000000" pitchFamily="2" charset="2"/>
              <a:buChar char="q"/>
              <a:tabLst/>
              <a:defRPr/>
            </a:pPr>
            <a:r>
              <a:rPr lang="lv-LV" sz="2400">
                <a:solidFill>
                  <a:srgbClr val="005DA1"/>
                </a:solidFill>
                <a:effectLst/>
                <a:latin typeface="+mj-lt"/>
                <a:ea typeface="Calibri" panose="020F0502020204030204" pitchFamily="34" charset="0"/>
                <a:cs typeface="Times New Roman" panose="02020603050405020304" pitchFamily="18" charset="0"/>
              </a:rPr>
              <a:t>ārsienu paneļu un </a:t>
            </a:r>
            <a:r>
              <a:rPr lang="lv-LV" sz="2400" err="1">
                <a:solidFill>
                  <a:srgbClr val="005DA1"/>
                </a:solidFill>
                <a:effectLst/>
                <a:latin typeface="+mj-lt"/>
                <a:ea typeface="Calibri" panose="020F0502020204030204" pitchFamily="34" charset="0"/>
                <a:cs typeface="Times New Roman" panose="02020603050405020304" pitchFamily="18" charset="0"/>
              </a:rPr>
              <a:t>starppaneļu</a:t>
            </a:r>
            <a:r>
              <a:rPr lang="lv-LV" sz="2400">
                <a:solidFill>
                  <a:srgbClr val="005DA1"/>
                </a:solidFill>
                <a:effectLst/>
                <a:latin typeface="+mj-lt"/>
                <a:ea typeface="Calibri" panose="020F0502020204030204" pitchFamily="34" charset="0"/>
                <a:cs typeface="Times New Roman" panose="02020603050405020304" pitchFamily="18" charset="0"/>
              </a:rPr>
              <a:t> šuvēm</a:t>
            </a:r>
          </a:p>
          <a:p>
            <a:pPr marL="342900" marR="0" lvl="0" indent="-342900" algn="just" defTabSz="1006475" rtl="0" eaLnBrk="0" fontAlgn="base" latinLnBrk="0" hangingPunct="0">
              <a:lnSpc>
                <a:spcPts val="3600"/>
              </a:lnSpc>
              <a:spcBef>
                <a:spcPct val="0"/>
              </a:spcBef>
              <a:spcAft>
                <a:spcPct val="0"/>
              </a:spcAft>
              <a:buClrTx/>
              <a:buSzTx/>
              <a:buFont typeface="Wingdings" panose="05000000000000000000" pitchFamily="2" charset="2"/>
              <a:buChar char="q"/>
              <a:tabLst/>
              <a:defRPr/>
            </a:pPr>
            <a:r>
              <a:rPr lang="lv-LV" sz="2400">
                <a:solidFill>
                  <a:srgbClr val="005DA1"/>
                </a:solidFill>
                <a:effectLst/>
                <a:latin typeface="+mj-lt"/>
                <a:ea typeface="Calibri" panose="020F0502020204030204" pitchFamily="34" charset="0"/>
                <a:cs typeface="Times New Roman" panose="02020603050405020304" pitchFamily="18" charset="0"/>
              </a:rPr>
              <a:t>lietus ūdens novadīšanas sistēmai</a:t>
            </a:r>
          </a:p>
          <a:p>
            <a:pPr marL="342900" marR="0" lvl="0" indent="-342900" algn="just" defTabSz="1006475" rtl="0" eaLnBrk="0" fontAlgn="base" latinLnBrk="0" hangingPunct="0">
              <a:lnSpc>
                <a:spcPts val="3600"/>
              </a:lnSpc>
              <a:spcBef>
                <a:spcPct val="0"/>
              </a:spcBef>
              <a:spcAft>
                <a:spcPct val="0"/>
              </a:spcAft>
              <a:buClrTx/>
              <a:buSzTx/>
              <a:buFont typeface="Wingdings" panose="05000000000000000000" pitchFamily="2" charset="2"/>
              <a:buChar char="q"/>
              <a:tabLst/>
              <a:defRPr/>
            </a:pPr>
            <a:r>
              <a:rPr lang="lv-LV" sz="2400">
                <a:solidFill>
                  <a:srgbClr val="005DA1"/>
                </a:solidFill>
                <a:latin typeface="+mj-lt"/>
                <a:ea typeface="Calibri" panose="020F0502020204030204" pitchFamily="34" charset="0"/>
                <a:cs typeface="Times New Roman" panose="02020603050405020304" pitchFamily="18" charset="0"/>
              </a:rPr>
              <a:t>nesošo konstrukciju mezglu stiprības pārbaude, nestspējas aprēķini un novērtējums</a:t>
            </a:r>
            <a:endParaRPr lang="lv-LV" sz="2400">
              <a:solidFill>
                <a:srgbClr val="005DA1"/>
              </a:solidFill>
              <a:effectLst/>
              <a:latin typeface="+mj-lt"/>
              <a:ea typeface="Calibri" panose="020F0502020204030204" pitchFamily="34" charset="0"/>
              <a:cs typeface="Times New Roman" panose="02020603050405020304" pitchFamily="18" charset="0"/>
            </a:endParaRPr>
          </a:p>
          <a:p>
            <a:pPr marL="285750" marR="0" lvl="0" indent="-285750" algn="just" defTabSz="1006475" rtl="0" eaLnBrk="0" fontAlgn="base" latinLnBrk="0" hangingPunct="0">
              <a:lnSpc>
                <a:spcPts val="3600"/>
              </a:lnSpc>
              <a:spcBef>
                <a:spcPct val="0"/>
              </a:spcBef>
              <a:spcAft>
                <a:spcPct val="0"/>
              </a:spcAft>
              <a:buClrTx/>
              <a:buSzTx/>
              <a:buFont typeface="Arial" panose="020B0604020202020204" pitchFamily="34" charset="0"/>
              <a:buChar char="•"/>
              <a:tabLst/>
              <a:defRPr/>
            </a:pPr>
            <a:endParaRPr lang="lv-LV" sz="2400">
              <a:solidFill>
                <a:srgbClr val="005DA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615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6</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666643"/>
            <a:ext cx="9365386" cy="1060021"/>
          </a:xfrm>
        </p:spPr>
        <p:txBody>
          <a:bodyPr/>
          <a:lstStyle/>
          <a:p>
            <a:r>
              <a:rPr lang="lv-LV" b="1">
                <a:latin typeface="+mn-lt"/>
              </a:rPr>
              <a:t>Apsekošanas un izpētes gaita</a:t>
            </a:r>
          </a:p>
        </p:txBody>
      </p:sp>
      <p:sp>
        <p:nvSpPr>
          <p:cNvPr id="11" name="TextBox 10">
            <a:extLst>
              <a:ext uri="{FF2B5EF4-FFF2-40B4-BE49-F238E27FC236}">
                <a16:creationId xmlns:a16="http://schemas.microsoft.com/office/drawing/2014/main" id="{9227A021-EB41-40B2-9B89-21C4826F3242}"/>
              </a:ext>
            </a:extLst>
          </p:cNvPr>
          <p:cNvSpPr txBox="1"/>
          <p:nvPr/>
        </p:nvSpPr>
        <p:spPr>
          <a:xfrm>
            <a:off x="4171949" y="1989759"/>
            <a:ext cx="7953375" cy="4201920"/>
          </a:xfrm>
          <a:prstGeom prst="rect">
            <a:avLst/>
          </a:prstGeom>
          <a:noFill/>
        </p:spPr>
        <p:txBody>
          <a:bodyPr wrap="square" rtlCol="0">
            <a:spAutoFit/>
          </a:bodyPr>
          <a:lstStyle/>
          <a:p>
            <a:pPr marL="342900" lvl="0" indent="-342900" algn="just">
              <a:lnSpc>
                <a:spcPts val="3600"/>
              </a:lnSpc>
              <a:buFont typeface="Wingdings" panose="05000000000000000000" pitchFamily="2" charset="2"/>
              <a:buChar char="q"/>
              <a:defRPr/>
            </a:pPr>
            <a:r>
              <a:rPr lang="lv-LV" sz="2400">
                <a:solidFill>
                  <a:srgbClr val="005DA1"/>
                </a:solidFill>
                <a:effectLst/>
                <a:latin typeface="+mj-lt"/>
                <a:ea typeface="Calibri" panose="020F0502020204030204" pitchFamily="34" charset="0"/>
                <a:cs typeface="Times New Roman" panose="02020603050405020304" pitchFamily="18" charset="0"/>
              </a:rPr>
              <a:t>detalizēti apsekotas ēku fasādes, pagraba un bēniņu telpas, jumti, </a:t>
            </a:r>
            <a:r>
              <a:rPr lang="lv-LV" sz="2400">
                <a:solidFill>
                  <a:srgbClr val="005DA1"/>
                </a:solidFill>
                <a:latin typeface="+mj-lt"/>
                <a:ea typeface="Calibri" panose="020F0502020204030204" pitchFamily="34" charset="0"/>
                <a:cs typeface="Times New Roman" panose="02020603050405020304" pitchFamily="18" charset="0"/>
              </a:rPr>
              <a:t>kāpņu telpas, lodžijas </a:t>
            </a:r>
            <a:r>
              <a:rPr lang="lv-LV" sz="2400">
                <a:solidFill>
                  <a:srgbClr val="005DA1"/>
                </a:solidFill>
                <a:effectLst/>
                <a:latin typeface="+mj-lt"/>
                <a:ea typeface="Calibri" panose="020F0502020204030204" pitchFamily="34" charset="0"/>
                <a:cs typeface="Times New Roman" panose="02020603050405020304" pitchFamily="18" charset="0"/>
              </a:rPr>
              <a:t>un balkoni dzīvokļos</a:t>
            </a:r>
            <a:endParaRPr lang="lv-LV" sz="2400">
              <a:solidFill>
                <a:srgbClr val="005DA1"/>
              </a:solidFill>
              <a:latin typeface="+mj-lt"/>
              <a:ea typeface="Calibri" panose="020F0502020204030204" pitchFamily="34" charset="0"/>
              <a:cs typeface="Times New Roman" panose="02020603050405020304" pitchFamily="18" charset="0"/>
            </a:endParaRPr>
          </a:p>
          <a:p>
            <a:pPr marL="342900" marR="0" lvl="0" indent="-342900" algn="just" defTabSz="1006475" rtl="0" eaLnBrk="0" fontAlgn="base" latinLnBrk="0" hangingPunct="0">
              <a:lnSpc>
                <a:spcPts val="3600"/>
              </a:lnSpc>
              <a:spcBef>
                <a:spcPct val="0"/>
              </a:spcBef>
              <a:spcAft>
                <a:spcPct val="0"/>
              </a:spcAft>
              <a:buClrTx/>
              <a:buSzTx/>
              <a:buFont typeface="Wingdings" panose="05000000000000000000" pitchFamily="2" charset="2"/>
              <a:buChar char="q"/>
              <a:tabLst/>
              <a:defRPr/>
            </a:pPr>
            <a:r>
              <a:rPr lang="lv-LV" sz="2400">
                <a:solidFill>
                  <a:srgbClr val="005DA1"/>
                </a:solidFill>
                <a:effectLst/>
                <a:latin typeface="+mj-lt"/>
                <a:ea typeface="Calibri" panose="020F0502020204030204" pitchFamily="34" charset="0"/>
                <a:cs typeface="Times New Roman" panose="02020603050405020304" pitchFamily="18" charset="0"/>
              </a:rPr>
              <a:t>veikta nesošo konstrukciju dzelzsbetona stiprības, atsegto mezglu, ieliekamo detaļu un stiegrojuma pārbaude, salīdzināšana ar Projekta datiem un atbilstības novērtēšana</a:t>
            </a:r>
          </a:p>
          <a:p>
            <a:pPr marL="342900" lvl="0" indent="-342900" algn="just">
              <a:lnSpc>
                <a:spcPts val="3600"/>
              </a:lnSpc>
              <a:buFont typeface="Wingdings" panose="05000000000000000000" pitchFamily="2" charset="2"/>
              <a:buChar char="q"/>
              <a:defRPr/>
            </a:pPr>
            <a:r>
              <a:rPr lang="lv-LV" sz="2400">
                <a:solidFill>
                  <a:srgbClr val="005DA1"/>
                </a:solidFill>
                <a:latin typeface="+mj-lt"/>
                <a:ea typeface="Calibri" panose="020F0502020204030204" pitchFamily="34" charset="0"/>
                <a:cs typeface="Times New Roman" panose="02020603050405020304" pitchFamily="18" charset="0"/>
              </a:rPr>
              <a:t>v</a:t>
            </a:r>
            <a:r>
              <a:rPr lang="lv-LV" sz="2400">
                <a:solidFill>
                  <a:srgbClr val="005DA1"/>
                </a:solidFill>
                <a:effectLst/>
                <a:latin typeface="+mj-lt"/>
                <a:ea typeface="Calibri" panose="020F0502020204030204" pitchFamily="34" charset="0"/>
                <a:cs typeface="Times New Roman" panose="02020603050405020304" pitchFamily="18" charset="0"/>
              </a:rPr>
              <a:t>eikti ģeodēziskie uzmērījumi, </a:t>
            </a:r>
            <a:r>
              <a:rPr lang="lv-LV" sz="2400">
                <a:solidFill>
                  <a:srgbClr val="005DA1"/>
                </a:solidFill>
                <a:latin typeface="+mj-lt"/>
                <a:ea typeface="Calibri" panose="020F0502020204030204" pitchFamily="34" charset="0"/>
                <a:cs typeface="Times New Roman" panose="02020603050405020304" pitchFamily="18" charset="0"/>
              </a:rPr>
              <a:t>nosakot ēku ārsienu </a:t>
            </a:r>
            <a:r>
              <a:rPr lang="lv-LV" sz="2400" err="1">
                <a:solidFill>
                  <a:srgbClr val="005DA1"/>
                </a:solidFill>
                <a:effectLst/>
                <a:latin typeface="+mj-lt"/>
                <a:ea typeface="Calibri" panose="020F0502020204030204" pitchFamily="34" charset="0"/>
                <a:cs typeface="Times New Roman" panose="02020603050405020304" pitchFamily="18" charset="0"/>
              </a:rPr>
              <a:t>vertikalitāti</a:t>
            </a:r>
            <a:r>
              <a:rPr lang="lv-LV" sz="2400">
                <a:solidFill>
                  <a:srgbClr val="005DA1"/>
                </a:solidFill>
                <a:effectLst/>
                <a:latin typeface="+mj-lt"/>
                <a:ea typeface="Calibri" panose="020F0502020204030204" pitchFamily="34" charset="0"/>
                <a:cs typeface="Times New Roman" panose="02020603050405020304" pitchFamily="18" charset="0"/>
              </a:rPr>
              <a:t> un iespējamas novirzes</a:t>
            </a:r>
          </a:p>
        </p:txBody>
      </p:sp>
    </p:spTree>
    <p:extLst>
      <p:ext uri="{BB962C8B-B14F-4D97-AF65-F5344CB8AC3E}">
        <p14:creationId xmlns:p14="http://schemas.microsoft.com/office/powerpoint/2010/main" val="399273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7</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6F6F6F"/>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579578"/>
            <a:ext cx="4132262" cy="2153574"/>
          </a:xfrm>
        </p:spPr>
        <p:txBody>
          <a:bodyPr/>
          <a:lstStyle/>
          <a:p>
            <a:r>
              <a:rPr lang="lv-LV" b="1">
                <a:latin typeface="+mn-lt"/>
              </a:rPr>
              <a:t>602 sērijas ēku konstruktīvais risinājums</a:t>
            </a:r>
          </a:p>
        </p:txBody>
      </p:sp>
      <p:pic>
        <p:nvPicPr>
          <p:cNvPr id="7" name="Picture 6">
            <a:extLst>
              <a:ext uri="{FF2B5EF4-FFF2-40B4-BE49-F238E27FC236}">
                <a16:creationId xmlns:a16="http://schemas.microsoft.com/office/drawing/2014/main" id="{766234CE-5826-7917-446E-F1B7CC867A6B}"/>
              </a:ext>
            </a:extLst>
          </p:cNvPr>
          <p:cNvPicPr>
            <a:picLocks noChangeAspect="1"/>
          </p:cNvPicPr>
          <p:nvPr/>
        </p:nvPicPr>
        <p:blipFill>
          <a:blip r:embed="rId2"/>
          <a:stretch>
            <a:fillRect/>
          </a:stretch>
        </p:blipFill>
        <p:spPr>
          <a:xfrm>
            <a:off x="7911838" y="3096812"/>
            <a:ext cx="4670688" cy="2511792"/>
          </a:xfrm>
          <a:prstGeom prst="rect">
            <a:avLst/>
          </a:prstGeom>
        </p:spPr>
      </p:pic>
      <p:pic>
        <p:nvPicPr>
          <p:cNvPr id="9" name="Picture 8">
            <a:extLst>
              <a:ext uri="{FF2B5EF4-FFF2-40B4-BE49-F238E27FC236}">
                <a16:creationId xmlns:a16="http://schemas.microsoft.com/office/drawing/2014/main" id="{07C711CA-0D1A-15A6-2E33-7452A71CF087}"/>
              </a:ext>
            </a:extLst>
          </p:cNvPr>
          <p:cNvPicPr>
            <a:picLocks noChangeAspect="1"/>
          </p:cNvPicPr>
          <p:nvPr/>
        </p:nvPicPr>
        <p:blipFill>
          <a:blip r:embed="rId3"/>
          <a:stretch>
            <a:fillRect/>
          </a:stretch>
        </p:blipFill>
        <p:spPr>
          <a:xfrm>
            <a:off x="7911838" y="359852"/>
            <a:ext cx="4670688" cy="2616823"/>
          </a:xfrm>
          <a:prstGeom prst="rect">
            <a:avLst/>
          </a:prstGeom>
        </p:spPr>
      </p:pic>
      <p:pic>
        <p:nvPicPr>
          <p:cNvPr id="10" name="Picture 9">
            <a:extLst>
              <a:ext uri="{FF2B5EF4-FFF2-40B4-BE49-F238E27FC236}">
                <a16:creationId xmlns:a16="http://schemas.microsoft.com/office/drawing/2014/main" id="{811A724C-CCDE-AF48-F4D3-98D44ABB704A}"/>
              </a:ext>
            </a:extLst>
          </p:cNvPr>
          <p:cNvPicPr>
            <a:picLocks noChangeAspect="1"/>
          </p:cNvPicPr>
          <p:nvPr/>
        </p:nvPicPr>
        <p:blipFill>
          <a:blip r:embed="rId4"/>
          <a:stretch>
            <a:fillRect/>
          </a:stretch>
        </p:blipFill>
        <p:spPr>
          <a:xfrm>
            <a:off x="4383624" y="1325790"/>
            <a:ext cx="4253965" cy="2682580"/>
          </a:xfrm>
          <a:prstGeom prst="rect">
            <a:avLst/>
          </a:prstGeom>
        </p:spPr>
      </p:pic>
      <p:pic>
        <p:nvPicPr>
          <p:cNvPr id="11" name="Picture 10">
            <a:extLst>
              <a:ext uri="{FF2B5EF4-FFF2-40B4-BE49-F238E27FC236}">
                <a16:creationId xmlns:a16="http://schemas.microsoft.com/office/drawing/2014/main" id="{D120F57B-4F9C-909F-5FC7-38D0089CC8DC}"/>
              </a:ext>
            </a:extLst>
          </p:cNvPr>
          <p:cNvPicPr>
            <a:picLocks noChangeAspect="1"/>
          </p:cNvPicPr>
          <p:nvPr/>
        </p:nvPicPr>
        <p:blipFill>
          <a:blip r:embed="rId5"/>
          <a:stretch>
            <a:fillRect/>
          </a:stretch>
        </p:blipFill>
        <p:spPr>
          <a:xfrm>
            <a:off x="3534048" y="4118982"/>
            <a:ext cx="4253965" cy="2600480"/>
          </a:xfrm>
          <a:prstGeom prst="rect">
            <a:avLst/>
          </a:prstGeom>
        </p:spPr>
      </p:pic>
    </p:spTree>
    <p:extLst>
      <p:ext uri="{BB962C8B-B14F-4D97-AF65-F5344CB8AC3E}">
        <p14:creationId xmlns:p14="http://schemas.microsoft.com/office/powerpoint/2010/main" val="3202049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8</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351291" y="523441"/>
            <a:ext cx="9365386" cy="485757"/>
          </a:xfrm>
        </p:spPr>
        <p:txBody>
          <a:bodyPr/>
          <a:lstStyle/>
          <a:p>
            <a:r>
              <a:rPr lang="lv-LV" b="1">
                <a:latin typeface="+mn-lt"/>
              </a:rPr>
              <a:t>602 sērijas ēku pamati</a:t>
            </a:r>
          </a:p>
        </p:txBody>
      </p:sp>
      <p:sp>
        <p:nvSpPr>
          <p:cNvPr id="11" name="TextBox 10">
            <a:extLst>
              <a:ext uri="{FF2B5EF4-FFF2-40B4-BE49-F238E27FC236}">
                <a16:creationId xmlns:a16="http://schemas.microsoft.com/office/drawing/2014/main" id="{9227A021-EB41-40B2-9B89-21C4826F3242}"/>
              </a:ext>
            </a:extLst>
          </p:cNvPr>
          <p:cNvSpPr txBox="1"/>
          <p:nvPr/>
        </p:nvSpPr>
        <p:spPr>
          <a:xfrm>
            <a:off x="449264" y="1171337"/>
            <a:ext cx="5951536" cy="5124480"/>
          </a:xfrm>
          <a:prstGeom prst="rect">
            <a:avLst/>
          </a:prstGeom>
          <a:noFill/>
        </p:spPr>
        <p:txBody>
          <a:bodyPr wrap="square" rtlCol="0">
            <a:spAutoFit/>
          </a:bodyPr>
          <a:lstStyle/>
          <a:p>
            <a:pPr algn="just">
              <a:spcAft>
                <a:spcPts val="600"/>
              </a:spcAft>
            </a:pP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602 sērijas ēkām izbūvēti pāļu pamati ar un bez monolītiem dzelzsbetona </a:t>
            </a:r>
            <a:r>
              <a:rPr lang="lv-LV" sz="2400" err="1">
                <a:solidFill>
                  <a:srgbClr val="005DA1"/>
                </a:solidFill>
                <a:effectLst/>
                <a:latin typeface="Arial" panose="020B0604020202020204" pitchFamily="34" charset="0"/>
                <a:ea typeface="Times New Roman" panose="02020603050405020304" pitchFamily="18" charset="0"/>
                <a:cs typeface="Arial" panose="020B0604020202020204" pitchFamily="34" charset="0"/>
              </a:rPr>
              <a:t>režģogiem</a:t>
            </a: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 </a:t>
            </a:r>
          </a:p>
          <a:p>
            <a:pPr algn="just">
              <a:spcAft>
                <a:spcPts val="600"/>
              </a:spcAft>
            </a:pP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Zem dzelzsbetona </a:t>
            </a:r>
            <a:r>
              <a:rPr lang="lv-LV" sz="2400" err="1">
                <a:solidFill>
                  <a:srgbClr val="005DA1"/>
                </a:solidFill>
                <a:effectLst/>
                <a:latin typeface="Arial" panose="020B0604020202020204" pitchFamily="34" charset="0"/>
                <a:ea typeface="Times New Roman" panose="02020603050405020304" pitchFamily="18" charset="0"/>
                <a:cs typeface="Arial" panose="020B0604020202020204" pitchFamily="34" charset="0"/>
              </a:rPr>
              <a:t>režģoga</a:t>
            </a: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 ierīkota betona sagatavošanas kārta,</a:t>
            </a:r>
            <a:r>
              <a:rPr lang="lv-LV" sz="2400">
                <a:solidFill>
                  <a:srgbClr val="005DA1"/>
                </a:solidFill>
                <a:ea typeface="Times New Roman" panose="02020603050405020304" pitchFamily="18" charset="0"/>
                <a:cs typeface="Arial" panose="020B0604020202020204" pitchFamily="34" charset="0"/>
              </a:rPr>
              <a:t> pāļu augšējie gali tiek aizdarināti </a:t>
            </a:r>
            <a:r>
              <a:rPr lang="lv-LV" sz="2400" err="1">
                <a:solidFill>
                  <a:srgbClr val="005DA1"/>
                </a:solidFill>
                <a:ea typeface="Times New Roman" panose="02020603050405020304" pitchFamily="18" charset="0"/>
                <a:cs typeface="Arial" panose="020B0604020202020204" pitchFamily="34" charset="0"/>
              </a:rPr>
              <a:t>režģogā</a:t>
            </a:r>
            <a:r>
              <a:rPr lang="lv-LV" sz="2400">
                <a:solidFill>
                  <a:srgbClr val="005DA1"/>
                </a:solidFill>
                <a:ea typeface="Times New Roman" panose="02020603050405020304" pitchFamily="18" charset="0"/>
                <a:cs typeface="Arial" panose="020B0604020202020204" pitchFamily="34" charset="0"/>
              </a:rPr>
              <a:t>.</a:t>
            </a:r>
          </a:p>
          <a:p>
            <a:pPr algn="just">
              <a:spcAft>
                <a:spcPts val="600"/>
              </a:spcAft>
            </a:pPr>
            <a:r>
              <a:rPr lang="lv-LV" sz="2400">
                <a:solidFill>
                  <a:srgbClr val="005DA1"/>
                </a:solidFill>
                <a:effectLst/>
                <a:latin typeface="Arial" panose="020B0604020202020204" pitchFamily="34" charset="0"/>
                <a:ea typeface="Times New Roman" panose="02020603050405020304" pitchFamily="18" charset="0"/>
              </a:rPr>
              <a:t>Pazīmes, kas liecinātu par pamatnes un pamatu deformācijām, netika konstatētas. </a:t>
            </a:r>
          </a:p>
          <a:p>
            <a:pPr algn="just">
              <a:spcAft>
                <a:spcPts val="600"/>
              </a:spcAft>
            </a:pPr>
            <a:r>
              <a:rPr lang="lv-LV" sz="2400">
                <a:solidFill>
                  <a:srgbClr val="005DA1"/>
                </a:solidFill>
                <a:ea typeface="Times New Roman" panose="02020603050405020304" pitchFamily="18" charset="0"/>
              </a:rPr>
              <a:t>602 sērijas apsekoto ēku pamatu </a:t>
            </a:r>
            <a:r>
              <a:rPr lang="lv-LV" sz="2400">
                <a:solidFill>
                  <a:srgbClr val="005DA1"/>
                </a:solidFill>
                <a:effectLst/>
                <a:latin typeface="Arial" panose="020B0604020202020204" pitchFamily="34" charset="0"/>
                <a:ea typeface="Times New Roman" panose="02020603050405020304" pitchFamily="18" charset="0"/>
              </a:rPr>
              <a:t>un pamatnes tehniskais stāvoklis ir vērtējams kā </a:t>
            </a:r>
            <a:r>
              <a:rPr lang="lv-LV" sz="2400" u="sng">
                <a:solidFill>
                  <a:srgbClr val="005DA1"/>
                </a:solidFill>
                <a:effectLst/>
                <a:latin typeface="Arial" panose="020B0604020202020204" pitchFamily="34" charset="0"/>
                <a:ea typeface="Times New Roman" panose="02020603050405020304" pitchFamily="18" charset="0"/>
              </a:rPr>
              <a:t>apmierinošs un atbilstošs</a:t>
            </a:r>
            <a:r>
              <a:rPr lang="lv-LV" sz="2400">
                <a:solidFill>
                  <a:srgbClr val="005DA1"/>
                </a:solidFill>
                <a:effectLst/>
                <a:latin typeface="Arial" panose="020B0604020202020204" pitchFamily="34" charset="0"/>
                <a:ea typeface="Times New Roman" panose="02020603050405020304" pitchFamily="18" charset="0"/>
              </a:rPr>
              <a:t> Būvniecības likuma 9.panta “mehāniskā stiprība un stabilitāte” prasībām.</a:t>
            </a:r>
            <a:endParaRPr lang="lv-LV" sz="2400">
              <a:solidFill>
                <a:srgbClr val="005DA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6B57A24-C903-4EA0-92D6-0CD02C1AE7FF}"/>
              </a:ext>
            </a:extLst>
          </p:cNvPr>
          <p:cNvSpPr txBox="1"/>
          <p:nvPr/>
        </p:nvSpPr>
        <p:spPr>
          <a:xfrm>
            <a:off x="5952764" y="3199422"/>
            <a:ext cx="3066040" cy="338554"/>
          </a:xfrm>
          <a:prstGeom prst="rect">
            <a:avLst/>
          </a:prstGeom>
          <a:noFill/>
        </p:spPr>
        <p:txBody>
          <a:bodyPr wrap="square" rtlCol="0">
            <a:spAutoFit/>
          </a:bodyPr>
          <a:lstStyle/>
          <a:p>
            <a:pPr algn="ctr"/>
            <a:r>
              <a:rPr lang="lv-LV" sz="1600" err="1">
                <a:solidFill>
                  <a:srgbClr val="005DA1"/>
                </a:solidFill>
              </a:rPr>
              <a:t>Režģoga</a:t>
            </a:r>
            <a:r>
              <a:rPr lang="lv-LV" sz="1600">
                <a:solidFill>
                  <a:srgbClr val="005DA1"/>
                </a:solidFill>
              </a:rPr>
              <a:t> griezums</a:t>
            </a:r>
          </a:p>
        </p:txBody>
      </p:sp>
      <p:sp>
        <p:nvSpPr>
          <p:cNvPr id="12" name="TextBox 11">
            <a:extLst>
              <a:ext uri="{FF2B5EF4-FFF2-40B4-BE49-F238E27FC236}">
                <a16:creationId xmlns:a16="http://schemas.microsoft.com/office/drawing/2014/main" id="{7C85FFC1-8E8C-449C-84A5-01CFDC8CF32D}"/>
              </a:ext>
            </a:extLst>
          </p:cNvPr>
          <p:cNvSpPr txBox="1"/>
          <p:nvPr/>
        </p:nvSpPr>
        <p:spPr>
          <a:xfrm>
            <a:off x="6558070" y="6159762"/>
            <a:ext cx="2151063" cy="491160"/>
          </a:xfrm>
          <a:prstGeom prst="rect">
            <a:avLst/>
          </a:prstGeom>
          <a:noFill/>
        </p:spPr>
        <p:txBody>
          <a:bodyPr wrap="square" rtlCol="0">
            <a:spAutoFit/>
          </a:bodyPr>
          <a:lstStyle/>
          <a:p>
            <a:pPr>
              <a:lnSpc>
                <a:spcPts val="3600"/>
              </a:lnSpc>
            </a:pPr>
            <a:r>
              <a:rPr lang="lv-LV" sz="1600">
                <a:solidFill>
                  <a:srgbClr val="005DA1"/>
                </a:solidFill>
              </a:rPr>
              <a:t>Pāļu pamatu plāns</a:t>
            </a:r>
          </a:p>
        </p:txBody>
      </p:sp>
      <p:pic>
        <p:nvPicPr>
          <p:cNvPr id="2" name="Picture 1">
            <a:extLst>
              <a:ext uri="{FF2B5EF4-FFF2-40B4-BE49-F238E27FC236}">
                <a16:creationId xmlns:a16="http://schemas.microsoft.com/office/drawing/2014/main" id="{97A9BE6F-2CB5-C0C3-6DD1-BB06B0E084AC}"/>
              </a:ext>
            </a:extLst>
          </p:cNvPr>
          <p:cNvPicPr>
            <a:picLocks noChangeAspect="1"/>
          </p:cNvPicPr>
          <p:nvPr/>
        </p:nvPicPr>
        <p:blipFill>
          <a:blip r:embed="rId2"/>
          <a:stretch>
            <a:fillRect/>
          </a:stretch>
        </p:blipFill>
        <p:spPr>
          <a:xfrm>
            <a:off x="8355662" y="3266560"/>
            <a:ext cx="4578493" cy="3481118"/>
          </a:xfrm>
          <a:prstGeom prst="rect">
            <a:avLst/>
          </a:prstGeom>
        </p:spPr>
      </p:pic>
      <p:pic>
        <p:nvPicPr>
          <p:cNvPr id="3" name="Picture 2">
            <a:extLst>
              <a:ext uri="{FF2B5EF4-FFF2-40B4-BE49-F238E27FC236}">
                <a16:creationId xmlns:a16="http://schemas.microsoft.com/office/drawing/2014/main" id="{A50AFE08-F235-7568-E298-7C5CF19DA41E}"/>
              </a:ext>
            </a:extLst>
          </p:cNvPr>
          <p:cNvPicPr>
            <a:picLocks noChangeAspect="1"/>
          </p:cNvPicPr>
          <p:nvPr/>
        </p:nvPicPr>
        <p:blipFill>
          <a:blip r:embed="rId3"/>
          <a:stretch>
            <a:fillRect/>
          </a:stretch>
        </p:blipFill>
        <p:spPr>
          <a:xfrm>
            <a:off x="6570573" y="523441"/>
            <a:ext cx="5419814" cy="2523963"/>
          </a:xfrm>
          <a:prstGeom prst="rect">
            <a:avLst/>
          </a:prstGeom>
        </p:spPr>
      </p:pic>
    </p:spTree>
    <p:extLst>
      <p:ext uri="{BB962C8B-B14F-4D97-AF65-F5344CB8AC3E}">
        <p14:creationId xmlns:p14="http://schemas.microsoft.com/office/powerpoint/2010/main" val="195918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jdelijke aanduiding voor dianummer 4">
            <a:extLst>
              <a:ext uri="{FF2B5EF4-FFF2-40B4-BE49-F238E27FC236}">
                <a16:creationId xmlns:a16="http://schemas.microsoft.com/office/drawing/2014/main" id="{506EC265-1754-4D38-BC52-0E6C9D6308B5}"/>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fld id="{CE5CC645-A2F0-4F99-8E76-5AD4A5F56826}" type="slidenum">
              <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rPr>
              <a:pPr marL="0" marR="0" lvl="0" indent="0" algn="l" defTabSz="1006475" rtl="0" eaLnBrk="1" fontAlgn="base" latinLnBrk="0" hangingPunct="1">
                <a:lnSpc>
                  <a:spcPct val="100000"/>
                </a:lnSpc>
                <a:spcBef>
                  <a:spcPct val="0"/>
                </a:spcBef>
                <a:spcAft>
                  <a:spcPct val="0"/>
                </a:spcAft>
                <a:buClrTx/>
                <a:buSzPct val="100000"/>
                <a:buFontTx/>
                <a:buNone/>
                <a:tabLst/>
                <a:defRPr/>
              </a:pPr>
              <a:t>9</a:t>
            </a:fld>
            <a:endParaRPr kumimoji="0" lang="nl-NL" altLang="lv-LV" sz="1400" b="0" i="0" u="none" strike="noStrike" kern="1200" cap="none" spc="0" normalizeH="0" baseline="0" noProof="1">
              <a:ln>
                <a:noFill/>
              </a:ln>
              <a:solidFill>
                <a:srgbClr val="6F6F6F"/>
              </a:solidFill>
              <a:effectLst/>
              <a:uLnTx/>
              <a:uFillTx/>
              <a:latin typeface="Arial" panose="020B0604020202020204" pitchFamily="34" charset="0"/>
              <a:ea typeface="+mn-ea"/>
              <a:cs typeface="+mn-cs"/>
            </a:endParaRPr>
          </a:p>
        </p:txBody>
      </p:sp>
      <p:sp>
        <p:nvSpPr>
          <p:cNvPr id="9222" name="Tijdelijke aanduiding voor datum 6">
            <a:extLst>
              <a:ext uri="{FF2B5EF4-FFF2-40B4-BE49-F238E27FC236}">
                <a16:creationId xmlns:a16="http://schemas.microsoft.com/office/drawing/2014/main" id="{6574DAE2-2F03-459C-B75F-89C94EF29E3A}"/>
              </a:ext>
            </a:extLst>
          </p:cNvPr>
          <p:cNvSpPr>
            <a:spLocks noGrp="1" noChangeArrowheads="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1006475" fontAlgn="base">
              <a:spcBef>
                <a:spcPct val="0"/>
              </a:spcBef>
              <a:spcAft>
                <a:spcPct val="0"/>
              </a:spcAft>
              <a:defRPr sz="1900">
                <a:solidFill>
                  <a:schemeClr val="tx1"/>
                </a:solidFill>
                <a:latin typeface="Arial" panose="020B0604020202020204" pitchFamily="34" charset="0"/>
              </a:defRPr>
            </a:lvl6pPr>
            <a:lvl7pPr marL="2971800" indent="-228600" defTabSz="1006475" fontAlgn="base">
              <a:spcBef>
                <a:spcPct val="0"/>
              </a:spcBef>
              <a:spcAft>
                <a:spcPct val="0"/>
              </a:spcAft>
              <a:defRPr sz="1900">
                <a:solidFill>
                  <a:schemeClr val="tx1"/>
                </a:solidFill>
                <a:latin typeface="Arial" panose="020B0604020202020204" pitchFamily="34" charset="0"/>
              </a:defRPr>
            </a:lvl7pPr>
            <a:lvl8pPr marL="3429000" indent="-228600" defTabSz="1006475" fontAlgn="base">
              <a:spcBef>
                <a:spcPct val="0"/>
              </a:spcBef>
              <a:spcAft>
                <a:spcPct val="0"/>
              </a:spcAft>
              <a:defRPr sz="1900">
                <a:solidFill>
                  <a:schemeClr val="tx1"/>
                </a:solidFill>
                <a:latin typeface="Arial" panose="020B0604020202020204" pitchFamily="34" charset="0"/>
              </a:defRPr>
            </a:lvl8pPr>
            <a:lvl9pPr marL="3886200" indent="-228600" defTabSz="1006475" fontAlgn="base">
              <a:spcBef>
                <a:spcPct val="0"/>
              </a:spcBef>
              <a:spcAft>
                <a:spcPct val="0"/>
              </a:spcAft>
              <a:defRPr sz="1900">
                <a:solidFill>
                  <a:schemeClr val="tx1"/>
                </a:solidFill>
                <a:latin typeface="Arial" panose="020B0604020202020204" pitchFamily="34" charset="0"/>
              </a:defRPr>
            </a:lvl9pPr>
          </a:lstStyle>
          <a:p>
            <a:pPr marL="0" marR="0" lvl="0" indent="0" algn="l" defTabSz="1006475" rtl="0" eaLnBrk="1" fontAlgn="base" latinLnBrk="0" hangingPunct="1">
              <a:lnSpc>
                <a:spcPct val="100000"/>
              </a:lnSpc>
              <a:spcBef>
                <a:spcPct val="0"/>
              </a:spcBef>
              <a:spcAft>
                <a:spcPct val="0"/>
              </a:spcAft>
              <a:buClrTx/>
              <a:buSzPct val="100000"/>
              <a:buFontTx/>
              <a:buNone/>
              <a:tabLst/>
              <a:defRPr/>
            </a:pPr>
            <a:r>
              <a:rPr kumimoji="0" lang="nl-NL" altLang="lv-LV" sz="1400" b="1" i="0" u="none" strike="noStrike" kern="1200" cap="none" spc="0" normalizeH="0" baseline="0" noProof="1">
                <a:ln>
                  <a:noFill/>
                </a:ln>
                <a:solidFill>
                  <a:srgbClr val="005DA1"/>
                </a:solidFill>
                <a:effectLst/>
                <a:uLnTx/>
                <a:uFillTx/>
                <a:latin typeface="Arial" panose="020B0604020202020204" pitchFamily="34" charset="0"/>
                <a:ea typeface="+mn-ea"/>
                <a:cs typeface="+mn-cs"/>
              </a:rPr>
              <a:t>Kiwa Inspecta</a:t>
            </a:r>
          </a:p>
        </p:txBody>
      </p:sp>
      <p:sp>
        <p:nvSpPr>
          <p:cNvPr id="4" name="Title 3">
            <a:extLst>
              <a:ext uri="{FF2B5EF4-FFF2-40B4-BE49-F238E27FC236}">
                <a16:creationId xmlns:a16="http://schemas.microsoft.com/office/drawing/2014/main" id="{4D55B216-E240-4689-A2BF-F41911DFFFC5}"/>
              </a:ext>
            </a:extLst>
          </p:cNvPr>
          <p:cNvSpPr>
            <a:spLocks noGrp="1"/>
          </p:cNvSpPr>
          <p:nvPr>
            <p:ph type="title"/>
          </p:nvPr>
        </p:nvSpPr>
        <p:spPr>
          <a:xfrm>
            <a:off x="449263" y="406399"/>
            <a:ext cx="12271950" cy="618533"/>
          </a:xfrm>
        </p:spPr>
        <p:txBody>
          <a:bodyPr/>
          <a:lstStyle/>
          <a:p>
            <a:pPr algn="ctr"/>
            <a:r>
              <a:rPr lang="lv-LV" b="1">
                <a:latin typeface="+mn-lt"/>
              </a:rPr>
              <a:t>602 sērijas ēku nesošās sienas</a:t>
            </a:r>
          </a:p>
        </p:txBody>
      </p:sp>
      <p:sp>
        <p:nvSpPr>
          <p:cNvPr id="11" name="TextBox 10">
            <a:extLst>
              <a:ext uri="{FF2B5EF4-FFF2-40B4-BE49-F238E27FC236}">
                <a16:creationId xmlns:a16="http://schemas.microsoft.com/office/drawing/2014/main" id="{9227A021-EB41-40B2-9B89-21C4826F3242}"/>
              </a:ext>
            </a:extLst>
          </p:cNvPr>
          <p:cNvSpPr txBox="1"/>
          <p:nvPr/>
        </p:nvSpPr>
        <p:spPr>
          <a:xfrm>
            <a:off x="366134" y="1024932"/>
            <a:ext cx="6891916" cy="3570208"/>
          </a:xfrm>
          <a:prstGeom prst="rect">
            <a:avLst/>
          </a:prstGeom>
          <a:noFill/>
        </p:spPr>
        <p:txBody>
          <a:bodyPr wrap="square" rtlCol="0">
            <a:spAutoFit/>
          </a:bodyPr>
          <a:lstStyle/>
          <a:p>
            <a:pPr>
              <a:spcAft>
                <a:spcPts val="600"/>
              </a:spcAft>
            </a:pP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Ēkas konstruktīvā shēma pieņemta ar nesošajām šķērssienām un </a:t>
            </a:r>
            <a:r>
              <a:rPr lang="lv-LV" sz="2400" err="1">
                <a:solidFill>
                  <a:srgbClr val="005DA1"/>
                </a:solidFill>
                <a:effectLst/>
                <a:latin typeface="Arial" panose="020B0604020202020204" pitchFamily="34" charset="0"/>
                <a:ea typeface="Times New Roman" panose="02020603050405020304" pitchFamily="18" charset="0"/>
                <a:cs typeface="Arial" panose="020B0604020202020204" pitchFamily="34" charset="0"/>
              </a:rPr>
              <a:t>garensienām</a:t>
            </a: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 </a:t>
            </a:r>
          </a:p>
          <a:p>
            <a:pPr>
              <a:spcAft>
                <a:spcPts val="600"/>
              </a:spcAft>
            </a:pPr>
            <a:r>
              <a:rPr lang="lv-LV" sz="2400">
                <a:solidFill>
                  <a:srgbClr val="005DA1"/>
                </a:solidFill>
                <a:effectLst/>
                <a:latin typeface="Arial" panose="020B0604020202020204" pitchFamily="34" charset="0"/>
                <a:ea typeface="Times New Roman" panose="02020603050405020304" pitchFamily="18" charset="0"/>
                <a:cs typeface="Arial" panose="020B0604020202020204" pitchFamily="34" charset="0"/>
              </a:rPr>
              <a:t>Apsekoto ēku nesošo sienu stāvoklis vērtējams </a:t>
            </a:r>
            <a:r>
              <a:rPr lang="lv-LV" sz="2400">
                <a:solidFill>
                  <a:srgbClr val="005DA1"/>
                </a:solidFill>
                <a:effectLst/>
                <a:latin typeface="Arial" panose="020B0604020202020204" pitchFamily="34" charset="0"/>
                <a:ea typeface="Times New Roman" panose="02020603050405020304" pitchFamily="18" charset="0"/>
              </a:rPr>
              <a:t>kā </a:t>
            </a:r>
            <a:r>
              <a:rPr lang="lv-LV" sz="2400" u="sng">
                <a:solidFill>
                  <a:srgbClr val="005DA1"/>
                </a:solidFill>
                <a:effectLst/>
                <a:latin typeface="Arial" panose="020B0604020202020204" pitchFamily="34" charset="0"/>
                <a:ea typeface="Times New Roman" panose="02020603050405020304" pitchFamily="18" charset="0"/>
              </a:rPr>
              <a:t>apmierinošs un atbilstošs</a:t>
            </a:r>
            <a:r>
              <a:rPr lang="lv-LV" sz="2400">
                <a:solidFill>
                  <a:srgbClr val="005DA1"/>
                </a:solidFill>
                <a:effectLst/>
                <a:latin typeface="Arial" panose="020B0604020202020204" pitchFamily="34" charset="0"/>
                <a:ea typeface="Times New Roman" panose="02020603050405020304" pitchFamily="18" charset="0"/>
              </a:rPr>
              <a:t> Būvniecības likuma 9.panta “mehāniskā stiprība un stabilitāte” prasībām. </a:t>
            </a:r>
          </a:p>
          <a:p>
            <a:pPr>
              <a:spcAft>
                <a:spcPts val="600"/>
              </a:spcAft>
            </a:pPr>
            <a:r>
              <a:rPr lang="lv-LV" sz="2400">
                <a:solidFill>
                  <a:srgbClr val="005DA1"/>
                </a:solidFill>
                <a:effectLst/>
                <a:latin typeface="Arial" panose="020B0604020202020204" pitchFamily="34" charset="0"/>
                <a:ea typeface="Times New Roman" panose="02020603050405020304" pitchFamily="18" charset="0"/>
              </a:rPr>
              <a:t>Ārsienu paneļu bojājumu cēlonis – Projekta risinājumi un ražošanas neatbilstības, bojājumiem attīstoties klimatisko faktoru ietekmē</a:t>
            </a:r>
            <a:endParaRPr lang="lv-LV" sz="2400">
              <a:solidFill>
                <a:srgbClr val="005DA1"/>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656AAF9-BA2D-E825-FEEC-E86A2112D129}"/>
              </a:ext>
            </a:extLst>
          </p:cNvPr>
          <p:cNvPicPr>
            <a:picLocks noChangeAspect="1"/>
          </p:cNvPicPr>
          <p:nvPr/>
        </p:nvPicPr>
        <p:blipFill>
          <a:blip r:embed="rId2"/>
          <a:stretch>
            <a:fillRect/>
          </a:stretch>
        </p:blipFill>
        <p:spPr>
          <a:xfrm>
            <a:off x="7069845" y="3352801"/>
            <a:ext cx="5704077" cy="3401252"/>
          </a:xfrm>
          <a:prstGeom prst="rect">
            <a:avLst/>
          </a:prstGeom>
        </p:spPr>
      </p:pic>
      <p:pic>
        <p:nvPicPr>
          <p:cNvPr id="5" name="Picture 4">
            <a:extLst>
              <a:ext uri="{FF2B5EF4-FFF2-40B4-BE49-F238E27FC236}">
                <a16:creationId xmlns:a16="http://schemas.microsoft.com/office/drawing/2014/main" id="{C21AD3BE-46AA-09C9-B622-FE0F2F45DB3B}"/>
              </a:ext>
            </a:extLst>
          </p:cNvPr>
          <p:cNvPicPr>
            <a:picLocks noChangeAspect="1"/>
          </p:cNvPicPr>
          <p:nvPr/>
        </p:nvPicPr>
        <p:blipFill>
          <a:blip r:embed="rId3"/>
          <a:stretch>
            <a:fillRect/>
          </a:stretch>
        </p:blipFill>
        <p:spPr>
          <a:xfrm>
            <a:off x="9744390" y="1024932"/>
            <a:ext cx="2976823" cy="2232618"/>
          </a:xfrm>
          <a:prstGeom prst="rect">
            <a:avLst/>
          </a:prstGeom>
        </p:spPr>
      </p:pic>
      <p:pic>
        <p:nvPicPr>
          <p:cNvPr id="6" name="Picture 5">
            <a:extLst>
              <a:ext uri="{FF2B5EF4-FFF2-40B4-BE49-F238E27FC236}">
                <a16:creationId xmlns:a16="http://schemas.microsoft.com/office/drawing/2014/main" id="{9E918BE6-B90F-5C8E-5022-7E9C7E7F7A6C}"/>
              </a:ext>
            </a:extLst>
          </p:cNvPr>
          <p:cNvPicPr>
            <a:picLocks noChangeAspect="1"/>
          </p:cNvPicPr>
          <p:nvPr/>
        </p:nvPicPr>
        <p:blipFill>
          <a:blip r:embed="rId4"/>
          <a:stretch>
            <a:fillRect/>
          </a:stretch>
        </p:blipFill>
        <p:spPr>
          <a:xfrm>
            <a:off x="419407" y="4595140"/>
            <a:ext cx="3011685" cy="2097206"/>
          </a:xfrm>
          <a:prstGeom prst="rect">
            <a:avLst/>
          </a:prstGeom>
        </p:spPr>
      </p:pic>
      <p:pic>
        <p:nvPicPr>
          <p:cNvPr id="7" name="Picture 6">
            <a:extLst>
              <a:ext uri="{FF2B5EF4-FFF2-40B4-BE49-F238E27FC236}">
                <a16:creationId xmlns:a16="http://schemas.microsoft.com/office/drawing/2014/main" id="{E7541170-8C83-7E66-9993-35AC3872FC6F}"/>
              </a:ext>
            </a:extLst>
          </p:cNvPr>
          <p:cNvPicPr>
            <a:picLocks noChangeAspect="1"/>
          </p:cNvPicPr>
          <p:nvPr/>
        </p:nvPicPr>
        <p:blipFill>
          <a:blip r:embed="rId5"/>
          <a:stretch>
            <a:fillRect/>
          </a:stretch>
        </p:blipFill>
        <p:spPr>
          <a:xfrm>
            <a:off x="7439225" y="1024933"/>
            <a:ext cx="2247404" cy="3127967"/>
          </a:xfrm>
          <a:prstGeom prst="rect">
            <a:avLst/>
          </a:prstGeom>
        </p:spPr>
      </p:pic>
      <p:pic>
        <p:nvPicPr>
          <p:cNvPr id="8" name="Picture 7">
            <a:extLst>
              <a:ext uri="{FF2B5EF4-FFF2-40B4-BE49-F238E27FC236}">
                <a16:creationId xmlns:a16="http://schemas.microsoft.com/office/drawing/2014/main" id="{B6CE4DA2-54D6-E75C-C0F9-6C30793DD9C3}"/>
              </a:ext>
            </a:extLst>
          </p:cNvPr>
          <p:cNvPicPr>
            <a:picLocks noChangeAspect="1"/>
          </p:cNvPicPr>
          <p:nvPr/>
        </p:nvPicPr>
        <p:blipFill>
          <a:blip r:embed="rId6"/>
          <a:stretch>
            <a:fillRect/>
          </a:stretch>
        </p:blipFill>
        <p:spPr>
          <a:xfrm>
            <a:off x="3568323" y="4595140"/>
            <a:ext cx="2790496" cy="2097206"/>
          </a:xfrm>
          <a:prstGeom prst="rect">
            <a:avLst/>
          </a:prstGeom>
        </p:spPr>
      </p:pic>
    </p:spTree>
    <p:extLst>
      <p:ext uri="{BB962C8B-B14F-4D97-AF65-F5344CB8AC3E}">
        <p14:creationId xmlns:p14="http://schemas.microsoft.com/office/powerpoint/2010/main" val="517054963"/>
      </p:ext>
    </p:extLst>
  </p:cSld>
  <p:clrMapOvr>
    <a:masterClrMapping/>
  </p:clrMapOvr>
</p:sld>
</file>

<file path=ppt/theme/theme1.xml><?xml version="1.0" encoding="utf-8"?>
<a:theme xmlns:a="http://schemas.openxmlformats.org/drawingml/2006/main" name="KIWA-PPT_template_final 16-9">
  <a:themeElements>
    <a:clrScheme name="KIWA">
      <a:dk1>
        <a:sysClr val="windowText" lastClr="000000"/>
      </a:dk1>
      <a:lt1>
        <a:sysClr val="window" lastClr="FFFFFF"/>
      </a:lt1>
      <a:dk2>
        <a:srgbClr val="005DA1"/>
      </a:dk2>
      <a:lt2>
        <a:srgbClr val="FFFFFF"/>
      </a:lt2>
      <a:accent1>
        <a:srgbClr val="005DA1"/>
      </a:accent1>
      <a:accent2>
        <a:srgbClr val="00AAC5"/>
      </a:accent2>
      <a:accent3>
        <a:srgbClr val="D1111C"/>
      </a:accent3>
      <a:accent4>
        <a:srgbClr val="85A4D1"/>
      </a:accent4>
      <a:accent5>
        <a:srgbClr val="A4D6E3"/>
      </a:accent5>
      <a:accent6>
        <a:srgbClr val="E9957E"/>
      </a:accent6>
      <a:hlink>
        <a:srgbClr val="005DA1"/>
      </a:hlink>
      <a:folHlink>
        <a:srgbClr val="005D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tailEnd type="triangle"/>
        </a:ln>
      </a:spPr>
      <a:bodyPr/>
      <a:lstStyle/>
      <a:style>
        <a:lnRef idx="1">
          <a:schemeClr val="accent3"/>
        </a:lnRef>
        <a:fillRef idx="0">
          <a:schemeClr val="accent3"/>
        </a:fillRef>
        <a:effectRef idx="0">
          <a:schemeClr val="accent3"/>
        </a:effectRef>
        <a:fontRef idx="minor">
          <a:schemeClr val="tx1"/>
        </a:fontRef>
      </a:style>
    </a:lnDef>
    <a:txDef>
      <a:spPr>
        <a:noFill/>
      </a:spPr>
      <a:bodyPr wrap="square" rtlCol="0">
        <a:spAutoFit/>
      </a:bodyPr>
      <a:lstStyle>
        <a:defPPr>
          <a:lnSpc>
            <a:spcPts val="3600"/>
          </a:lnSpc>
          <a:defRPr sz="2400" dirty="0">
            <a:solidFill>
              <a:schemeClr val="tx2"/>
            </a:solidFill>
          </a:defRPr>
        </a:defPPr>
      </a:lstStyle>
    </a:txDef>
  </a:objectDefaults>
  <a:extraClrSchemeLst/>
  <a:extLst>
    <a:ext uri="{05A4C25C-085E-4340-85A3-A5531E510DB2}">
      <thm15:themeFamily xmlns:thm15="http://schemas.microsoft.com/office/thememl/2012/main" name="KIWA.potx" id="{9F4085C8-3976-45E0-ABD4-FE1BF94DCF7D}" vid="{4B8F99AE-C4F8-40A8-916B-2869A1801CA3}"/>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TotalTime>
  <Words>1509</Words>
  <Application>Microsoft Office PowerPoint</Application>
  <PresentationFormat>Custom</PresentationFormat>
  <Paragraphs>177</Paragraphs>
  <Slides>26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KIWA-PPT_template_final 16-9</vt:lpstr>
      <vt:lpstr>602 sērijas daudzdzīvokļu dzīvojamo ēku  konstrukciju mehāniskās stiprības  un stabilitātes izpēte  un tipveida risinājumu sagatavošana </vt:lpstr>
      <vt:lpstr>Mērķis </vt:lpstr>
      <vt:lpstr>Apsekoto ēku izvietojums kartē </vt:lpstr>
      <vt:lpstr>Apsekotās ēkas</vt:lpstr>
      <vt:lpstr>Apsekošanas un izpētes gaita</vt:lpstr>
      <vt:lpstr>Apsekošanas un izpētes gaita</vt:lpstr>
      <vt:lpstr>602 sērijas ēku konstruktīvais risinājums</vt:lpstr>
      <vt:lpstr>602 sērijas ēku pamati</vt:lpstr>
      <vt:lpstr>602 sērijas ēku nesošās sienas</vt:lpstr>
      <vt:lpstr>602 sērijas ēku vertikalitātes uzmērījumi</vt:lpstr>
      <vt:lpstr>602 sērijas ēku mezglu izpēte</vt:lpstr>
      <vt:lpstr>602 sērijas ēku mezglu izpēte</vt:lpstr>
      <vt:lpstr>Paneļu betona stiprība un saduršuves</vt:lpstr>
      <vt:lpstr>Šuvju hermetizācija</vt:lpstr>
      <vt:lpstr>602 sērijas ēku pārsegumi</vt:lpstr>
      <vt:lpstr>602 sērijas ēku jumta elementi</vt:lpstr>
      <vt:lpstr>Jumta elementu raksturīgākie bojājumi Ēkas ar balkoniem</vt:lpstr>
      <vt:lpstr>Jumta elementu raksturīgākie bojājumi. Ēkas ar lodžijām</vt:lpstr>
      <vt:lpstr>Lodžiju elementi</vt:lpstr>
      <vt:lpstr>Balkonu elementi</vt:lpstr>
      <vt:lpstr>Tipveida risinājumi balkoniem</vt:lpstr>
      <vt:lpstr>Tipveida risinājumi jumtiem</vt:lpstr>
      <vt:lpstr>Priekšlikumi</vt:lpstr>
      <vt:lpstr>Priekšlikumi</vt:lpstr>
      <vt:lpstr>Priekšlikumi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467A sērijas daudzdzīvokļu dzīvojamo ēku  konstrukciju mehāniskās stiprības  un stabilitātes izpēte  un tipveida risinājumu sagatavošana </dc:title>
  <dc:creator>A/S Inspecta latvia</dc:creator>
  <cp:lastModifiedBy>Marina, Ilona</cp:lastModifiedBy>
  <cp:revision>29</cp:revision>
  <dcterms:created xsi:type="dcterms:W3CDTF">2020-12-17T12:55:23Z</dcterms:created>
  <dcterms:modified xsi:type="dcterms:W3CDTF">2022-12-05T11:37:18Z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e46f04-1151-4928-a464-2b4d83efefbb_Enabled">
    <vt:lpwstr>true</vt:lpwstr>
  </property>
  <property fmtid="{D5CDD505-2E9C-101B-9397-08002B2CF9AE}" pid="3" name="MSIP_Label_55e46f04-1151-4928-a464-2b4d83efefbb_SetDate">
    <vt:lpwstr>2022-11-30T13:01:36Z</vt:lpwstr>
  </property>
  <property fmtid="{D5CDD505-2E9C-101B-9397-08002B2CF9AE}" pid="4" name="MSIP_Label_55e46f04-1151-4928-a464-2b4d83efefbb_Method">
    <vt:lpwstr>Standard</vt:lpwstr>
  </property>
  <property fmtid="{D5CDD505-2E9C-101B-9397-08002B2CF9AE}" pid="5" name="MSIP_Label_55e46f04-1151-4928-a464-2b4d83efefbb_Name">
    <vt:lpwstr>General Information</vt:lpwstr>
  </property>
  <property fmtid="{D5CDD505-2E9C-101B-9397-08002B2CF9AE}" pid="6" name="MSIP_Label_55e46f04-1151-4928-a464-2b4d83efefbb_SiteId">
    <vt:lpwstr>52d58be5-69b4-421b-836e-b92dbe0b067d</vt:lpwstr>
  </property>
  <property fmtid="{D5CDD505-2E9C-101B-9397-08002B2CF9AE}" pid="7" name="MSIP_Label_55e46f04-1151-4928-a464-2b4d83efefbb_ActionId">
    <vt:lpwstr>057a0a0b-91d6-4be1-8a92-51b93ee68685</vt:lpwstr>
  </property>
  <property fmtid="{D5CDD505-2E9C-101B-9397-08002B2CF9AE}" pid="8" name="MSIP_Label_55e46f04-1151-4928-a464-2b4d83efefbb_ContentBits">
    <vt:lpwstr>0</vt:lpwstr>
  </property>
</Properties>
</file>