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9"/>
  </p:notesMasterIdLst>
  <p:handoutMasterIdLst>
    <p:handoutMasterId r:id="rId10"/>
  </p:handoutMasterIdLst>
  <p:sldIdLst>
    <p:sldId id="1417" r:id="rId5"/>
    <p:sldId id="1410" r:id="rId6"/>
    <p:sldId id="1418" r:id="rId7"/>
    <p:sldId id="1419" r:id="rId8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9"/>
    <a:srgbClr val="00B0BA"/>
    <a:srgbClr val="838386"/>
    <a:srgbClr val="B72973"/>
    <a:srgbClr val="B29B07"/>
    <a:srgbClr val="B9B9BA"/>
    <a:srgbClr val="B2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7290" autoAdjust="0"/>
  </p:normalViewPr>
  <p:slideViewPr>
    <p:cSldViewPr>
      <p:cViewPr varScale="1">
        <p:scale>
          <a:sx n="97" d="100"/>
          <a:sy n="97" d="100"/>
        </p:scale>
        <p:origin x="840" y="90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A09DE-E8FB-4AF9-A2B9-E591502A1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7F962-2AE8-4E5A-8B64-B3DCC5330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73CA-45EA-461D-A870-2591655BD307}" type="datetimeFigureOut">
              <a:rPr lang="lv-LV" smtClean="0"/>
              <a:t>16.06.2022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93A05-E7F7-4C59-A3B6-C9D02372C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1906-C4A5-48F1-8C39-BFFBD5953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B601-F1EE-42DE-AF62-2367D74A6E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11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B53-5DA8-6D44-B0E9-C71E3B560133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FDC6-FAE9-314F-81DE-E828FEA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kuma 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4E44-7B93-438C-BDBE-4F1D78612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52600"/>
            <a:ext cx="10515600" cy="2232965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lv-LV" sz="5000" b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lv-LV" dirty="0"/>
              <a:t>Nosaukums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4FC841-881D-4AAF-A9AF-F82ED7DD9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9CB657B-E458-4D1B-93D0-4CA5D8D31C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56" y="469321"/>
            <a:ext cx="3076575" cy="733425"/>
          </a:xfrm>
          <a:prstGeom prst="rect">
            <a:avLst/>
          </a:prstGeom>
        </p:spPr>
      </p:pic>
      <p:sp>
        <p:nvSpPr>
          <p:cNvPr id="10" name="TextBox 9" hidden="1">
            <a:extLst>
              <a:ext uri="{FF2B5EF4-FFF2-40B4-BE49-F238E27FC236}">
                <a16:creationId xmlns:a16="http://schemas.microsoft.com/office/drawing/2014/main" id="{FFE5860C-CF01-40A1-811A-2C492A944F1D}"/>
              </a:ext>
            </a:extLst>
          </p:cNvPr>
          <p:cNvSpPr txBox="1"/>
          <p:nvPr userDrawn="1"/>
        </p:nvSpPr>
        <p:spPr>
          <a:xfrm>
            <a:off x="1576142" y="4275427"/>
            <a:ext cx="1528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BAIBA</a:t>
            </a:r>
          </a:p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FROMANE</a:t>
            </a:r>
          </a:p>
        </p:txBody>
      </p:sp>
      <p:sp>
        <p:nvSpPr>
          <p:cNvPr id="19" name="Portrets">
            <a:extLst>
              <a:ext uri="{FF2B5EF4-FFF2-40B4-BE49-F238E27FC236}">
                <a16:creationId xmlns:a16="http://schemas.microsoft.com/office/drawing/2014/main" id="{561C4F72-FA50-49EA-804B-4A8BF861F6E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5224" y="4073215"/>
            <a:ext cx="1050839" cy="105075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Portrets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0CB106-FBCE-4A07-A51F-814884214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4279900"/>
            <a:ext cx="1595437" cy="327782"/>
          </a:xfrm>
          <a:noFill/>
        </p:spPr>
        <p:txBody>
          <a:bodyPr wrap="square" rtlCol="0">
            <a:spAutoFit/>
          </a:bodyPr>
          <a:lstStyle>
            <a:lvl1pPr marL="0" indent="0">
              <a:spcBef>
                <a:spcPts val="0"/>
              </a:spcBef>
              <a:buNone/>
              <a:defRPr lang="en-US" sz="1700" smtClean="0">
                <a:solidFill>
                  <a:srgbClr val="B2E7EA"/>
                </a:solidFill>
                <a:latin typeface="Gotham Bold" pitchFamily="50" charset="0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mtClean="0">
                <a:latin typeface="+mn-lt"/>
              </a:defRPr>
            </a:lvl4pPr>
            <a:lvl5pPr>
              <a:defRPr lang="lv-LV">
                <a:latin typeface="+mn-lt"/>
              </a:defRPr>
            </a:lvl5pPr>
          </a:lstStyle>
          <a:p>
            <a:pPr marL="0" lvl="0"/>
            <a:r>
              <a:rPr lang="lv-LV" dirty="0"/>
              <a:t>Autors</a:t>
            </a:r>
          </a:p>
        </p:txBody>
      </p:sp>
    </p:spTree>
    <p:extLst>
      <p:ext uri="{BB962C8B-B14F-4D97-AF65-F5344CB8AC3E}">
        <p14:creationId xmlns:p14="http://schemas.microsoft.com/office/powerpoint/2010/main" val="24421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as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16.6.2022.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8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idzina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16.6.2022.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657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16.6.2022.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1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la linija">
            <a:extLst>
              <a:ext uri="{FF2B5EF4-FFF2-40B4-BE49-F238E27FC236}">
                <a16:creationId xmlns:a16="http://schemas.microsoft.com/office/drawing/2014/main" id="{9B8218FE-4C6B-4CF9-98F8-4F2DDDB2DE71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bg1"/>
              </a:solidFill>
              <a:latin typeface="Gotham Bold" pitchFamily="50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1976D5A-D84B-4D83-A68B-24279D76C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9" name="itle 8">
            <a:extLst>
              <a:ext uri="{FF2B5EF4-FFF2-40B4-BE49-F238E27FC236}">
                <a16:creationId xmlns:a16="http://schemas.microsoft.com/office/drawing/2014/main" id="{F8378C65-70AD-41A4-9CB6-F2820CD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0" y="2823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 dirty="0"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22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04ACB3-372E-4169-8ADC-D06C7F27EAC1}"/>
              </a:ext>
            </a:extLst>
          </p:cNvPr>
          <p:cNvSpPr/>
          <p:nvPr userDrawn="1"/>
        </p:nvSpPr>
        <p:spPr>
          <a:xfrm>
            <a:off x="8153400" y="465221"/>
            <a:ext cx="3509212" cy="5133892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3DD1E-1D82-4FDE-9DDD-44C2ED13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906" y="857909"/>
            <a:ext cx="3131991" cy="817715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B7BFA0-EBB7-41CF-9F8C-B3D6DA5ED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45488" y="1776550"/>
            <a:ext cx="3132409" cy="382256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Gotham Book" panose="02000604040000020004" pitchFamily="50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CFB91DA-E4E7-4665-843A-EA82932A6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E75E97-40BC-44C1-9277-E0DA782085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2750" y="465138"/>
            <a:ext cx="7748588" cy="5133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0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uret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854" y="1693090"/>
            <a:ext cx="10392422" cy="4250510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800"/>
              </a:spcBef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514350" lvl="0" indent="-514350">
              <a:lnSpc>
                <a:spcPct val="100000"/>
              </a:lnSpc>
              <a:spcBef>
                <a:spcPts val="1700"/>
              </a:spcBef>
              <a:buFont typeface="+mj-lt"/>
              <a:buAutoNum type="arabicPeriod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rgbClr val="00B0BA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874" y="1716536"/>
            <a:ext cx="10578402" cy="422706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228600" lvl="0" indent="-228600">
              <a:lnSpc>
                <a:spcPct val="100000"/>
              </a:lnSpc>
              <a:spcBef>
                <a:spcPts val="1700"/>
              </a:spcBef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lts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lv-LV" smtClean="0"/>
              <a:pPr/>
              <a:t>16.06.2022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95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1" r:id="rId3"/>
    <p:sldLayoutId id="2147483666" r:id="rId4"/>
    <p:sldLayoutId id="2147483700" r:id="rId5"/>
    <p:sldLayoutId id="2147483650" r:id="rId6"/>
    <p:sldLayoutId id="2147483667" r:id="rId7"/>
    <p:sldLayoutId id="2147483682" r:id="rId8"/>
    <p:sldLayoutId id="2147483678" r:id="rId9"/>
    <p:sldLayoutId id="2147483679" r:id="rId10"/>
    <p:sldLayoutId id="2147483680" r:id="rId11"/>
    <p:sldLayoutId id="2147483683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Bold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204864"/>
            <a:ext cx="10225136" cy="2232965"/>
          </a:xfrm>
        </p:spPr>
        <p:txBody>
          <a:bodyPr>
            <a:normAutofit/>
          </a:bodyPr>
          <a:lstStyle/>
          <a:p>
            <a:r>
              <a:rPr lang="lv-LV" sz="4800" dirty="0">
                <a:solidFill>
                  <a:srgbClr val="FFFFFF"/>
                </a:solidFill>
              </a:rPr>
              <a:t>Būvnieku aptauja</a:t>
            </a:r>
            <a:br>
              <a:rPr lang="lv-LV" sz="4800" b="1" dirty="0">
                <a:latin typeface="Gotham Book" panose="02000604040000020004" pitchFamily="50" charset="0"/>
              </a:rPr>
            </a:br>
            <a:endParaRPr lang="lv-LV" sz="4800" b="1" dirty="0">
              <a:latin typeface="Gotham Book" panose="02000604040000020004" pitchFamily="50" charset="0"/>
            </a:endParaRPr>
          </a:p>
        </p:txBody>
      </p:sp>
      <p:sp>
        <p:nvSpPr>
          <p:cNvPr id="6" name="Shape 122">
            <a:extLst>
              <a:ext uri="{FF2B5EF4-FFF2-40B4-BE49-F238E27FC236}">
                <a16:creationId xmlns:a16="http://schemas.microsoft.com/office/drawing/2014/main" id="{442268E5-F612-414F-8C17-48FB765B40D6}"/>
              </a:ext>
            </a:extLst>
          </p:cNvPr>
          <p:cNvSpPr/>
          <p:nvPr/>
        </p:nvSpPr>
        <p:spPr>
          <a:xfrm>
            <a:off x="11603051" y="5123972"/>
            <a:ext cx="1026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r"/>
            <a:endParaRPr sz="2800" b="1" dirty="0">
              <a:solidFill>
                <a:schemeClr val="bg1"/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13BD-39F2-40AD-A24E-48407333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009"/>
            <a:ext cx="10515600" cy="1325563"/>
          </a:xfrm>
        </p:spPr>
        <p:txBody>
          <a:bodyPr/>
          <a:lstStyle/>
          <a:p>
            <a:r>
              <a:rPr lang="lv-LV" dirty="0" err="1">
                <a:solidFill>
                  <a:srgbClr val="FFFFFF"/>
                </a:solidFill>
                <a:latin typeface="Gotham Bold" pitchFamily="50" charset="0"/>
              </a:rPr>
              <a:t>Agenda</a:t>
            </a:r>
            <a:endParaRPr lang="lv-LV" dirty="0">
              <a:latin typeface="Gotham Bold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0B0D7-0124-49D9-B3DB-F7CC0FE93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1825625"/>
            <a:ext cx="11809312" cy="424305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Nosūtīta ~50 civiliem būvniekiem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25 būvnieku atbildes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Laika periods: 7.06 – 14.06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2735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13BD-39F2-40AD-A24E-48407333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3" y="0"/>
            <a:ext cx="10515600" cy="1325563"/>
          </a:xfrm>
        </p:spPr>
        <p:txBody>
          <a:bodyPr/>
          <a:lstStyle/>
          <a:p>
            <a:r>
              <a:rPr lang="lv-LV" sz="4400" dirty="0">
                <a:solidFill>
                  <a:srgbClr val="FFFFFF"/>
                </a:solidFill>
                <a:latin typeface="Gotham Bold" pitchFamily="50" charset="0"/>
              </a:rPr>
              <a:t>Jautājumi un atbildes</a:t>
            </a:r>
            <a:endParaRPr lang="lv-LV" dirty="0">
              <a:latin typeface="Gotham Bold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0B0D7-0124-49D9-B3DB-F7CC0FE93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2738"/>
            <a:ext cx="11809312" cy="4740557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Publisko līgumu skaits – 155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21 iesniedzis indeksācijas piedāvājumu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Vidējais sadārdzinājums 22%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27 līgumiem ir vienošanās par </a:t>
            </a:r>
            <a:r>
              <a:rPr lang="lv-LV" dirty="0" err="1"/>
              <a:t>indexāciju</a:t>
            </a:r>
            <a:r>
              <a:rPr lang="lv-LV" dirty="0"/>
              <a:t>, 3 līgumi lauzti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FF0000"/>
                </a:solidFill>
              </a:rPr>
              <a:t>Procesā 125 līgumi!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14 gaidīs līdz 07.2022, 3 līdz augustam, 8 līdz decembrim –&gt; 80% apturēs darbus, vai lauzīs līgumu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dirty="0"/>
              <a:t>20 ir gatavi uz dienu apturēt publiskos būvdarbus (20.06 - 01.07)</a:t>
            </a:r>
          </a:p>
          <a:p>
            <a:pPr>
              <a:lnSpc>
                <a:spcPct val="200000"/>
              </a:lnSpc>
            </a:pPr>
            <a:endParaRPr lang="lv-LV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3453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13BD-39F2-40AD-A24E-48407333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3" y="0"/>
            <a:ext cx="10515600" cy="1325563"/>
          </a:xfrm>
        </p:spPr>
        <p:txBody>
          <a:bodyPr/>
          <a:lstStyle/>
          <a:p>
            <a:r>
              <a:rPr lang="lv-LV" sz="4400" dirty="0">
                <a:solidFill>
                  <a:srgbClr val="FFFFFF"/>
                </a:solidFill>
                <a:latin typeface="Gotham Bold" pitchFamily="50" charset="0"/>
              </a:rPr>
              <a:t>Nepieciešamie </a:t>
            </a:r>
            <a:r>
              <a:rPr lang="lv-LV" sz="4400" dirty="0" err="1">
                <a:solidFill>
                  <a:srgbClr val="FFFFFF"/>
                </a:solidFill>
                <a:latin typeface="Gotham Bold" pitchFamily="50" charset="0"/>
              </a:rPr>
              <a:t>asap</a:t>
            </a:r>
            <a:r>
              <a:rPr lang="lv-LV" sz="4400" dirty="0">
                <a:solidFill>
                  <a:srgbClr val="FFFFFF"/>
                </a:solidFill>
                <a:latin typeface="Gotham Bold" pitchFamily="50" charset="0"/>
              </a:rPr>
              <a:t> risinājumi</a:t>
            </a:r>
            <a:endParaRPr lang="lv-LV" dirty="0">
              <a:latin typeface="Gotham Bold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0B0D7-0124-49D9-B3DB-F7CC0FE93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2738"/>
            <a:ext cx="11809312" cy="474055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dirty="0"/>
              <a:t>Apstiprināt vienotas esošo publisko būvdarbu līgumu (ēkas) indeksācijas vadlīnijas (līdzīgi kā LVC), komunikācija ~ 300 pasūtītājiem!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dirty="0"/>
              <a:t>MK diskusija par ārkārtas situāciju un ārkārtas finansējuma piešķiršana, ~150-200M </a:t>
            </a:r>
            <a:r>
              <a:rPr lang="lv-LV" dirty="0" err="1"/>
              <a:t>Eur</a:t>
            </a:r>
            <a:r>
              <a:rPr lang="lv-LV" dirty="0"/>
              <a:t> 2022/23g. budžets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lv-LV" dirty="0"/>
              <a:t>MK apstiprināt Tipveida būvdarbu līgumu nosacījumus, lai jaunos līgumos tiktu izmantota indeksācija, paralēli EM iniciēt CSP metodoloģijas </a:t>
            </a:r>
            <a:r>
              <a:rPr lang="lv-LV" dirty="0" err="1"/>
              <a:t>update</a:t>
            </a:r>
            <a:endParaRPr lang="lv-LV" dirty="0"/>
          </a:p>
          <a:p>
            <a:pPr>
              <a:lnSpc>
                <a:spcPct val="200000"/>
              </a:lnSpc>
            </a:pPr>
            <a:endParaRPr lang="lv-LV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1108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vnieki">
      <a:dk1>
        <a:srgbClr val="838386"/>
      </a:dk1>
      <a:lt1>
        <a:sysClr val="window" lastClr="FFFFFF"/>
      </a:lt1>
      <a:dk2>
        <a:srgbClr val="44546A"/>
      </a:dk2>
      <a:lt2>
        <a:srgbClr val="E7E6E6"/>
      </a:lt2>
      <a:accent1>
        <a:srgbClr val="00B0BA"/>
      </a:accent1>
      <a:accent2>
        <a:srgbClr val="B29B07"/>
      </a:accent2>
      <a:accent3>
        <a:srgbClr val="B7297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d3c7231-658d-4434-9d56-73744c1096da">
      <UserInfo>
        <DisplayName>Gints Miķelsons</DisplayName>
        <AccountId>504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EF104790444193A8D62160DC67C5" ma:contentTypeVersion="11" ma:contentTypeDescription="Create a new document." ma:contentTypeScope="" ma:versionID="8caa726c11068ffb2c62b6b7ffc7e854">
  <xsd:schema xmlns:xsd="http://www.w3.org/2001/XMLSchema" xmlns:xs="http://www.w3.org/2001/XMLSchema" xmlns:p="http://schemas.microsoft.com/office/2006/metadata/properties" xmlns:ns2="6d3c7231-658d-4434-9d56-73744c1096da" xmlns:ns3="c0ed8a0b-cdb9-4c09-9351-f5da125b76a5" targetNamespace="http://schemas.microsoft.com/office/2006/metadata/properties" ma:root="true" ma:fieldsID="5bc1aed8722ce4e6c5daa970313c642c" ns2:_="" ns3:_="">
    <xsd:import namespace="6d3c7231-658d-4434-9d56-73744c1096da"/>
    <xsd:import namespace="c0ed8a0b-cdb9-4c09-9351-f5da125b76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7231-658d-4434-9d56-73744c109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d8a0b-cdb9-4c09-9351-f5da125b7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5AD32E-0D3A-4445-98F2-AC76719FABE3}">
  <ds:schemaRefs>
    <ds:schemaRef ds:uri="http://schemas.microsoft.com/office/2006/metadata/properties"/>
    <ds:schemaRef ds:uri="http://schemas.microsoft.com/office/infopath/2007/PartnerControls"/>
    <ds:schemaRef ds:uri="6d3c7231-658d-4434-9d56-73744c1096da"/>
  </ds:schemaRefs>
</ds:datastoreItem>
</file>

<file path=customXml/itemProps2.xml><?xml version="1.0" encoding="utf-8"?>
<ds:datastoreItem xmlns:ds="http://schemas.openxmlformats.org/officeDocument/2006/customXml" ds:itemID="{0D7CBE1A-59DC-4CCF-93EF-1005499A1D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B5CEEB-A903-4F7C-9E15-B9D8C529C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c7231-658d-4434-9d56-73744c1096da"/>
    <ds:schemaRef ds:uri="c0ed8a0b-cdb9-4c09-9351-f5da125b7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6205</TotalTime>
  <Words>142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Gotham Bold</vt:lpstr>
      <vt:lpstr>Gotham Book</vt:lpstr>
      <vt:lpstr>Gotham Light</vt:lpstr>
      <vt:lpstr>Office Theme</vt:lpstr>
      <vt:lpstr>Būvnieku aptauja </vt:lpstr>
      <vt:lpstr>Agenda</vt:lpstr>
      <vt:lpstr>Jautājumi un atbildes</vt:lpstr>
      <vt:lpstr>Nepieciešamie asap risinājumi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</dc:creator>
  <cp:lastModifiedBy>Gints Miķelsons</cp:lastModifiedBy>
  <cp:revision>426</cp:revision>
  <cp:lastPrinted>2019-02-06T12:13:59Z</cp:lastPrinted>
  <dcterms:created xsi:type="dcterms:W3CDTF">2017-11-03T20:08:35Z</dcterms:created>
  <dcterms:modified xsi:type="dcterms:W3CDTF">2022-06-16T11:49:11Z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0x010100B2CFEF104790444193A8D62160DC67C5</vt:lpwstr>
  </property>
</Properties>
</file>