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7" r:id="rId2"/>
    <p:sldId id="258" r:id="rId3"/>
    <p:sldId id="259" r:id="rId4"/>
    <p:sldId id="284" r:id="rId5"/>
    <p:sldId id="281" r:id="rId6"/>
    <p:sldId id="260" r:id="rId7"/>
    <p:sldId id="282" r:id="rId8"/>
    <p:sldId id="283" r:id="rId9"/>
    <p:sldId id="285" r:id="rId10"/>
    <p:sldId id="286" r:id="rId11"/>
    <p:sldId id="289" r:id="rId12"/>
    <p:sldId id="291" r:id="rId13"/>
    <p:sldId id="290" r:id="rId14"/>
    <p:sldId id="292" r:id="rId15"/>
    <p:sldId id="293" r:id="rId16"/>
    <p:sldId id="294" r:id="rId17"/>
    <p:sldId id="295" r:id="rId18"/>
    <p:sldId id="296" r:id="rId19"/>
    <p:sldId id="269" r:id="rId20"/>
    <p:sldId id="297" r:id="rId21"/>
    <p:sldId id="298" r:id="rId22"/>
    <p:sldId id="299" r:id="rId23"/>
    <p:sldId id="300" r:id="rId24"/>
    <p:sldId id="301" r:id="rId25"/>
    <p:sldId id="288" r:id="rId26"/>
    <p:sldId id="302" r:id="rId27"/>
    <p:sldId id="266" r:id="rId28"/>
    <p:sldId id="303" r:id="rId29"/>
    <p:sldId id="304" r:id="rId30"/>
    <p:sldId id="274" r:id="rId31"/>
    <p:sldId id="287" r:id="rId32"/>
    <p:sldId id="262" r:id="rId33"/>
  </p:sldIdLst>
  <p:sldSz cx="9144000" cy="5143500" type="screen16x9"/>
  <p:notesSz cx="6858000" cy="9144000"/>
  <p:defaultText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7C9EBD"/>
    <a:srgbClr val="587A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5" d="100"/>
          <a:sy n="145" d="100"/>
        </p:scale>
        <p:origin x="390" y="11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FC3C7-B567-4334-8C90-4CB863300EB4}" type="datetimeFigureOut">
              <a:rPr lang="lv-LV" smtClean="0"/>
              <a:t>09.12.2019</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043EA-94F2-4593-8491-9679A20DB635}" type="slidenum">
              <a:rPr lang="lv-LV" smtClean="0"/>
              <a:t>‹#›</a:t>
            </a:fld>
            <a:endParaRPr lang="lv-LV"/>
          </a:p>
        </p:txBody>
      </p:sp>
    </p:spTree>
    <p:extLst>
      <p:ext uri="{BB962C8B-B14F-4D97-AF65-F5344CB8AC3E}">
        <p14:creationId xmlns:p14="http://schemas.microsoft.com/office/powerpoint/2010/main" val="128947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142043EA-94F2-4593-8491-9679A20DB635}" type="slidenum">
              <a:rPr lang="lv-LV" smtClean="0"/>
              <a:t>6</a:t>
            </a:fld>
            <a:endParaRPr lang="lv-LV"/>
          </a:p>
        </p:txBody>
      </p:sp>
    </p:spTree>
    <p:extLst>
      <p:ext uri="{BB962C8B-B14F-4D97-AF65-F5344CB8AC3E}">
        <p14:creationId xmlns:p14="http://schemas.microsoft.com/office/powerpoint/2010/main" val="140748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142043EA-94F2-4593-8491-9679A20DB635}" type="slidenum">
              <a:rPr lang="lv-LV" smtClean="0"/>
              <a:t>8</a:t>
            </a:fld>
            <a:endParaRPr lang="lv-LV"/>
          </a:p>
        </p:txBody>
      </p:sp>
    </p:spTree>
    <p:extLst>
      <p:ext uri="{BB962C8B-B14F-4D97-AF65-F5344CB8AC3E}">
        <p14:creationId xmlns:p14="http://schemas.microsoft.com/office/powerpoint/2010/main" val="384881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142043EA-94F2-4593-8491-9679A20DB635}" type="slidenum">
              <a:rPr lang="lv-LV" smtClean="0"/>
              <a:t>12</a:t>
            </a:fld>
            <a:endParaRPr lang="lv-LV"/>
          </a:p>
        </p:txBody>
      </p:sp>
    </p:spTree>
    <p:extLst>
      <p:ext uri="{BB962C8B-B14F-4D97-AF65-F5344CB8AC3E}">
        <p14:creationId xmlns:p14="http://schemas.microsoft.com/office/powerpoint/2010/main" val="45508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142043EA-94F2-4593-8491-9679A20DB635}" type="slidenum">
              <a:rPr lang="lv-LV" smtClean="0"/>
              <a:t>14</a:t>
            </a:fld>
            <a:endParaRPr lang="lv-LV"/>
          </a:p>
        </p:txBody>
      </p:sp>
    </p:spTree>
    <p:extLst>
      <p:ext uri="{BB962C8B-B14F-4D97-AF65-F5344CB8AC3E}">
        <p14:creationId xmlns:p14="http://schemas.microsoft.com/office/powerpoint/2010/main" val="2070416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MK 907 </a:t>
            </a:r>
            <a:r>
              <a:rPr lang="en-US" dirty="0" err="1"/>
              <a:t>Noteikumi</a:t>
            </a:r>
            <a:r>
              <a:rPr lang="en-US" dirty="0"/>
              <a:t> par </a:t>
            </a:r>
            <a:r>
              <a:rPr lang="en-US" dirty="0" err="1"/>
              <a:t>dzīvojamās</a:t>
            </a:r>
            <a:r>
              <a:rPr lang="en-US" dirty="0"/>
              <a:t> </a:t>
            </a:r>
            <a:r>
              <a:rPr lang="en-US" dirty="0" err="1"/>
              <a:t>mājas</a:t>
            </a:r>
            <a:r>
              <a:rPr lang="en-US" dirty="0"/>
              <a:t> </a:t>
            </a:r>
            <a:r>
              <a:rPr lang="en-US" dirty="0" err="1"/>
              <a:t>apsekošana</a:t>
            </a:r>
            <a:r>
              <a:rPr lang="en-US" dirty="0"/>
              <a:t>, </a:t>
            </a:r>
            <a:r>
              <a:rPr lang="en-US" dirty="0" err="1"/>
              <a:t>tehnisko</a:t>
            </a:r>
            <a:r>
              <a:rPr lang="en-US" dirty="0"/>
              <a:t> </a:t>
            </a:r>
            <a:r>
              <a:rPr lang="en-US" dirty="0" err="1"/>
              <a:t>apkopi</a:t>
            </a:r>
            <a:r>
              <a:rPr lang="en-US" dirty="0"/>
              <a:t>, </a:t>
            </a:r>
            <a:r>
              <a:rPr lang="en-US" dirty="0" err="1"/>
              <a:t>kārtējo</a:t>
            </a:r>
            <a:r>
              <a:rPr lang="en-US" dirty="0"/>
              <a:t> </a:t>
            </a:r>
            <a:r>
              <a:rPr lang="en-US" dirty="0" err="1"/>
              <a:t>remontu</a:t>
            </a:r>
            <a:r>
              <a:rPr lang="en-US" dirty="0"/>
              <a:t> un </a:t>
            </a:r>
            <a:r>
              <a:rPr lang="en-US" dirty="0" err="1"/>
              <a:t>energoefektivitātes</a:t>
            </a:r>
            <a:r>
              <a:rPr lang="en-US" dirty="0"/>
              <a:t> </a:t>
            </a:r>
            <a:r>
              <a:rPr lang="en-US" dirty="0" err="1"/>
              <a:t>minimālajām</a:t>
            </a:r>
            <a:r>
              <a:rPr lang="en-US" dirty="0"/>
              <a:t> </a:t>
            </a:r>
            <a:r>
              <a:rPr lang="en-US" dirty="0" err="1"/>
              <a:t>pras</a:t>
            </a:r>
            <a:r>
              <a:rPr lang="en-US" dirty="0"/>
              <a:t>\</a:t>
            </a:r>
            <a:r>
              <a:rPr lang="en-US" dirty="0" err="1"/>
              <a:t>ib</a:t>
            </a:r>
            <a:r>
              <a:rPr lang="en-US" dirty="0"/>
              <a:t>\am</a:t>
            </a:r>
            <a:endParaRPr lang="lv-LV" dirty="0"/>
          </a:p>
        </p:txBody>
      </p:sp>
      <p:sp>
        <p:nvSpPr>
          <p:cNvPr id="4" name="Slide Number Placeholder 3"/>
          <p:cNvSpPr>
            <a:spLocks noGrp="1"/>
          </p:cNvSpPr>
          <p:nvPr>
            <p:ph type="sldNum" sz="quarter" idx="5"/>
          </p:nvPr>
        </p:nvSpPr>
        <p:spPr/>
        <p:txBody>
          <a:bodyPr/>
          <a:lstStyle/>
          <a:p>
            <a:fld id="{142043EA-94F2-4593-8491-9679A20DB635}" type="slidenum">
              <a:rPr lang="lv-LV" smtClean="0"/>
              <a:t>27</a:t>
            </a:fld>
            <a:endParaRPr lang="lv-LV"/>
          </a:p>
        </p:txBody>
      </p:sp>
    </p:spTree>
    <p:extLst>
      <p:ext uri="{BB962C8B-B14F-4D97-AF65-F5344CB8AC3E}">
        <p14:creationId xmlns:p14="http://schemas.microsoft.com/office/powerpoint/2010/main" val="42532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MK 907 </a:t>
            </a:r>
            <a:r>
              <a:rPr lang="en-US" dirty="0" err="1"/>
              <a:t>Noteikumi</a:t>
            </a:r>
            <a:r>
              <a:rPr lang="en-US" dirty="0"/>
              <a:t> par </a:t>
            </a:r>
            <a:r>
              <a:rPr lang="en-US" dirty="0" err="1"/>
              <a:t>dzīvojamās</a:t>
            </a:r>
            <a:r>
              <a:rPr lang="en-US" dirty="0"/>
              <a:t> </a:t>
            </a:r>
            <a:r>
              <a:rPr lang="en-US" dirty="0" err="1"/>
              <a:t>mājas</a:t>
            </a:r>
            <a:r>
              <a:rPr lang="en-US" dirty="0"/>
              <a:t> </a:t>
            </a:r>
            <a:r>
              <a:rPr lang="en-US" dirty="0" err="1"/>
              <a:t>apsekošana</a:t>
            </a:r>
            <a:r>
              <a:rPr lang="en-US" dirty="0"/>
              <a:t>, </a:t>
            </a:r>
            <a:r>
              <a:rPr lang="en-US" dirty="0" err="1"/>
              <a:t>tehnisko</a:t>
            </a:r>
            <a:r>
              <a:rPr lang="en-US" dirty="0"/>
              <a:t> </a:t>
            </a:r>
            <a:r>
              <a:rPr lang="en-US" dirty="0" err="1"/>
              <a:t>apkopi</a:t>
            </a:r>
            <a:r>
              <a:rPr lang="en-US" dirty="0"/>
              <a:t>, </a:t>
            </a:r>
            <a:r>
              <a:rPr lang="en-US" dirty="0" err="1"/>
              <a:t>kārtējo</a:t>
            </a:r>
            <a:r>
              <a:rPr lang="en-US" dirty="0"/>
              <a:t> </a:t>
            </a:r>
            <a:r>
              <a:rPr lang="en-US" dirty="0" err="1"/>
              <a:t>remontu</a:t>
            </a:r>
            <a:r>
              <a:rPr lang="en-US" dirty="0"/>
              <a:t> un </a:t>
            </a:r>
            <a:r>
              <a:rPr lang="en-US" dirty="0" err="1"/>
              <a:t>energoefektivitātes</a:t>
            </a:r>
            <a:r>
              <a:rPr lang="en-US" dirty="0"/>
              <a:t> </a:t>
            </a:r>
            <a:r>
              <a:rPr lang="en-US" dirty="0" err="1"/>
              <a:t>minimālajām</a:t>
            </a:r>
            <a:r>
              <a:rPr lang="en-US" dirty="0"/>
              <a:t> </a:t>
            </a:r>
            <a:r>
              <a:rPr lang="en-US" dirty="0" err="1"/>
              <a:t>pras</a:t>
            </a:r>
            <a:r>
              <a:rPr lang="en-US" dirty="0"/>
              <a:t>\</a:t>
            </a:r>
            <a:r>
              <a:rPr lang="en-US" dirty="0" err="1"/>
              <a:t>ib</a:t>
            </a:r>
            <a:r>
              <a:rPr lang="en-US" dirty="0"/>
              <a:t>\am</a:t>
            </a:r>
            <a:endParaRPr lang="lv-LV" dirty="0"/>
          </a:p>
        </p:txBody>
      </p:sp>
      <p:sp>
        <p:nvSpPr>
          <p:cNvPr id="4" name="Slide Number Placeholder 3"/>
          <p:cNvSpPr>
            <a:spLocks noGrp="1"/>
          </p:cNvSpPr>
          <p:nvPr>
            <p:ph type="sldNum" sz="quarter" idx="5"/>
          </p:nvPr>
        </p:nvSpPr>
        <p:spPr/>
        <p:txBody>
          <a:bodyPr/>
          <a:lstStyle/>
          <a:p>
            <a:fld id="{142043EA-94F2-4593-8491-9679A20DB635}" type="slidenum">
              <a:rPr lang="lv-LV" smtClean="0"/>
              <a:t>28</a:t>
            </a:fld>
            <a:endParaRPr lang="lv-LV"/>
          </a:p>
        </p:txBody>
      </p:sp>
    </p:spTree>
    <p:extLst>
      <p:ext uri="{BB962C8B-B14F-4D97-AF65-F5344CB8AC3E}">
        <p14:creationId xmlns:p14="http://schemas.microsoft.com/office/powerpoint/2010/main" val="8617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MK 907 </a:t>
            </a:r>
            <a:r>
              <a:rPr lang="en-US" dirty="0" err="1"/>
              <a:t>Noteikumi</a:t>
            </a:r>
            <a:r>
              <a:rPr lang="en-US" dirty="0"/>
              <a:t> par </a:t>
            </a:r>
            <a:r>
              <a:rPr lang="en-US" dirty="0" err="1"/>
              <a:t>dzīvojamās</a:t>
            </a:r>
            <a:r>
              <a:rPr lang="en-US" dirty="0"/>
              <a:t> </a:t>
            </a:r>
            <a:r>
              <a:rPr lang="en-US" dirty="0" err="1"/>
              <a:t>mājas</a:t>
            </a:r>
            <a:r>
              <a:rPr lang="en-US" dirty="0"/>
              <a:t> </a:t>
            </a:r>
            <a:r>
              <a:rPr lang="en-US" dirty="0" err="1"/>
              <a:t>apsekošana</a:t>
            </a:r>
            <a:r>
              <a:rPr lang="en-US" dirty="0"/>
              <a:t>, </a:t>
            </a:r>
            <a:r>
              <a:rPr lang="en-US" dirty="0" err="1"/>
              <a:t>tehnisko</a:t>
            </a:r>
            <a:r>
              <a:rPr lang="en-US" dirty="0"/>
              <a:t> </a:t>
            </a:r>
            <a:r>
              <a:rPr lang="en-US" dirty="0" err="1"/>
              <a:t>apkopi</a:t>
            </a:r>
            <a:r>
              <a:rPr lang="en-US" dirty="0"/>
              <a:t>, </a:t>
            </a:r>
            <a:r>
              <a:rPr lang="en-US" dirty="0" err="1"/>
              <a:t>kārtējo</a:t>
            </a:r>
            <a:r>
              <a:rPr lang="en-US" dirty="0"/>
              <a:t> </a:t>
            </a:r>
            <a:r>
              <a:rPr lang="en-US" dirty="0" err="1"/>
              <a:t>remontu</a:t>
            </a:r>
            <a:r>
              <a:rPr lang="en-US" dirty="0"/>
              <a:t> un </a:t>
            </a:r>
            <a:r>
              <a:rPr lang="en-US" dirty="0" err="1"/>
              <a:t>energoefektivitātes</a:t>
            </a:r>
            <a:r>
              <a:rPr lang="en-US" dirty="0"/>
              <a:t> </a:t>
            </a:r>
            <a:r>
              <a:rPr lang="en-US" dirty="0" err="1"/>
              <a:t>minimālajām</a:t>
            </a:r>
            <a:r>
              <a:rPr lang="en-US" dirty="0"/>
              <a:t> </a:t>
            </a:r>
            <a:r>
              <a:rPr lang="en-US" dirty="0" err="1"/>
              <a:t>pras</a:t>
            </a:r>
            <a:r>
              <a:rPr lang="en-US" dirty="0"/>
              <a:t>\</a:t>
            </a:r>
            <a:r>
              <a:rPr lang="en-US" dirty="0" err="1"/>
              <a:t>ib</a:t>
            </a:r>
            <a:r>
              <a:rPr lang="en-US" dirty="0"/>
              <a:t>\am</a:t>
            </a:r>
            <a:endParaRPr lang="lv-LV" dirty="0"/>
          </a:p>
        </p:txBody>
      </p:sp>
      <p:sp>
        <p:nvSpPr>
          <p:cNvPr id="4" name="Slide Number Placeholder 3"/>
          <p:cNvSpPr>
            <a:spLocks noGrp="1"/>
          </p:cNvSpPr>
          <p:nvPr>
            <p:ph type="sldNum" sz="quarter" idx="5"/>
          </p:nvPr>
        </p:nvSpPr>
        <p:spPr/>
        <p:txBody>
          <a:bodyPr/>
          <a:lstStyle/>
          <a:p>
            <a:fld id="{142043EA-94F2-4593-8491-9679A20DB635}" type="slidenum">
              <a:rPr lang="lv-LV" smtClean="0"/>
              <a:t>29</a:t>
            </a:fld>
            <a:endParaRPr lang="lv-LV"/>
          </a:p>
        </p:txBody>
      </p:sp>
    </p:spTree>
    <p:extLst>
      <p:ext uri="{BB962C8B-B14F-4D97-AF65-F5344CB8AC3E}">
        <p14:creationId xmlns:p14="http://schemas.microsoft.com/office/powerpoint/2010/main" val="900628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6C6322BF-EE42-4456-B3BF-2A220FE3AF2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43453" y="234096"/>
            <a:ext cx="2349294" cy="1717921"/>
          </a:xfrm>
          <a:prstGeom prst="rect">
            <a:avLst/>
          </a:prstGeom>
        </p:spPr>
      </p:pic>
    </p:spTree>
    <p:extLst>
      <p:ext uri="{BB962C8B-B14F-4D97-AF65-F5344CB8AC3E}">
        <p14:creationId xmlns:p14="http://schemas.microsoft.com/office/powerpoint/2010/main" val="280162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5" y="252413"/>
            <a:ext cx="5267730" cy="433387"/>
          </a:xfrm>
          <a:prstGeom prst="rect">
            <a:avLst/>
          </a:prstGeom>
        </p:spPr>
        <p:txBody>
          <a:bodyPr vert="horz"/>
          <a:lstStyle>
            <a:lvl1pPr marL="0" indent="0">
              <a:buNone/>
              <a:defRPr sz="2800">
                <a:solidFill>
                  <a:srgbClr val="7C9EBD"/>
                </a:solidFill>
                <a:latin typeface="Avenir Next Demi Bold"/>
                <a:cs typeface="Avenir Next Demi Bold"/>
              </a:defRPr>
            </a:lvl1pPr>
            <a:lvl2pPr>
              <a:defRPr sz="2800"/>
            </a:lvl2pPr>
            <a:lvl3pPr>
              <a:defRPr sz="2800"/>
            </a:lvl3pPr>
            <a:lvl4pPr>
              <a:defRPr sz="2800"/>
            </a:lvl4pPr>
            <a:lvl5pPr>
              <a:defRPr sz="2800"/>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venir Next Regular"/>
                <a:cs typeface="Avenir Next Regular"/>
              </a:defRPr>
            </a:lvl1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Tree>
    <p:extLst>
      <p:ext uri="{BB962C8B-B14F-4D97-AF65-F5344CB8AC3E}">
        <p14:creationId xmlns:p14="http://schemas.microsoft.com/office/powerpoint/2010/main" val="399631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
        <p:nvSpPr>
          <p:cNvPr id="4" name="Rectangle 3"/>
          <p:cNvSpPr/>
          <p:nvPr userDrawn="1"/>
        </p:nvSpPr>
        <p:spPr>
          <a:xfrm>
            <a:off x="495725" y="1170204"/>
            <a:ext cx="4572000" cy="2554545"/>
          </a:xfrm>
          <a:prstGeom prst="rect">
            <a:avLst/>
          </a:prstGeom>
        </p:spPr>
        <p:txBody>
          <a:bodyPr>
            <a:spAutoFit/>
          </a:bodyPr>
          <a:lstStyle/>
          <a:p>
            <a:r>
              <a:rPr lang="en-US" sz="1600" b="0" i="0" dirty="0">
                <a:latin typeface="Arial" panose="020B0604020202020204" pitchFamily="34" charset="0"/>
                <a:cs typeface="Arial" panose="020B0604020202020204" pitchFamily="34" charset="0"/>
              </a:rPr>
              <a:t>SIA “CMB”</a:t>
            </a:r>
          </a:p>
          <a:p>
            <a:r>
              <a:rPr lang="en-US" sz="1600" b="0" i="0" dirty="0" err="1">
                <a:latin typeface="Arial" panose="020B0604020202020204" pitchFamily="34" charset="0"/>
                <a:cs typeface="Arial" panose="020B0604020202020204" pitchFamily="34" charset="0"/>
              </a:rPr>
              <a:t>reģ</a:t>
            </a:r>
            <a:r>
              <a:rPr lang="en-US" sz="1600" b="0" i="0" dirty="0">
                <a:latin typeface="Arial" panose="020B0604020202020204" pitchFamily="34" charset="0"/>
                <a:cs typeface="Arial" panose="020B0604020202020204" pitchFamily="34" charset="0"/>
              </a:rPr>
              <a:t>. Nr. 43603024025, </a:t>
            </a:r>
          </a:p>
          <a:p>
            <a:endParaRPr lang="en-US" sz="1600" b="0" i="0" dirty="0">
              <a:latin typeface="Arial" panose="020B0604020202020204" pitchFamily="34" charset="0"/>
              <a:cs typeface="Arial" panose="020B0604020202020204" pitchFamily="34" charset="0"/>
            </a:endParaRPr>
          </a:p>
          <a:p>
            <a:r>
              <a:rPr lang="en-US" sz="1600" b="0" i="0" dirty="0">
                <a:latin typeface="Arial" panose="020B0604020202020204" pitchFamily="34" charset="0"/>
                <a:cs typeface="Arial" panose="020B0604020202020204" pitchFamily="34" charset="0"/>
              </a:rPr>
              <a:t>Ventspils iela 48, Rīga, LV-1002</a:t>
            </a:r>
          </a:p>
          <a:p>
            <a:endParaRPr lang="en-US" sz="1600" b="0" i="0" dirty="0">
              <a:latin typeface="Arial" panose="020B0604020202020204" pitchFamily="34" charset="0"/>
              <a:cs typeface="Arial" panose="020B0604020202020204" pitchFamily="34" charset="0"/>
            </a:endParaRPr>
          </a:p>
          <a:p>
            <a:r>
              <a:rPr lang="en-US" sz="1600" b="0" i="0" dirty="0">
                <a:latin typeface="Arial" panose="020B0604020202020204" pitchFamily="34" charset="0"/>
                <a:cs typeface="Arial" panose="020B0604020202020204" pitchFamily="34" charset="0"/>
              </a:rPr>
              <a:t>AS </a:t>
            </a:r>
            <a:r>
              <a:rPr lang="en-US" sz="1600" b="0" i="0" dirty="0" err="1">
                <a:latin typeface="Arial" panose="020B0604020202020204" pitchFamily="34" charset="0"/>
                <a:cs typeface="Arial" panose="020B0604020202020204" pitchFamily="34" charset="0"/>
              </a:rPr>
              <a:t>Swedbank</a:t>
            </a:r>
            <a:endParaRPr lang="en-US" sz="1600" b="0" i="0" dirty="0">
              <a:latin typeface="Arial" panose="020B0604020202020204" pitchFamily="34" charset="0"/>
              <a:cs typeface="Arial" panose="020B0604020202020204" pitchFamily="34" charset="0"/>
            </a:endParaRPr>
          </a:p>
          <a:p>
            <a:r>
              <a:rPr lang="en-US" sz="1600" b="0" i="0" dirty="0" err="1">
                <a:latin typeface="Arial" panose="020B0604020202020204" pitchFamily="34" charset="0"/>
                <a:cs typeface="Arial" panose="020B0604020202020204" pitchFamily="34" charset="0"/>
              </a:rPr>
              <a:t>konts</a:t>
            </a:r>
            <a:r>
              <a:rPr lang="en-US" sz="1600" b="0" i="0" dirty="0">
                <a:latin typeface="Arial" panose="020B0604020202020204" pitchFamily="34" charset="0"/>
                <a:cs typeface="Arial" panose="020B0604020202020204" pitchFamily="34" charset="0"/>
              </a:rPr>
              <a:t>: LV25HABA0551010261100</a:t>
            </a:r>
          </a:p>
          <a:p>
            <a:endParaRPr lang="en-US" sz="1600" b="0" i="0" dirty="0">
              <a:latin typeface="Arial" panose="020B0604020202020204" pitchFamily="34" charset="0"/>
              <a:cs typeface="Arial" panose="020B0604020202020204" pitchFamily="34" charset="0"/>
            </a:endParaRPr>
          </a:p>
          <a:p>
            <a:r>
              <a:rPr lang="en-US" sz="1600" b="0" i="0" dirty="0" err="1">
                <a:latin typeface="Arial" panose="020B0604020202020204" pitchFamily="34" charset="0"/>
                <a:cs typeface="Arial" panose="020B0604020202020204" pitchFamily="34" charset="0"/>
              </a:rPr>
              <a:t>cmb@cmb.lv</a:t>
            </a:r>
            <a:endParaRPr lang="en-US" sz="1600" b="0" i="0" dirty="0">
              <a:latin typeface="Arial" panose="020B0604020202020204" pitchFamily="34" charset="0"/>
              <a:cs typeface="Arial" panose="020B0604020202020204" pitchFamily="34" charset="0"/>
            </a:endParaRPr>
          </a:p>
          <a:p>
            <a:r>
              <a:rPr lang="en-US" sz="1600" b="0" i="0" dirty="0" err="1">
                <a:latin typeface="Arial" panose="020B0604020202020204" pitchFamily="34" charset="0"/>
                <a:cs typeface="Arial" panose="020B0604020202020204" pitchFamily="34" charset="0"/>
              </a:rPr>
              <a:t>cmb.lv</a:t>
            </a:r>
            <a:endParaRPr lang="en-US" sz="1600" b="0" i="0" dirty="0">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4"/>
          <a:stretch>
            <a:fillRect/>
          </a:stretch>
        </p:blipFill>
        <p:spPr>
          <a:xfrm>
            <a:off x="180275" y="1436944"/>
            <a:ext cx="3911600" cy="38100"/>
          </a:xfrm>
          <a:prstGeom prst="rect">
            <a:avLst/>
          </a:prstGeom>
        </p:spPr>
      </p:pic>
    </p:spTree>
    <p:extLst>
      <p:ext uri="{BB962C8B-B14F-4D97-AF65-F5344CB8AC3E}">
        <p14:creationId xmlns:p14="http://schemas.microsoft.com/office/powerpoint/2010/main" val="394116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10719" y="2874756"/>
            <a:ext cx="5245100" cy="38100"/>
          </a:xfrm>
          <a:prstGeom prst="rect">
            <a:avLst/>
          </a:prstGeom>
        </p:spPr>
      </p:pic>
      <p:sp>
        <p:nvSpPr>
          <p:cNvPr id="8" name="Text Placeholder 9"/>
          <p:cNvSpPr>
            <a:spLocks noGrp="1"/>
          </p:cNvSpPr>
          <p:nvPr>
            <p:ph type="body" sz="quarter" idx="10"/>
          </p:nvPr>
        </p:nvSpPr>
        <p:spPr>
          <a:xfrm>
            <a:off x="631825" y="1955524"/>
            <a:ext cx="5554966" cy="558281"/>
          </a:xfrm>
          <a:prstGeom prst="rect">
            <a:avLst/>
          </a:prstGeom>
        </p:spPr>
        <p:txBody>
          <a:bodyPr vert="horz"/>
          <a:lstStyle>
            <a:lvl1pPr marL="0" indent="0">
              <a:buNone/>
              <a:defRPr sz="3000">
                <a:solidFill>
                  <a:srgbClr val="7C9EBD"/>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
        <p:nvSpPr>
          <p:cNvPr id="9" name="Text Placeholder 11"/>
          <p:cNvSpPr>
            <a:spLocks noGrp="1"/>
          </p:cNvSpPr>
          <p:nvPr>
            <p:ph type="body" sz="quarter" idx="11"/>
          </p:nvPr>
        </p:nvSpPr>
        <p:spPr>
          <a:xfrm>
            <a:off x="631825" y="2609056"/>
            <a:ext cx="4611688" cy="1611313"/>
          </a:xfrm>
          <a:prstGeom prst="rect">
            <a:avLst/>
          </a:prstGeom>
        </p:spPr>
        <p:txBody>
          <a:bodyPr vert="horz"/>
          <a:lstStyle>
            <a:lvl1pPr marL="0" indent="0">
              <a:buNone/>
              <a:defRPr sz="13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pic>
        <p:nvPicPr>
          <p:cNvPr id="3" name="Attēls 2">
            <a:extLst>
              <a:ext uri="{FF2B5EF4-FFF2-40B4-BE49-F238E27FC236}">
                <a16:creationId xmlns:a16="http://schemas.microsoft.com/office/drawing/2014/main" id="{1599EDAE-62D7-45D7-8A71-CA6B6FCE566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1825" y="292462"/>
            <a:ext cx="1706880" cy="1248156"/>
          </a:xfrm>
          <a:prstGeom prst="rect">
            <a:avLst/>
          </a:prstGeom>
        </p:spPr>
      </p:pic>
    </p:spTree>
    <p:extLst>
      <p:ext uri="{BB962C8B-B14F-4D97-AF65-F5344CB8AC3E}">
        <p14:creationId xmlns:p14="http://schemas.microsoft.com/office/powerpoint/2010/main" val="17809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Prezent_16=9-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38" y="0"/>
            <a:ext cx="9114562"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845" y="5807992"/>
            <a:ext cx="933985" cy="675869"/>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9245" y="5960392"/>
            <a:ext cx="933985" cy="675869"/>
          </a:xfrm>
          <a:prstGeom prst="rect">
            <a:avLst/>
          </a:prstGeom>
        </p:spPr>
      </p:pic>
      <p:pic>
        <p:nvPicPr>
          <p:cNvPr id="10" name="Picture 9"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11645" y="6112792"/>
            <a:ext cx="933985" cy="675869"/>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364045" y="6265192"/>
            <a:ext cx="933985" cy="675869"/>
          </a:xfrm>
          <a:prstGeom prst="rect">
            <a:avLst/>
          </a:prstGeom>
        </p:spPr>
      </p:pic>
      <p:pic>
        <p:nvPicPr>
          <p:cNvPr id="12" name="Picture 11" descr="CMB logo prezentacija.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349724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Prezent_16=9-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38" y="0"/>
            <a:ext cx="9114562"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845" y="5807992"/>
            <a:ext cx="933985" cy="675869"/>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9245" y="5960392"/>
            <a:ext cx="933985" cy="675869"/>
          </a:xfrm>
          <a:prstGeom prst="rect">
            <a:avLst/>
          </a:prstGeom>
        </p:spPr>
      </p:pic>
      <p:pic>
        <p:nvPicPr>
          <p:cNvPr id="10" name="Picture 9"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11645" y="6112792"/>
            <a:ext cx="933985" cy="675869"/>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364045" y="6265192"/>
            <a:ext cx="933985" cy="675869"/>
          </a:xfrm>
          <a:prstGeom prst="rect">
            <a:avLst/>
          </a:prstGeom>
        </p:spPr>
      </p:pic>
      <p:pic>
        <p:nvPicPr>
          <p:cNvPr id="12" name="Picture 11" descr="CMB logo prezentacija.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46240" y="4202349"/>
            <a:ext cx="907694" cy="656842"/>
          </a:xfrm>
          <a:prstGeom prst="rect">
            <a:avLst/>
          </a:prstGeom>
        </p:spPr>
      </p:pic>
      <p:pic>
        <p:nvPicPr>
          <p:cNvPr id="13" name="Picture 12"/>
          <p:cNvPicPr>
            <a:picLocks noChangeAspect="1"/>
          </p:cNvPicPr>
          <p:nvPr userDrawn="1"/>
        </p:nvPicPr>
        <p:blipFill>
          <a:blip r:embed="rId5"/>
          <a:stretch>
            <a:fillRect/>
          </a:stretch>
        </p:blipFill>
        <p:spPr>
          <a:xfrm>
            <a:off x="131396" y="648145"/>
            <a:ext cx="8153400" cy="38100"/>
          </a:xfrm>
          <a:prstGeom prst="rect">
            <a:avLst/>
          </a:prstGeom>
        </p:spPr>
      </p:pic>
      <p:sp>
        <p:nvSpPr>
          <p:cNvPr id="14" name="Text Placeholder 12"/>
          <p:cNvSpPr>
            <a:spLocks noGrp="1"/>
          </p:cNvSpPr>
          <p:nvPr>
            <p:ph type="body" sz="quarter" idx="10"/>
          </p:nvPr>
        </p:nvSpPr>
        <p:spPr>
          <a:xfrm>
            <a:off x="542925" y="252413"/>
            <a:ext cx="4904564" cy="433387"/>
          </a:xfrm>
          <a:prstGeom prst="rect">
            <a:avLst/>
          </a:prstGeom>
        </p:spPr>
        <p:txBody>
          <a:bodyPr vert="horz"/>
          <a:lstStyle>
            <a:lvl1pPr marL="0" indent="0">
              <a:buNone/>
              <a:defRPr sz="2800">
                <a:solidFill>
                  <a:srgbClr val="7C9EBD"/>
                </a:solidFill>
                <a:latin typeface="Avenir Next Demi Bold"/>
                <a:cs typeface="Avenir Next Demi Bold"/>
              </a:defRPr>
            </a:lvl1pPr>
            <a:lvl2pPr>
              <a:defRPr sz="2800"/>
            </a:lvl2pPr>
            <a:lvl3pPr>
              <a:defRPr sz="2800"/>
            </a:lvl3pPr>
            <a:lvl4pPr>
              <a:defRPr sz="2800"/>
            </a:lvl4pPr>
            <a:lvl5pPr>
              <a:defRPr sz="2800"/>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
        <p:nvSpPr>
          <p:cNvPr id="15"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Tree>
    <p:extLst>
      <p:ext uri="{BB962C8B-B14F-4D97-AF65-F5344CB8AC3E}">
        <p14:creationId xmlns:p14="http://schemas.microsoft.com/office/powerpoint/2010/main" val="643961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rezent_16=9-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02" y="0"/>
            <a:ext cx="9123698"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391760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Prezent_16=9-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02" y="0"/>
            <a:ext cx="9123698"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4" y="252413"/>
            <a:ext cx="5222335" cy="433387"/>
          </a:xfrm>
          <a:prstGeom prst="rect">
            <a:avLst/>
          </a:prstGeom>
        </p:spPr>
        <p:txBody>
          <a:bodyPr vert="horz"/>
          <a:lstStyle>
            <a:lvl1pPr marL="0" indent="0">
              <a:buNone/>
              <a:defRPr sz="2800">
                <a:solidFill>
                  <a:srgbClr val="7C9EBD"/>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Tree>
    <p:extLst>
      <p:ext uri="{BB962C8B-B14F-4D97-AF65-F5344CB8AC3E}">
        <p14:creationId xmlns:p14="http://schemas.microsoft.com/office/powerpoint/2010/main" val="340181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Prezent_16=9-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11" y="0"/>
            <a:ext cx="9129789" cy="5143500"/>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161553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descr="Prezent_16=9-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11" y="0"/>
            <a:ext cx="9129789" cy="5143500"/>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4" y="252413"/>
            <a:ext cx="4917535" cy="433387"/>
          </a:xfrm>
          <a:prstGeom prst="rect">
            <a:avLst/>
          </a:prstGeom>
        </p:spPr>
        <p:txBody>
          <a:bodyPr vert="horz"/>
          <a:lstStyle>
            <a:lvl1pPr marL="0" indent="0">
              <a:buNone/>
              <a:defRPr sz="2800">
                <a:solidFill>
                  <a:srgbClr val="7C9EBD"/>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Tree>
    <p:extLst>
      <p:ext uri="{BB962C8B-B14F-4D97-AF65-F5344CB8AC3E}">
        <p14:creationId xmlns:p14="http://schemas.microsoft.com/office/powerpoint/2010/main" val="398571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62960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ezent_16=9-1.jp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Tree>
    <p:extLst>
      <p:ext uri="{BB962C8B-B14F-4D97-AF65-F5344CB8AC3E}">
        <p14:creationId xmlns:p14="http://schemas.microsoft.com/office/powerpoint/2010/main" val="3223719201"/>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5" r:id="rId3"/>
    <p:sldLayoutId id="2147483650" r:id="rId4"/>
    <p:sldLayoutId id="2147483651" r:id="rId5"/>
    <p:sldLayoutId id="2147483656" r:id="rId6"/>
    <p:sldLayoutId id="2147483652" r:id="rId7"/>
    <p:sldLayoutId id="2147483657" r:id="rId8"/>
    <p:sldLayoutId id="2147483653" r:id="rId9"/>
    <p:sldLayoutId id="2147483658" r:id="rId10"/>
    <p:sldLayoutId id="2147483659" r:id="rId11"/>
  </p:sldLayoutIdLst>
  <p:hf hdr="0" dt="0"/>
  <p:txStyles>
    <p:titleStyle>
      <a:lvl1pPr algn="ctr" defTabSz="436381" rtl="0" eaLnBrk="1" latinLnBrk="0" hangingPunct="1">
        <a:spcBef>
          <a:spcPct val="0"/>
        </a:spcBef>
        <a:buNone/>
        <a:defRPr sz="4200" kern="1200">
          <a:solidFill>
            <a:schemeClr val="tx1"/>
          </a:solidFill>
          <a:latin typeface="+mj-lt"/>
          <a:ea typeface="+mj-ea"/>
          <a:cs typeface="+mj-cs"/>
        </a:defRPr>
      </a:lvl1pPr>
    </p:titleStyle>
    <p:bodyStyle>
      <a:lvl1pPr marL="327285" indent="-327285" algn="l" defTabSz="436381" rtl="0" eaLnBrk="1" latinLnBrk="0" hangingPunct="1">
        <a:spcBef>
          <a:spcPct val="20000"/>
        </a:spcBef>
        <a:buFont typeface="Arial"/>
        <a:buChar char="•"/>
        <a:defRPr sz="3100" kern="1200">
          <a:solidFill>
            <a:schemeClr val="tx1"/>
          </a:solidFill>
          <a:latin typeface="+mn-lt"/>
          <a:ea typeface="+mn-ea"/>
          <a:cs typeface="+mn-cs"/>
        </a:defRPr>
      </a:lvl1pPr>
      <a:lvl2pPr marL="709119" indent="-272738" algn="l" defTabSz="436381" rtl="0" eaLnBrk="1" latinLnBrk="0" hangingPunct="1">
        <a:spcBef>
          <a:spcPct val="20000"/>
        </a:spcBef>
        <a:buFont typeface="Arial"/>
        <a:buChar char="–"/>
        <a:defRPr sz="2600" kern="1200">
          <a:solidFill>
            <a:schemeClr val="tx1"/>
          </a:solidFill>
          <a:latin typeface="+mn-lt"/>
          <a:ea typeface="+mn-ea"/>
          <a:cs typeface="+mn-cs"/>
        </a:defRPr>
      </a:lvl2pPr>
      <a:lvl3pPr marL="1090951" indent="-218190" algn="l" defTabSz="436381" rtl="0" eaLnBrk="1" latinLnBrk="0" hangingPunct="1">
        <a:spcBef>
          <a:spcPct val="20000"/>
        </a:spcBef>
        <a:buFont typeface="Arial"/>
        <a:buChar char="•"/>
        <a:defRPr sz="2300" kern="1200">
          <a:solidFill>
            <a:schemeClr val="tx1"/>
          </a:solidFill>
          <a:latin typeface="+mn-lt"/>
          <a:ea typeface="+mn-ea"/>
          <a:cs typeface="+mn-cs"/>
        </a:defRPr>
      </a:lvl3pPr>
      <a:lvl4pPr marL="1527332" indent="-218190" algn="l" defTabSz="436381" rtl="0" eaLnBrk="1" latinLnBrk="0" hangingPunct="1">
        <a:spcBef>
          <a:spcPct val="20000"/>
        </a:spcBef>
        <a:buFont typeface="Arial"/>
        <a:buChar char="–"/>
        <a:defRPr sz="1900" kern="1200">
          <a:solidFill>
            <a:schemeClr val="tx1"/>
          </a:solidFill>
          <a:latin typeface="+mn-lt"/>
          <a:ea typeface="+mn-ea"/>
          <a:cs typeface="+mn-cs"/>
        </a:defRPr>
      </a:lvl4pPr>
      <a:lvl5pPr marL="1963712" indent="-218190" algn="l" defTabSz="436381" rtl="0" eaLnBrk="1" latinLnBrk="0" hangingPunct="1">
        <a:spcBef>
          <a:spcPct val="20000"/>
        </a:spcBef>
        <a:buFont typeface="Arial"/>
        <a:buChar char="»"/>
        <a:defRPr sz="1900" kern="1200">
          <a:solidFill>
            <a:schemeClr val="tx1"/>
          </a:solidFill>
          <a:latin typeface="+mn-lt"/>
          <a:ea typeface="+mn-ea"/>
          <a:cs typeface="+mn-cs"/>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1824" y="1955524"/>
            <a:ext cx="6176118" cy="947863"/>
          </a:xfrm>
        </p:spPr>
        <p:txBody>
          <a:bodyPr/>
          <a:lstStyle/>
          <a:p>
            <a:pPr lvl="0">
              <a:spcBef>
                <a:spcPts val="0"/>
              </a:spcBef>
              <a:buSzPts val="2800"/>
            </a:pPr>
            <a:r>
              <a:rPr lang="lv-LV" dirty="0"/>
              <a:t>464. SĒRIJAS DAUDZDZĪVOKĻU DZĪVOJAMĀS ĒKAS</a:t>
            </a:r>
            <a:endParaRPr lang="lv-LV" sz="2800" cap="all" dirty="0">
              <a:ea typeface="Arial"/>
              <a:cs typeface="Arial"/>
              <a:sym typeface="Arial"/>
            </a:endParaRPr>
          </a:p>
        </p:txBody>
      </p:sp>
      <p:sp>
        <p:nvSpPr>
          <p:cNvPr id="3" name="Teksta vietturis 2">
            <a:extLst>
              <a:ext uri="{FF2B5EF4-FFF2-40B4-BE49-F238E27FC236}">
                <a16:creationId xmlns:a16="http://schemas.microsoft.com/office/drawing/2014/main" id="{9A05C177-5806-4871-9339-E8517810603D}"/>
              </a:ext>
            </a:extLst>
          </p:cNvPr>
          <p:cNvSpPr>
            <a:spLocks noGrp="1"/>
          </p:cNvSpPr>
          <p:nvPr>
            <p:ph type="body" sz="quarter" idx="11"/>
          </p:nvPr>
        </p:nvSpPr>
        <p:spPr>
          <a:xfrm>
            <a:off x="631825" y="2982825"/>
            <a:ext cx="4611688" cy="1611313"/>
          </a:xfrm>
        </p:spPr>
        <p:txBody>
          <a:bodyPr/>
          <a:lstStyle/>
          <a:p>
            <a:r>
              <a:rPr lang="lv-LV" dirty="0"/>
              <a:t>RĪGA, JELGAVA</a:t>
            </a:r>
          </a:p>
        </p:txBody>
      </p:sp>
    </p:spTree>
    <p:extLst>
      <p:ext uri="{BB962C8B-B14F-4D97-AF65-F5344CB8AC3E}">
        <p14:creationId xmlns:p14="http://schemas.microsoft.com/office/powerpoint/2010/main" val="322022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3364A8F4-6A4D-4D5B-A7C6-92A94B2788BB}"/>
              </a:ext>
            </a:extLst>
          </p:cNvPr>
          <p:cNvSpPr>
            <a:spLocks noGrp="1"/>
          </p:cNvSpPr>
          <p:nvPr>
            <p:ph type="body" sz="quarter" idx="10"/>
          </p:nvPr>
        </p:nvSpPr>
        <p:spPr/>
        <p:txBody>
          <a:bodyPr/>
          <a:lstStyle/>
          <a:p>
            <a:r>
              <a:rPr lang="lv-LV" dirty="0"/>
              <a:t>Pamati</a:t>
            </a:r>
          </a:p>
        </p:txBody>
      </p:sp>
      <p:sp>
        <p:nvSpPr>
          <p:cNvPr id="3" name="Teksta vietturis 2">
            <a:extLst>
              <a:ext uri="{FF2B5EF4-FFF2-40B4-BE49-F238E27FC236}">
                <a16:creationId xmlns:a16="http://schemas.microsoft.com/office/drawing/2014/main" id="{31440D57-5C91-47DF-A121-9950E8D4D447}"/>
              </a:ext>
            </a:extLst>
          </p:cNvPr>
          <p:cNvSpPr>
            <a:spLocks noGrp="1"/>
          </p:cNvSpPr>
          <p:nvPr>
            <p:ph type="body" sz="quarter" idx="11"/>
          </p:nvPr>
        </p:nvSpPr>
        <p:spPr>
          <a:xfrm>
            <a:off x="542925" y="898525"/>
            <a:ext cx="8477250" cy="4330700"/>
          </a:xfrm>
        </p:spPr>
        <p:txBody>
          <a:bodyPr/>
          <a:lstStyle/>
          <a:p>
            <a:pPr algn="just"/>
            <a:r>
              <a:rPr lang="lv-LV" dirty="0"/>
              <a:t>Atsevišķās mājās pagrabstāvā tika konstatēta virsūdeņu un gruntsūdeņu pieplūšana vai infiltrācija, kas dažviet ir veicinājis pie ēkas cokola paneļiem esošās grunts pamatnes izskalošanu, kā rezultātā veidojas apmaļu bojājumi un deformācijas, kas veicina pastiprinātu virsūdeņu pieplūšanu pagrabstāvā un apjomīgāku grunts izskalošanu.</a:t>
            </a:r>
          </a:p>
        </p:txBody>
      </p:sp>
      <p:pic>
        <p:nvPicPr>
          <p:cNvPr id="4" name="Attēls 3">
            <a:extLst>
              <a:ext uri="{FF2B5EF4-FFF2-40B4-BE49-F238E27FC236}">
                <a16:creationId xmlns:a16="http://schemas.microsoft.com/office/drawing/2014/main" id="{70090663-026F-4AD5-BC3B-24F15CAD2A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430" y="2655887"/>
            <a:ext cx="3352801" cy="2228102"/>
          </a:xfrm>
          <a:prstGeom prst="rect">
            <a:avLst/>
          </a:prstGeom>
          <a:noFill/>
          <a:ln>
            <a:noFill/>
          </a:ln>
        </p:spPr>
      </p:pic>
      <p:pic>
        <p:nvPicPr>
          <p:cNvPr id="5" name="Attēls 4">
            <a:extLst>
              <a:ext uri="{FF2B5EF4-FFF2-40B4-BE49-F238E27FC236}">
                <a16:creationId xmlns:a16="http://schemas.microsoft.com/office/drawing/2014/main" id="{054C3595-4636-4A74-9607-CD33BA504DE4}"/>
              </a:ext>
            </a:extLst>
          </p:cNvPr>
          <p:cNvPicPr/>
          <p:nvPr/>
        </p:nvPicPr>
        <p:blipFill rotWithShape="1">
          <a:blip r:embed="rId3" cstate="print">
            <a:extLst>
              <a:ext uri="{28A0092B-C50C-407E-A947-70E740481C1C}">
                <a14:useLocalDpi xmlns:a14="http://schemas.microsoft.com/office/drawing/2010/main" val="0"/>
              </a:ext>
            </a:extLst>
          </a:blip>
          <a:srcRect l="18334" t="24915" r="9923" b="3342"/>
          <a:stretch/>
        </p:blipFill>
        <p:spPr bwMode="auto">
          <a:xfrm>
            <a:off x="5551170" y="2662237"/>
            <a:ext cx="3352800" cy="2235200"/>
          </a:xfrm>
          <a:prstGeom prst="rect">
            <a:avLst/>
          </a:prstGeom>
          <a:noFill/>
          <a:ln>
            <a:noFill/>
          </a:ln>
        </p:spPr>
      </p:pic>
    </p:spTree>
    <p:extLst>
      <p:ext uri="{BB962C8B-B14F-4D97-AF65-F5344CB8AC3E}">
        <p14:creationId xmlns:p14="http://schemas.microsoft.com/office/powerpoint/2010/main" val="49710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9433D1-E86C-4A2A-8381-6206E1DF3CD4}"/>
              </a:ext>
            </a:extLst>
          </p:cNvPr>
          <p:cNvSpPr>
            <a:spLocks noGrp="1"/>
          </p:cNvSpPr>
          <p:nvPr>
            <p:ph type="body" sz="quarter" idx="10"/>
          </p:nvPr>
        </p:nvSpPr>
        <p:spPr/>
        <p:txBody>
          <a:bodyPr/>
          <a:lstStyle/>
          <a:p>
            <a:r>
              <a:rPr lang="lv-LV" dirty="0"/>
              <a:t>Nesošās sienas</a:t>
            </a:r>
          </a:p>
        </p:txBody>
      </p:sp>
      <p:sp>
        <p:nvSpPr>
          <p:cNvPr id="3" name="Teksta vietturis 2">
            <a:extLst>
              <a:ext uri="{FF2B5EF4-FFF2-40B4-BE49-F238E27FC236}">
                <a16:creationId xmlns:a16="http://schemas.microsoft.com/office/drawing/2014/main" id="{67482473-E430-400C-A187-2166738BB761}"/>
              </a:ext>
            </a:extLst>
          </p:cNvPr>
          <p:cNvSpPr>
            <a:spLocks noGrp="1"/>
          </p:cNvSpPr>
          <p:nvPr>
            <p:ph type="body" sz="quarter" idx="11"/>
          </p:nvPr>
        </p:nvSpPr>
        <p:spPr>
          <a:xfrm>
            <a:off x="542924" y="2322079"/>
            <a:ext cx="8471226" cy="2966893"/>
          </a:xfrm>
        </p:spPr>
        <p:txBody>
          <a:bodyPr/>
          <a:lstStyle/>
          <a:p>
            <a:pPr algn="just"/>
            <a:r>
              <a:rPr lang="lv-LV" sz="1600" dirty="0"/>
              <a:t>Lokāli konstatēts piesātinājums ar mitrumu, atslāņojusies vai nepietiekama betona aizsargkārta, dzelzsbetona sienu paneļu stiegrojuma korozija. </a:t>
            </a:r>
          </a:p>
          <a:p>
            <a:pPr algn="just"/>
            <a:r>
              <a:rPr lang="lv-LV" sz="1600" dirty="0"/>
              <a:t>Atsevišķi paneļu savienojumu mezgli nav aizpildīti ar betona sastāvu, kā rezultātā savienojumus veidojošās stiegras un to metinātie savienojumi ir ar korozijas radītiem bojājumiem. </a:t>
            </a:r>
          </a:p>
          <a:p>
            <a:pPr marL="1254125" indent="-1254125" algn="just"/>
            <a:r>
              <a:rPr lang="lv-LV" sz="1600" dirty="0"/>
              <a:t>Ārsienu paneļu konstrukcijās lokāli konstatēta apdares atslāņošanās un atsevišķas plaisas ar atvērumu līdz 1 mm. Lai noteiktu iespējamo pagrabstāva ārsienu deformāciju attīstību, ieteicams veikt deformāciju monitoringu.</a:t>
            </a:r>
          </a:p>
          <a:p>
            <a:pPr marL="1254125" algn="just"/>
            <a:r>
              <a:rPr lang="lv-LV" sz="1600" dirty="0"/>
              <a:t>Savienojumus veidojošajiem elementiem konstatēta virspusēja korozija.</a:t>
            </a:r>
          </a:p>
        </p:txBody>
      </p:sp>
      <p:pic>
        <p:nvPicPr>
          <p:cNvPr id="4" name="Picture 227">
            <a:extLst>
              <a:ext uri="{FF2B5EF4-FFF2-40B4-BE49-F238E27FC236}">
                <a16:creationId xmlns:a16="http://schemas.microsoft.com/office/drawing/2014/main" id="{FF23902D-7E15-4A08-99D1-8DD23E73D9E2}"/>
              </a:ext>
            </a:extLst>
          </p:cNvPr>
          <p:cNvPicPr/>
          <p:nvPr/>
        </p:nvPicPr>
        <p:blipFill rotWithShape="1">
          <a:blip r:embed="rId2" cstate="print">
            <a:extLst>
              <a:ext uri="{28A0092B-C50C-407E-A947-70E740481C1C}">
                <a14:useLocalDpi xmlns:a14="http://schemas.microsoft.com/office/drawing/2010/main" val="0"/>
              </a:ext>
            </a:extLst>
          </a:blip>
          <a:srcRect l="13716" t="15679" r="1963"/>
          <a:stretch/>
        </p:blipFill>
        <p:spPr bwMode="auto">
          <a:xfrm>
            <a:off x="383598" y="772160"/>
            <a:ext cx="2331894" cy="1554596"/>
          </a:xfrm>
          <a:prstGeom prst="rect">
            <a:avLst/>
          </a:prstGeom>
          <a:noFill/>
          <a:ln>
            <a:noFill/>
          </a:ln>
        </p:spPr>
      </p:pic>
      <p:pic>
        <p:nvPicPr>
          <p:cNvPr id="5" name="Picture 40">
            <a:extLst>
              <a:ext uri="{FF2B5EF4-FFF2-40B4-BE49-F238E27FC236}">
                <a16:creationId xmlns:a16="http://schemas.microsoft.com/office/drawing/2014/main" id="{9201C3C4-AE15-40D8-B801-C73B280CAE73}"/>
              </a:ext>
            </a:extLst>
          </p:cNvPr>
          <p:cNvPicPr/>
          <p:nvPr/>
        </p:nvPicPr>
        <p:blipFill rotWithShape="1">
          <a:blip r:embed="rId3" cstate="print">
            <a:extLst>
              <a:ext uri="{28A0092B-C50C-407E-A947-70E740481C1C}">
                <a14:useLocalDpi xmlns:a14="http://schemas.microsoft.com/office/drawing/2010/main"/>
              </a:ext>
            </a:extLst>
          </a:blip>
          <a:srcRect l="28471" t="14583" r="5927" b="19815"/>
          <a:stretch/>
        </p:blipFill>
        <p:spPr bwMode="auto">
          <a:xfrm>
            <a:off x="2764790" y="772160"/>
            <a:ext cx="2331894" cy="1554230"/>
          </a:xfrm>
          <a:prstGeom prst="rect">
            <a:avLst/>
          </a:prstGeom>
          <a:noFill/>
          <a:ln>
            <a:noFill/>
          </a:ln>
        </p:spPr>
      </p:pic>
      <p:pic>
        <p:nvPicPr>
          <p:cNvPr id="6" name="Attēls 5">
            <a:extLst>
              <a:ext uri="{FF2B5EF4-FFF2-40B4-BE49-F238E27FC236}">
                <a16:creationId xmlns:a16="http://schemas.microsoft.com/office/drawing/2014/main" id="{380BC4BA-C596-4ECD-8BC2-0290FE3D2CA6}"/>
              </a:ext>
            </a:extLst>
          </p:cNvPr>
          <p:cNvPicPr>
            <a:picLocks noChangeAspect="1"/>
          </p:cNvPicPr>
          <p:nvPr/>
        </p:nvPicPr>
        <p:blipFill>
          <a:blip r:embed="rId4"/>
          <a:stretch>
            <a:fillRect/>
          </a:stretch>
        </p:blipFill>
        <p:spPr>
          <a:xfrm>
            <a:off x="5145982" y="765023"/>
            <a:ext cx="2331894" cy="1557056"/>
          </a:xfrm>
          <a:prstGeom prst="rect">
            <a:avLst/>
          </a:prstGeom>
        </p:spPr>
      </p:pic>
      <p:pic>
        <p:nvPicPr>
          <p:cNvPr id="7" name="Attēls 6">
            <a:extLst>
              <a:ext uri="{FF2B5EF4-FFF2-40B4-BE49-F238E27FC236}">
                <a16:creationId xmlns:a16="http://schemas.microsoft.com/office/drawing/2014/main" id="{C3DCFACE-5E39-4AFE-AFD4-3858C2E4BE0D}"/>
              </a:ext>
            </a:extLst>
          </p:cNvPr>
          <p:cNvPicPr/>
          <p:nvPr/>
        </p:nvPicPr>
        <p:blipFill rotWithShape="1">
          <a:blip r:embed="rId5" cstate="print">
            <a:extLst>
              <a:ext uri="{28A0092B-C50C-407E-A947-70E740481C1C}">
                <a14:useLocalDpi xmlns:a14="http://schemas.microsoft.com/office/drawing/2010/main" val="0"/>
              </a:ext>
            </a:extLst>
          </a:blip>
          <a:srcRect l="23339" r="8978" b="11094"/>
          <a:stretch/>
        </p:blipFill>
        <p:spPr bwMode="auto">
          <a:xfrm>
            <a:off x="7527174" y="772526"/>
            <a:ext cx="1577947" cy="1554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763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5DC767D8-0D29-441E-9FFD-BF326C4E8C87}"/>
              </a:ext>
            </a:extLst>
          </p:cNvPr>
          <p:cNvSpPr>
            <a:spLocks noGrp="1"/>
          </p:cNvSpPr>
          <p:nvPr>
            <p:ph type="body" sz="quarter" idx="10"/>
          </p:nvPr>
        </p:nvSpPr>
        <p:spPr/>
        <p:txBody>
          <a:bodyPr/>
          <a:lstStyle/>
          <a:p>
            <a:r>
              <a:rPr lang="lv-LV" dirty="0"/>
              <a:t>Nesošās sienas</a:t>
            </a:r>
          </a:p>
        </p:txBody>
      </p:sp>
      <p:sp>
        <p:nvSpPr>
          <p:cNvPr id="3" name="Teksta vietturis 2">
            <a:extLst>
              <a:ext uri="{FF2B5EF4-FFF2-40B4-BE49-F238E27FC236}">
                <a16:creationId xmlns:a16="http://schemas.microsoft.com/office/drawing/2014/main" id="{10BF7933-3ED6-45E3-A133-5FFFD4E8DBB8}"/>
              </a:ext>
            </a:extLst>
          </p:cNvPr>
          <p:cNvSpPr>
            <a:spLocks noGrp="1"/>
          </p:cNvSpPr>
          <p:nvPr>
            <p:ph type="body" sz="quarter" idx="11"/>
          </p:nvPr>
        </p:nvSpPr>
        <p:spPr/>
        <p:txBody>
          <a:bodyPr/>
          <a:lstStyle/>
          <a:p>
            <a:pPr algn="just"/>
            <a:r>
              <a:rPr lang="lv-LV" sz="1800" dirty="0"/>
              <a:t>Padziļinātās izpētes ietvaros tika veikta starppaneļu šuvju atsegšana tādā apjomā, lai būtu iespējams piekļūt savienojošajām tērauda detaļām un veikt nepieciešamos mērījumus. Pirms konstrukciju atsegšanas tika veikta pieejamās būvprojektēšanas dokumentācijas analīze.</a:t>
            </a:r>
          </a:p>
          <a:p>
            <a:endParaRPr lang="lv-LV" sz="1800" dirty="0"/>
          </a:p>
        </p:txBody>
      </p:sp>
      <p:pic>
        <p:nvPicPr>
          <p:cNvPr id="4" name="Attēls 3">
            <a:extLst>
              <a:ext uri="{FF2B5EF4-FFF2-40B4-BE49-F238E27FC236}">
                <a16:creationId xmlns:a16="http://schemas.microsoft.com/office/drawing/2014/main" id="{87931E8D-CB55-44D8-8782-868178DB6A72}"/>
              </a:ext>
            </a:extLst>
          </p:cNvPr>
          <p:cNvPicPr/>
          <p:nvPr/>
        </p:nvPicPr>
        <p:blipFill>
          <a:blip r:embed="rId3"/>
          <a:stretch>
            <a:fillRect/>
          </a:stretch>
        </p:blipFill>
        <p:spPr>
          <a:xfrm>
            <a:off x="407860" y="2123785"/>
            <a:ext cx="2916702" cy="2018724"/>
          </a:xfrm>
          <a:prstGeom prst="rect">
            <a:avLst/>
          </a:prstGeom>
        </p:spPr>
      </p:pic>
      <p:pic>
        <p:nvPicPr>
          <p:cNvPr id="5" name="Attēls 4">
            <a:extLst>
              <a:ext uri="{FF2B5EF4-FFF2-40B4-BE49-F238E27FC236}">
                <a16:creationId xmlns:a16="http://schemas.microsoft.com/office/drawing/2014/main" id="{A5A5CD0C-6D52-455E-B321-8EABE88D1F15}"/>
              </a:ext>
            </a:extLst>
          </p:cNvPr>
          <p:cNvPicPr/>
          <p:nvPr/>
        </p:nvPicPr>
        <p:blipFill>
          <a:blip r:embed="rId4"/>
          <a:stretch>
            <a:fillRect/>
          </a:stretch>
        </p:blipFill>
        <p:spPr>
          <a:xfrm>
            <a:off x="3347942" y="2123785"/>
            <a:ext cx="2818694" cy="2018724"/>
          </a:xfrm>
          <a:prstGeom prst="rect">
            <a:avLst/>
          </a:prstGeom>
        </p:spPr>
      </p:pic>
      <p:pic>
        <p:nvPicPr>
          <p:cNvPr id="6" name="Attēls 5">
            <a:extLst>
              <a:ext uri="{FF2B5EF4-FFF2-40B4-BE49-F238E27FC236}">
                <a16:creationId xmlns:a16="http://schemas.microsoft.com/office/drawing/2014/main" id="{46F8BBE5-D824-40DD-A5F8-8FD438967E28}"/>
              </a:ext>
            </a:extLst>
          </p:cNvPr>
          <p:cNvPicPr/>
          <p:nvPr/>
        </p:nvPicPr>
        <p:blipFill rotWithShape="1">
          <a:blip r:embed="rId5"/>
          <a:srcRect b="2153"/>
          <a:stretch/>
        </p:blipFill>
        <p:spPr bwMode="auto">
          <a:xfrm>
            <a:off x="6190016" y="2123785"/>
            <a:ext cx="2912422" cy="2018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338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7ADDCFE5-C92C-48A5-83FA-3EB5D0D4E2CA}"/>
              </a:ext>
            </a:extLst>
          </p:cNvPr>
          <p:cNvSpPr>
            <a:spLocks noGrp="1"/>
          </p:cNvSpPr>
          <p:nvPr>
            <p:ph type="body" sz="quarter" idx="10"/>
          </p:nvPr>
        </p:nvSpPr>
        <p:spPr/>
        <p:txBody>
          <a:bodyPr/>
          <a:lstStyle/>
          <a:p>
            <a:r>
              <a:rPr lang="lv-LV" dirty="0"/>
              <a:t>Nesošās sienas</a:t>
            </a:r>
          </a:p>
        </p:txBody>
      </p:sp>
      <p:sp>
        <p:nvSpPr>
          <p:cNvPr id="3" name="Teksta vietturis 2">
            <a:extLst>
              <a:ext uri="{FF2B5EF4-FFF2-40B4-BE49-F238E27FC236}">
                <a16:creationId xmlns:a16="http://schemas.microsoft.com/office/drawing/2014/main" id="{113CD43F-2C38-4D01-ADB4-3D32D0F5A9C5}"/>
              </a:ext>
            </a:extLst>
          </p:cNvPr>
          <p:cNvSpPr>
            <a:spLocks noGrp="1"/>
          </p:cNvSpPr>
          <p:nvPr>
            <p:ph type="body" sz="quarter" idx="11"/>
          </p:nvPr>
        </p:nvSpPr>
        <p:spPr>
          <a:xfrm>
            <a:off x="542925" y="898525"/>
            <a:ext cx="8497166" cy="4330700"/>
          </a:xfrm>
        </p:spPr>
        <p:txBody>
          <a:bodyPr/>
          <a:lstStyle/>
          <a:p>
            <a:pPr algn="just"/>
            <a:r>
              <a:rPr lang="lv-LV" sz="1800" dirty="0"/>
              <a:t>Veicot stiegru cilpu un skavu uzmērījumus, tika konstatēts, ka izmantotas projektēšanas dokumentācijā norādītajam atbilstošas stiegras, proti, Ø12 mm gludās stiegras, kā arī, atbilstoši būvprojektēšanas dokumentācijā esošajai informācijai, to savienojums izpildīts, elementus savstarpēji sametinot pa elementu </a:t>
            </a:r>
            <a:r>
              <a:rPr lang="lv-LV" sz="1800" dirty="0" err="1"/>
              <a:t>sadurvietas</a:t>
            </a:r>
            <a:r>
              <a:rPr lang="lv-LV" sz="1800" dirty="0"/>
              <a:t> perimetru.</a:t>
            </a:r>
          </a:p>
        </p:txBody>
      </p:sp>
      <p:pic>
        <p:nvPicPr>
          <p:cNvPr id="4" name="Attēls 3">
            <a:extLst>
              <a:ext uri="{FF2B5EF4-FFF2-40B4-BE49-F238E27FC236}">
                <a16:creationId xmlns:a16="http://schemas.microsoft.com/office/drawing/2014/main" id="{AD802814-F465-4454-A9FB-820D40D2EFD0}"/>
              </a:ext>
            </a:extLst>
          </p:cNvPr>
          <p:cNvPicPr/>
          <p:nvPr/>
        </p:nvPicPr>
        <p:blipFill rotWithShape="1">
          <a:blip r:embed="rId2" cstate="print">
            <a:extLst>
              <a:ext uri="{28A0092B-C50C-407E-A947-70E740481C1C}">
                <a14:useLocalDpi xmlns:a14="http://schemas.microsoft.com/office/drawing/2010/main" val="0"/>
              </a:ext>
            </a:extLst>
          </a:blip>
          <a:srcRect r="33223" b="33223"/>
          <a:stretch/>
        </p:blipFill>
        <p:spPr bwMode="auto">
          <a:xfrm rot="10800000">
            <a:off x="542925" y="2490067"/>
            <a:ext cx="2699385" cy="1515745"/>
          </a:xfrm>
          <a:prstGeom prst="rect">
            <a:avLst/>
          </a:prstGeom>
          <a:noFill/>
          <a:ln>
            <a:noFill/>
          </a:ln>
          <a:extLst>
            <a:ext uri="{53640926-AAD7-44D8-BBD7-CCE9431645EC}">
              <a14:shadowObscured xmlns:a14="http://schemas.microsoft.com/office/drawing/2010/main"/>
            </a:ext>
          </a:extLst>
        </p:spPr>
      </p:pic>
      <p:pic>
        <p:nvPicPr>
          <p:cNvPr id="5" name="Attēls 4">
            <a:extLst>
              <a:ext uri="{FF2B5EF4-FFF2-40B4-BE49-F238E27FC236}">
                <a16:creationId xmlns:a16="http://schemas.microsoft.com/office/drawing/2014/main" id="{0BD08A62-AE9E-4C7D-BDF9-6DFF32F8C774}"/>
              </a:ext>
            </a:extLst>
          </p:cNvPr>
          <p:cNvPicPr/>
          <p:nvPr/>
        </p:nvPicPr>
        <p:blipFill rotWithShape="1">
          <a:blip r:embed="rId3" cstate="print">
            <a:extLst>
              <a:ext uri="{28A0092B-C50C-407E-A947-70E740481C1C}">
                <a14:useLocalDpi xmlns:a14="http://schemas.microsoft.com/office/drawing/2010/main" val="0"/>
              </a:ext>
            </a:extLst>
          </a:blip>
          <a:srcRect l="11963" t="11963" r="16944" b="16944"/>
          <a:stretch/>
        </p:blipFill>
        <p:spPr bwMode="auto">
          <a:xfrm>
            <a:off x="3441815" y="2490068"/>
            <a:ext cx="2699385" cy="1515745"/>
          </a:xfrm>
          <a:prstGeom prst="rect">
            <a:avLst/>
          </a:prstGeom>
          <a:noFill/>
          <a:ln>
            <a:noFill/>
          </a:ln>
          <a:extLst>
            <a:ext uri="{53640926-AAD7-44D8-BBD7-CCE9431645EC}">
              <a14:shadowObscured xmlns:a14="http://schemas.microsoft.com/office/drawing/2010/main"/>
            </a:ext>
          </a:extLst>
        </p:spPr>
      </p:pic>
      <p:pic>
        <p:nvPicPr>
          <p:cNvPr id="6" name="Attēls 5">
            <a:extLst>
              <a:ext uri="{FF2B5EF4-FFF2-40B4-BE49-F238E27FC236}">
                <a16:creationId xmlns:a16="http://schemas.microsoft.com/office/drawing/2014/main" id="{D00ED89D-492D-40A2-A218-F72FAC9D3672}"/>
              </a:ext>
            </a:extLst>
          </p:cNvPr>
          <p:cNvPicPr/>
          <p:nvPr/>
        </p:nvPicPr>
        <p:blipFill rotWithShape="1">
          <a:blip r:embed="rId4" cstate="print">
            <a:extLst>
              <a:ext uri="{28A0092B-C50C-407E-A947-70E740481C1C}">
                <a14:useLocalDpi xmlns:a14="http://schemas.microsoft.com/office/drawing/2010/main" val="0"/>
              </a:ext>
            </a:extLst>
          </a:blip>
          <a:srcRect l="13810" t="22191" r="13406" b="5025"/>
          <a:stretch/>
        </p:blipFill>
        <p:spPr bwMode="auto">
          <a:xfrm>
            <a:off x="6340705" y="2490067"/>
            <a:ext cx="2699385" cy="15157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613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081C8DA2-18FE-45BD-9057-EBE283C02AA9}"/>
              </a:ext>
            </a:extLst>
          </p:cNvPr>
          <p:cNvSpPr>
            <a:spLocks noGrp="1"/>
          </p:cNvSpPr>
          <p:nvPr>
            <p:ph type="body" sz="quarter" idx="10"/>
          </p:nvPr>
        </p:nvSpPr>
        <p:spPr/>
        <p:txBody>
          <a:bodyPr/>
          <a:lstStyle/>
          <a:p>
            <a:r>
              <a:rPr lang="lv-LV" dirty="0"/>
              <a:t>Šuvju hermetizācija</a:t>
            </a:r>
          </a:p>
        </p:txBody>
      </p:sp>
      <p:sp>
        <p:nvSpPr>
          <p:cNvPr id="3" name="Teksta vietturis 2">
            <a:extLst>
              <a:ext uri="{FF2B5EF4-FFF2-40B4-BE49-F238E27FC236}">
                <a16:creationId xmlns:a16="http://schemas.microsoft.com/office/drawing/2014/main" id="{9D5FFFA8-AA7B-4927-A799-A186D1263EB1}"/>
              </a:ext>
            </a:extLst>
          </p:cNvPr>
          <p:cNvSpPr>
            <a:spLocks noGrp="1"/>
          </p:cNvSpPr>
          <p:nvPr>
            <p:ph type="body" sz="quarter" idx="11"/>
          </p:nvPr>
        </p:nvSpPr>
        <p:spPr>
          <a:xfrm>
            <a:off x="321252" y="831273"/>
            <a:ext cx="4784148" cy="3311236"/>
          </a:xfrm>
        </p:spPr>
        <p:txBody>
          <a:bodyPr/>
          <a:lstStyle/>
          <a:p>
            <a:pPr algn="just"/>
            <a:r>
              <a:rPr lang="lv-LV" sz="1800" dirty="0"/>
              <a:t>464. sērijas daudzdzīvokļu dzīvojamo ēku apsekošanas laikā ārsienu paneļiem, starppaneļu šuvju aizpildījumiem un citviet ēkā konstatētas sekojošas nepilnības:</a:t>
            </a:r>
          </a:p>
          <a:p>
            <a:pPr marL="285750" lvl="0" indent="-285750" algn="just">
              <a:buFont typeface="Arial" panose="020B0604020202020204" pitchFamily="34" charset="0"/>
              <a:buChar char="•"/>
            </a:pPr>
            <a:r>
              <a:rPr lang="lv-LV" sz="1400" dirty="0"/>
              <a:t>plaisas un lokāli izrāvumi ārsienas paneļu saduršuvēs;</a:t>
            </a:r>
          </a:p>
          <a:p>
            <a:pPr marL="285750" lvl="0" indent="-285750" algn="just">
              <a:buFont typeface="Arial" panose="020B0604020202020204" pitchFamily="34" charset="0"/>
              <a:buChar char="•"/>
            </a:pPr>
            <a:r>
              <a:rPr lang="lv-LV" sz="1400" dirty="0"/>
              <a:t>plaisas, izdrupumi pagraba pārseguma paneļu savstarpējās saduršuvēs;</a:t>
            </a:r>
          </a:p>
          <a:p>
            <a:pPr marL="285750" lvl="0" indent="-285750" algn="just">
              <a:buFont typeface="Arial" panose="020B0604020202020204" pitchFamily="34" charset="0"/>
              <a:buChar char="•"/>
            </a:pPr>
            <a:r>
              <a:rPr lang="lv-LV" sz="1400" dirty="0"/>
              <a:t>lokālas bojājumi jumta segumā un jumta seguma salaidumos/pieslēgumos;</a:t>
            </a:r>
          </a:p>
          <a:p>
            <a:pPr marL="285750" lvl="0" indent="-285750" algn="just">
              <a:buFont typeface="Arial" panose="020B0604020202020204" pitchFamily="34" charset="0"/>
              <a:buChar char="•"/>
            </a:pPr>
            <a:r>
              <a:rPr lang="lv-LV" sz="1400" dirty="0"/>
              <a:t>nehermētiski atvērumi pagraba ārsienās un pagraba pārsegumā;</a:t>
            </a:r>
          </a:p>
          <a:p>
            <a:pPr marL="285750" indent="-285750" algn="just">
              <a:buFont typeface="Arial" panose="020B0604020202020204" pitchFamily="34" charset="0"/>
              <a:buChar char="•"/>
            </a:pPr>
            <a:r>
              <a:rPr lang="lv-LV" sz="1400" dirty="0"/>
              <a:t>lokāli plīsumi ūdensvada, lietus ūdens un sadzīves kanalizācijas cauruļvados.</a:t>
            </a:r>
          </a:p>
        </p:txBody>
      </p:sp>
      <p:pic>
        <p:nvPicPr>
          <p:cNvPr id="4" name="Attēls 3">
            <a:extLst>
              <a:ext uri="{FF2B5EF4-FFF2-40B4-BE49-F238E27FC236}">
                <a16:creationId xmlns:a16="http://schemas.microsoft.com/office/drawing/2014/main" id="{708ABFCB-1D10-4AAD-B4B3-F021F66F8F33}"/>
              </a:ext>
            </a:extLst>
          </p:cNvPr>
          <p:cNvPicPr>
            <a:picLocks noChangeAspect="1"/>
          </p:cNvPicPr>
          <p:nvPr/>
        </p:nvPicPr>
        <p:blipFill>
          <a:blip r:embed="rId3"/>
          <a:stretch>
            <a:fillRect/>
          </a:stretch>
        </p:blipFill>
        <p:spPr>
          <a:xfrm>
            <a:off x="5105400" y="831273"/>
            <a:ext cx="3858491" cy="1232616"/>
          </a:xfrm>
          <a:prstGeom prst="rect">
            <a:avLst/>
          </a:prstGeom>
        </p:spPr>
      </p:pic>
      <p:pic>
        <p:nvPicPr>
          <p:cNvPr id="5" name="Attēls 4">
            <a:extLst>
              <a:ext uri="{FF2B5EF4-FFF2-40B4-BE49-F238E27FC236}">
                <a16:creationId xmlns:a16="http://schemas.microsoft.com/office/drawing/2014/main" id="{0863641F-F0DE-4D5B-9C54-32050CB977E9}"/>
              </a:ext>
            </a:extLst>
          </p:cNvPr>
          <p:cNvPicPr>
            <a:picLocks noChangeAspect="1"/>
          </p:cNvPicPr>
          <p:nvPr/>
        </p:nvPicPr>
        <p:blipFill>
          <a:blip r:embed="rId4"/>
          <a:stretch>
            <a:fillRect/>
          </a:stretch>
        </p:blipFill>
        <p:spPr>
          <a:xfrm>
            <a:off x="5105400" y="2141163"/>
            <a:ext cx="3858491" cy="1245629"/>
          </a:xfrm>
          <a:prstGeom prst="rect">
            <a:avLst/>
          </a:prstGeom>
        </p:spPr>
      </p:pic>
      <p:pic>
        <p:nvPicPr>
          <p:cNvPr id="6" name="Attēls 5">
            <a:extLst>
              <a:ext uri="{FF2B5EF4-FFF2-40B4-BE49-F238E27FC236}">
                <a16:creationId xmlns:a16="http://schemas.microsoft.com/office/drawing/2014/main" id="{3D973D65-A9FE-4BA7-B507-D1C9419B7EE3}"/>
              </a:ext>
            </a:extLst>
          </p:cNvPr>
          <p:cNvPicPr>
            <a:picLocks noChangeAspect="1"/>
          </p:cNvPicPr>
          <p:nvPr/>
        </p:nvPicPr>
        <p:blipFill>
          <a:blip r:embed="rId5"/>
          <a:stretch>
            <a:fillRect/>
          </a:stretch>
        </p:blipFill>
        <p:spPr>
          <a:xfrm>
            <a:off x="5077171" y="3464066"/>
            <a:ext cx="3886719" cy="1232617"/>
          </a:xfrm>
          <a:prstGeom prst="rect">
            <a:avLst/>
          </a:prstGeom>
        </p:spPr>
      </p:pic>
      <p:cxnSp>
        <p:nvCxnSpPr>
          <p:cNvPr id="8" name="Taisns bultveida savienotājs 7">
            <a:extLst>
              <a:ext uri="{FF2B5EF4-FFF2-40B4-BE49-F238E27FC236}">
                <a16:creationId xmlns:a16="http://schemas.microsoft.com/office/drawing/2014/main" id="{4EF4FB45-377D-47BC-8B4D-63EF0DB9304F}"/>
              </a:ext>
            </a:extLst>
          </p:cNvPr>
          <p:cNvCxnSpPr/>
          <p:nvPr/>
        </p:nvCxnSpPr>
        <p:spPr>
          <a:xfrm flipV="1">
            <a:off x="4994563" y="1488942"/>
            <a:ext cx="1143000" cy="6587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Taisns bultveida savienotājs 9">
            <a:extLst>
              <a:ext uri="{FF2B5EF4-FFF2-40B4-BE49-F238E27FC236}">
                <a16:creationId xmlns:a16="http://schemas.microsoft.com/office/drawing/2014/main" id="{2D9358F8-1D95-4F1A-8169-76DC095829EF}"/>
              </a:ext>
            </a:extLst>
          </p:cNvPr>
          <p:cNvCxnSpPr/>
          <p:nvPr/>
        </p:nvCxnSpPr>
        <p:spPr>
          <a:xfrm>
            <a:off x="2784764" y="2571750"/>
            <a:ext cx="2895600" cy="192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Taisns bultveida savienotājs 11">
            <a:extLst>
              <a:ext uri="{FF2B5EF4-FFF2-40B4-BE49-F238E27FC236}">
                <a16:creationId xmlns:a16="http://schemas.microsoft.com/office/drawing/2014/main" id="{00D5FB47-BB7D-4677-83ED-982A3A1EB537}"/>
              </a:ext>
            </a:extLst>
          </p:cNvPr>
          <p:cNvCxnSpPr>
            <a:cxnSpLocks/>
          </p:cNvCxnSpPr>
          <p:nvPr/>
        </p:nvCxnSpPr>
        <p:spPr>
          <a:xfrm flipV="1">
            <a:off x="2784764" y="2909450"/>
            <a:ext cx="4862945" cy="170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Taisns bultveida savienotājs 14">
            <a:extLst>
              <a:ext uri="{FF2B5EF4-FFF2-40B4-BE49-F238E27FC236}">
                <a16:creationId xmlns:a16="http://schemas.microsoft.com/office/drawing/2014/main" id="{B2346879-78A3-473F-B69F-31F76224F42F}"/>
              </a:ext>
            </a:extLst>
          </p:cNvPr>
          <p:cNvCxnSpPr/>
          <p:nvPr/>
        </p:nvCxnSpPr>
        <p:spPr>
          <a:xfrm>
            <a:off x="4701454" y="3464066"/>
            <a:ext cx="864609" cy="3112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avienotājs: liekts 16">
            <a:extLst>
              <a:ext uri="{FF2B5EF4-FFF2-40B4-BE49-F238E27FC236}">
                <a16:creationId xmlns:a16="http://schemas.microsoft.com/office/drawing/2014/main" id="{9D06E551-6192-4A35-8483-0675B95F87A3}"/>
              </a:ext>
            </a:extLst>
          </p:cNvPr>
          <p:cNvCxnSpPr>
            <a:cxnSpLocks/>
          </p:cNvCxnSpPr>
          <p:nvPr/>
        </p:nvCxnSpPr>
        <p:spPr>
          <a:xfrm>
            <a:off x="2888673" y="3997036"/>
            <a:ext cx="4551218" cy="507418"/>
          </a:xfrm>
          <a:prstGeom prst="curvedConnector3">
            <a:avLst>
              <a:gd name="adj1" fmla="val 37519"/>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32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EF75F68C-2FC3-4A88-8156-4738586F3574}"/>
              </a:ext>
            </a:extLst>
          </p:cNvPr>
          <p:cNvSpPr>
            <a:spLocks noGrp="1"/>
          </p:cNvSpPr>
          <p:nvPr>
            <p:ph type="body" sz="quarter" idx="10"/>
          </p:nvPr>
        </p:nvSpPr>
        <p:spPr>
          <a:xfrm>
            <a:off x="542924" y="252413"/>
            <a:ext cx="7886701" cy="433387"/>
          </a:xfrm>
        </p:spPr>
        <p:txBody>
          <a:bodyPr/>
          <a:lstStyle/>
          <a:p>
            <a:r>
              <a:rPr lang="lv-LV" dirty="0"/>
              <a:t>Norobežojošo konstrukciju siltumtehnika</a:t>
            </a:r>
          </a:p>
        </p:txBody>
      </p:sp>
      <p:pic>
        <p:nvPicPr>
          <p:cNvPr id="5" name="Picture 454">
            <a:extLst>
              <a:ext uri="{FF2B5EF4-FFF2-40B4-BE49-F238E27FC236}">
                <a16:creationId xmlns:a16="http://schemas.microsoft.com/office/drawing/2014/main" id="{BED3F8B4-3D3E-413F-9E29-4C67B4B776A7}"/>
              </a:ext>
            </a:extLst>
          </p:cNvPr>
          <p:cNvPicPr/>
          <p:nvPr/>
        </p:nvPicPr>
        <p:blipFill rotWithShape="1">
          <a:blip r:embed="rId2"/>
          <a:srcRect l="1851" t="8050" r="1026" b="13009"/>
          <a:stretch/>
        </p:blipFill>
        <p:spPr bwMode="auto">
          <a:xfrm>
            <a:off x="39243" y="813939"/>
            <a:ext cx="4532757" cy="1407352"/>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455">
            <a:extLst>
              <a:ext uri="{FF2B5EF4-FFF2-40B4-BE49-F238E27FC236}">
                <a16:creationId xmlns:a16="http://schemas.microsoft.com/office/drawing/2014/main" id="{FCA0E983-FA0B-4265-B41E-2C200FDF82E0}"/>
              </a:ext>
            </a:extLst>
          </p:cNvPr>
          <p:cNvPicPr/>
          <p:nvPr/>
        </p:nvPicPr>
        <p:blipFill rotWithShape="1">
          <a:blip r:embed="rId3"/>
          <a:srcRect l="1930" t="7644" r="5183" b="11910"/>
          <a:stretch/>
        </p:blipFill>
        <p:spPr bwMode="auto">
          <a:xfrm>
            <a:off x="4737642" y="813939"/>
            <a:ext cx="4406358" cy="1407352"/>
          </a:xfrm>
          <a:prstGeom prst="rect">
            <a:avLst/>
          </a:prstGeom>
          <a:ln>
            <a:solidFill>
              <a:schemeClr val="tx1"/>
            </a:solidFill>
          </a:ln>
          <a:extLst>
            <a:ext uri="{53640926-AAD7-44D8-BBD7-CCE9431645EC}">
              <a14:shadowObscured xmlns:a14="http://schemas.microsoft.com/office/drawing/2010/main"/>
            </a:ext>
          </a:extLst>
        </p:spPr>
      </p:pic>
      <p:pic>
        <p:nvPicPr>
          <p:cNvPr id="7" name="Picture 244">
            <a:extLst>
              <a:ext uri="{FF2B5EF4-FFF2-40B4-BE49-F238E27FC236}">
                <a16:creationId xmlns:a16="http://schemas.microsoft.com/office/drawing/2014/main" id="{DB302796-4950-43E3-B978-8EE097BA12D6}"/>
              </a:ext>
            </a:extLst>
          </p:cNvPr>
          <p:cNvPicPr/>
          <p:nvPr/>
        </p:nvPicPr>
        <p:blipFill>
          <a:blip r:embed="rId4"/>
          <a:stretch>
            <a:fillRect/>
          </a:stretch>
        </p:blipFill>
        <p:spPr>
          <a:xfrm>
            <a:off x="-11353" y="2221291"/>
            <a:ext cx="4583353" cy="146110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p:spPr>
      </p:pic>
      <p:pic>
        <p:nvPicPr>
          <p:cNvPr id="8" name="Picture 457">
            <a:extLst>
              <a:ext uri="{FF2B5EF4-FFF2-40B4-BE49-F238E27FC236}">
                <a16:creationId xmlns:a16="http://schemas.microsoft.com/office/drawing/2014/main" id="{0EA1BF85-F88C-4009-84E5-BFF0BE1DF5FF}"/>
              </a:ext>
            </a:extLst>
          </p:cNvPr>
          <p:cNvPicPr/>
          <p:nvPr/>
        </p:nvPicPr>
        <p:blipFill rotWithShape="1">
          <a:blip r:embed="rId5"/>
          <a:srcRect l="1005" t="4224" r="1895" b="9760"/>
          <a:stretch/>
        </p:blipFill>
        <p:spPr bwMode="auto">
          <a:xfrm>
            <a:off x="39242" y="3699034"/>
            <a:ext cx="4532757" cy="1444466"/>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Attēls 9">
            <a:extLst>
              <a:ext uri="{FF2B5EF4-FFF2-40B4-BE49-F238E27FC236}">
                <a16:creationId xmlns:a16="http://schemas.microsoft.com/office/drawing/2014/main" id="{EA6E5755-884A-4C94-AC8F-0F86F169947F}"/>
              </a:ext>
            </a:extLst>
          </p:cNvPr>
          <p:cNvPicPr>
            <a:picLocks noChangeAspect="1"/>
          </p:cNvPicPr>
          <p:nvPr/>
        </p:nvPicPr>
        <p:blipFill>
          <a:blip r:embed="rId6"/>
          <a:stretch>
            <a:fillRect/>
          </a:stretch>
        </p:blipFill>
        <p:spPr>
          <a:xfrm>
            <a:off x="6483358" y="3355825"/>
            <a:ext cx="2569376" cy="1705720"/>
          </a:xfrm>
          <a:prstGeom prst="rect">
            <a:avLst/>
          </a:prstGeom>
        </p:spPr>
      </p:pic>
      <p:pic>
        <p:nvPicPr>
          <p:cNvPr id="9" name="Attēls 8">
            <a:extLst>
              <a:ext uri="{FF2B5EF4-FFF2-40B4-BE49-F238E27FC236}">
                <a16:creationId xmlns:a16="http://schemas.microsoft.com/office/drawing/2014/main" id="{CF9A6E95-AADB-4DAD-AA88-02A0CDC852CD}"/>
              </a:ext>
            </a:extLst>
          </p:cNvPr>
          <p:cNvPicPr>
            <a:picLocks noChangeAspect="1"/>
          </p:cNvPicPr>
          <p:nvPr/>
        </p:nvPicPr>
        <p:blipFill>
          <a:blip r:embed="rId7"/>
          <a:stretch>
            <a:fillRect/>
          </a:stretch>
        </p:blipFill>
        <p:spPr>
          <a:xfrm>
            <a:off x="4737642" y="2306868"/>
            <a:ext cx="2772156" cy="1823171"/>
          </a:xfrm>
          <a:prstGeom prst="rect">
            <a:avLst/>
          </a:prstGeom>
        </p:spPr>
      </p:pic>
      <p:sp>
        <p:nvSpPr>
          <p:cNvPr id="11" name="TextBox 10">
            <a:extLst>
              <a:ext uri="{FF2B5EF4-FFF2-40B4-BE49-F238E27FC236}">
                <a16:creationId xmlns:a16="http://schemas.microsoft.com/office/drawing/2014/main" id="{9DCA43D6-9B40-4CA0-9A12-4D8C81C7EF7D}"/>
              </a:ext>
            </a:extLst>
          </p:cNvPr>
          <p:cNvSpPr txBox="1"/>
          <p:nvPr/>
        </p:nvSpPr>
        <p:spPr>
          <a:xfrm>
            <a:off x="4794061" y="3745887"/>
            <a:ext cx="2650679" cy="338554"/>
          </a:xfrm>
          <a:prstGeom prst="rect">
            <a:avLst/>
          </a:prstGeom>
          <a:noFill/>
        </p:spPr>
        <p:txBody>
          <a:bodyPr wrap="square" rtlCol="0">
            <a:spAutoFit/>
          </a:bodyPr>
          <a:lstStyle/>
          <a:p>
            <a:pPr algn="ctr"/>
            <a:r>
              <a:rPr lang="lv-LV" sz="1600" dirty="0">
                <a:latin typeface="Avenir Next Demi Bold"/>
              </a:rPr>
              <a:t>Piektā stāva stūra dzīvoklis</a:t>
            </a:r>
          </a:p>
        </p:txBody>
      </p:sp>
      <p:sp>
        <p:nvSpPr>
          <p:cNvPr id="12" name="TextBox 11">
            <a:extLst>
              <a:ext uri="{FF2B5EF4-FFF2-40B4-BE49-F238E27FC236}">
                <a16:creationId xmlns:a16="http://schemas.microsoft.com/office/drawing/2014/main" id="{03CF8C04-4D78-4355-A02F-1B02C1BE3A39}"/>
              </a:ext>
            </a:extLst>
          </p:cNvPr>
          <p:cNvSpPr txBox="1"/>
          <p:nvPr/>
        </p:nvSpPr>
        <p:spPr>
          <a:xfrm>
            <a:off x="6402055" y="4681738"/>
            <a:ext cx="2650679" cy="338554"/>
          </a:xfrm>
          <a:prstGeom prst="rect">
            <a:avLst/>
          </a:prstGeom>
          <a:noFill/>
        </p:spPr>
        <p:txBody>
          <a:bodyPr wrap="square" rtlCol="0">
            <a:spAutoFit/>
          </a:bodyPr>
          <a:lstStyle/>
          <a:p>
            <a:pPr algn="ctr"/>
            <a:r>
              <a:rPr lang="lv-LV" sz="1600" dirty="0">
                <a:solidFill>
                  <a:schemeClr val="bg1"/>
                </a:solidFill>
                <a:latin typeface="Avenir Next Demi Bold"/>
              </a:rPr>
              <a:t>Piektā stāva stūra dzīvoklis</a:t>
            </a:r>
          </a:p>
        </p:txBody>
      </p:sp>
      <p:sp>
        <p:nvSpPr>
          <p:cNvPr id="13" name="TextBox 12">
            <a:extLst>
              <a:ext uri="{FF2B5EF4-FFF2-40B4-BE49-F238E27FC236}">
                <a16:creationId xmlns:a16="http://schemas.microsoft.com/office/drawing/2014/main" id="{D135D0D7-1843-422E-BB7B-2342FD62756D}"/>
              </a:ext>
            </a:extLst>
          </p:cNvPr>
          <p:cNvSpPr txBox="1"/>
          <p:nvPr/>
        </p:nvSpPr>
        <p:spPr>
          <a:xfrm>
            <a:off x="39243" y="1841484"/>
            <a:ext cx="1820037" cy="338554"/>
          </a:xfrm>
          <a:prstGeom prst="rect">
            <a:avLst/>
          </a:prstGeom>
          <a:noFill/>
        </p:spPr>
        <p:txBody>
          <a:bodyPr wrap="square" rtlCol="0">
            <a:spAutoFit/>
          </a:bodyPr>
          <a:lstStyle/>
          <a:p>
            <a:pPr algn="ctr"/>
            <a:r>
              <a:rPr lang="lv-LV" sz="1600" dirty="0">
                <a:solidFill>
                  <a:schemeClr val="bg1"/>
                </a:solidFill>
                <a:latin typeface="Avenir Next Demi Bold"/>
              </a:rPr>
              <a:t>Ēku cokola daļa</a:t>
            </a:r>
          </a:p>
        </p:txBody>
      </p:sp>
      <p:sp>
        <p:nvSpPr>
          <p:cNvPr id="14" name="TextBox 13">
            <a:extLst>
              <a:ext uri="{FF2B5EF4-FFF2-40B4-BE49-F238E27FC236}">
                <a16:creationId xmlns:a16="http://schemas.microsoft.com/office/drawing/2014/main" id="{3714B46A-D5DA-4A64-A5AA-2892A57A379D}"/>
              </a:ext>
            </a:extLst>
          </p:cNvPr>
          <p:cNvSpPr txBox="1"/>
          <p:nvPr/>
        </p:nvSpPr>
        <p:spPr>
          <a:xfrm>
            <a:off x="39243" y="3277173"/>
            <a:ext cx="1820037" cy="323165"/>
          </a:xfrm>
          <a:prstGeom prst="rect">
            <a:avLst/>
          </a:prstGeom>
          <a:noFill/>
        </p:spPr>
        <p:txBody>
          <a:bodyPr wrap="square" rtlCol="0">
            <a:spAutoFit/>
          </a:bodyPr>
          <a:lstStyle/>
          <a:p>
            <a:pPr algn="ctr"/>
            <a:r>
              <a:rPr lang="lv-LV" sz="1500" dirty="0">
                <a:solidFill>
                  <a:schemeClr val="bg1"/>
                </a:solidFill>
                <a:latin typeface="Avenir Next Demi Bold"/>
              </a:rPr>
              <a:t>Lodžija</a:t>
            </a:r>
          </a:p>
        </p:txBody>
      </p:sp>
      <p:sp>
        <p:nvSpPr>
          <p:cNvPr id="15" name="TextBox 14">
            <a:extLst>
              <a:ext uri="{FF2B5EF4-FFF2-40B4-BE49-F238E27FC236}">
                <a16:creationId xmlns:a16="http://schemas.microsoft.com/office/drawing/2014/main" id="{9BF6B7FA-F7CC-44F9-8E52-DED5F0BF25A1}"/>
              </a:ext>
            </a:extLst>
          </p:cNvPr>
          <p:cNvSpPr txBox="1"/>
          <p:nvPr/>
        </p:nvSpPr>
        <p:spPr>
          <a:xfrm>
            <a:off x="0" y="4751194"/>
            <a:ext cx="1820037" cy="338554"/>
          </a:xfrm>
          <a:prstGeom prst="rect">
            <a:avLst/>
          </a:prstGeom>
          <a:noFill/>
        </p:spPr>
        <p:txBody>
          <a:bodyPr wrap="square" rtlCol="0">
            <a:spAutoFit/>
          </a:bodyPr>
          <a:lstStyle/>
          <a:p>
            <a:pPr algn="ctr"/>
            <a:r>
              <a:rPr lang="lv-LV" sz="1600" dirty="0">
                <a:solidFill>
                  <a:schemeClr val="bg1"/>
                </a:solidFill>
                <a:latin typeface="Avenir Next Demi Bold"/>
              </a:rPr>
              <a:t>Kāpņu telpa</a:t>
            </a:r>
          </a:p>
        </p:txBody>
      </p:sp>
      <p:sp>
        <p:nvSpPr>
          <p:cNvPr id="17" name="TextBox 16">
            <a:extLst>
              <a:ext uri="{FF2B5EF4-FFF2-40B4-BE49-F238E27FC236}">
                <a16:creationId xmlns:a16="http://schemas.microsoft.com/office/drawing/2014/main" id="{E908BF14-6006-4942-8DB1-8C343F06FA11}"/>
              </a:ext>
            </a:extLst>
          </p:cNvPr>
          <p:cNvSpPr txBox="1"/>
          <p:nvPr/>
        </p:nvSpPr>
        <p:spPr>
          <a:xfrm>
            <a:off x="4737642" y="1869436"/>
            <a:ext cx="1820037" cy="323165"/>
          </a:xfrm>
          <a:prstGeom prst="rect">
            <a:avLst/>
          </a:prstGeom>
          <a:noFill/>
        </p:spPr>
        <p:txBody>
          <a:bodyPr wrap="square" rtlCol="0">
            <a:spAutoFit/>
          </a:bodyPr>
          <a:lstStyle/>
          <a:p>
            <a:pPr algn="ctr"/>
            <a:r>
              <a:rPr lang="lv-LV" sz="1500" dirty="0">
                <a:solidFill>
                  <a:schemeClr val="bg1"/>
                </a:solidFill>
                <a:latin typeface="Avenir Next Demi Bold"/>
              </a:rPr>
              <a:t>Kāpņu telpa 5. stāvā</a:t>
            </a:r>
          </a:p>
        </p:txBody>
      </p:sp>
    </p:spTree>
    <p:extLst>
      <p:ext uri="{BB962C8B-B14F-4D97-AF65-F5344CB8AC3E}">
        <p14:creationId xmlns:p14="http://schemas.microsoft.com/office/powerpoint/2010/main" val="462716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5A974874-7444-4E68-A9A6-F696E9EB601D}"/>
              </a:ext>
            </a:extLst>
          </p:cNvPr>
          <p:cNvSpPr>
            <a:spLocks noGrp="1"/>
          </p:cNvSpPr>
          <p:nvPr>
            <p:ph type="body" sz="quarter" idx="10"/>
          </p:nvPr>
        </p:nvSpPr>
        <p:spPr/>
        <p:txBody>
          <a:bodyPr/>
          <a:lstStyle/>
          <a:p>
            <a:r>
              <a:rPr lang="lv-LV" dirty="0"/>
              <a:t>Pārsegumi</a:t>
            </a:r>
          </a:p>
        </p:txBody>
      </p:sp>
      <p:sp>
        <p:nvSpPr>
          <p:cNvPr id="3" name="Teksta vietturis 2">
            <a:extLst>
              <a:ext uri="{FF2B5EF4-FFF2-40B4-BE49-F238E27FC236}">
                <a16:creationId xmlns:a16="http://schemas.microsoft.com/office/drawing/2014/main" id="{07B1A5F9-00E4-4A7A-8A61-5AA513AB12AB}"/>
              </a:ext>
            </a:extLst>
          </p:cNvPr>
          <p:cNvSpPr>
            <a:spLocks noGrp="1"/>
          </p:cNvSpPr>
          <p:nvPr>
            <p:ph type="body" sz="quarter" idx="11"/>
          </p:nvPr>
        </p:nvSpPr>
        <p:spPr>
          <a:xfrm>
            <a:off x="542925" y="796348"/>
            <a:ext cx="7886700" cy="1775402"/>
          </a:xfrm>
        </p:spPr>
        <p:txBody>
          <a:bodyPr/>
          <a:lstStyle/>
          <a:p>
            <a:pPr marL="342900" indent="-342900" algn="just">
              <a:buFont typeface="Arial" panose="020B0604020202020204" pitchFamily="34" charset="0"/>
              <a:buChar char="•"/>
            </a:pPr>
            <a:r>
              <a:rPr lang="lv-LV" dirty="0"/>
              <a:t>Jānovērš inženiertīklu bojājumi un nokrišņu infiltrācija caur jumta konstrukciju. </a:t>
            </a:r>
          </a:p>
          <a:p>
            <a:pPr marL="342900" indent="-342900" algn="just">
              <a:buFont typeface="Arial" panose="020B0604020202020204" pitchFamily="34" charset="0"/>
              <a:buChar char="•"/>
            </a:pPr>
            <a:r>
              <a:rPr lang="lv-LV" dirty="0"/>
              <a:t>Jāveic bojāto dzelzsbetona gatavkonstrukciju remonts.</a:t>
            </a:r>
          </a:p>
          <a:p>
            <a:pPr marL="342900" indent="-342900" algn="just">
              <a:buFont typeface="Arial" panose="020B0604020202020204" pitchFamily="34" charset="0"/>
              <a:buChar char="•"/>
            </a:pPr>
            <a:r>
              <a:rPr lang="lv-LV" dirty="0"/>
              <a:t>Ieteicams veikt plaisu monitoringu, ar mērķi noteikt konstatēto deformāciju iespējamo attīstību.</a:t>
            </a:r>
          </a:p>
        </p:txBody>
      </p:sp>
      <p:pic>
        <p:nvPicPr>
          <p:cNvPr id="4" name="Attēls 3">
            <a:extLst>
              <a:ext uri="{FF2B5EF4-FFF2-40B4-BE49-F238E27FC236}">
                <a16:creationId xmlns:a16="http://schemas.microsoft.com/office/drawing/2014/main" id="{D0DC56D9-ACF9-44AA-8BE0-2522B2D6C0E2}"/>
              </a:ext>
            </a:extLst>
          </p:cNvPr>
          <p:cNvPicPr>
            <a:picLocks noChangeAspect="1"/>
          </p:cNvPicPr>
          <p:nvPr/>
        </p:nvPicPr>
        <p:blipFill>
          <a:blip r:embed="rId2"/>
          <a:stretch>
            <a:fillRect/>
          </a:stretch>
        </p:blipFill>
        <p:spPr>
          <a:xfrm>
            <a:off x="542924" y="2571750"/>
            <a:ext cx="2388913" cy="1554106"/>
          </a:xfrm>
          <a:prstGeom prst="rect">
            <a:avLst/>
          </a:prstGeom>
        </p:spPr>
      </p:pic>
      <p:pic>
        <p:nvPicPr>
          <p:cNvPr id="6" name="Attēls 5">
            <a:extLst>
              <a:ext uri="{FF2B5EF4-FFF2-40B4-BE49-F238E27FC236}">
                <a16:creationId xmlns:a16="http://schemas.microsoft.com/office/drawing/2014/main" id="{B2CDCA3E-F91D-4EBB-BBFA-2034CC73C0EC}"/>
              </a:ext>
            </a:extLst>
          </p:cNvPr>
          <p:cNvPicPr/>
          <p:nvPr/>
        </p:nvPicPr>
        <p:blipFill rotWithShape="1">
          <a:blip r:embed="rId3" cstate="print">
            <a:extLst>
              <a:ext uri="{28A0092B-C50C-407E-A947-70E740481C1C}">
                <a14:useLocalDpi xmlns:a14="http://schemas.microsoft.com/office/drawing/2010/main" val="0"/>
              </a:ext>
            </a:extLst>
          </a:blip>
          <a:srcRect l="21520" t="22392" r="9272" b="8400"/>
          <a:stretch/>
        </p:blipFill>
        <p:spPr bwMode="auto">
          <a:xfrm>
            <a:off x="3349571" y="2571750"/>
            <a:ext cx="2331159" cy="1554106"/>
          </a:xfrm>
          <a:prstGeom prst="rect">
            <a:avLst/>
          </a:prstGeom>
          <a:noFill/>
          <a:ln>
            <a:noFill/>
          </a:ln>
        </p:spPr>
      </p:pic>
      <p:pic>
        <p:nvPicPr>
          <p:cNvPr id="7" name="Attēls 6">
            <a:extLst>
              <a:ext uri="{FF2B5EF4-FFF2-40B4-BE49-F238E27FC236}">
                <a16:creationId xmlns:a16="http://schemas.microsoft.com/office/drawing/2014/main" id="{8C7D6B71-DCF7-4270-A7C7-4A97561FE014}"/>
              </a:ext>
            </a:extLst>
          </p:cNvPr>
          <p:cNvPicPr/>
          <p:nvPr/>
        </p:nvPicPr>
        <p:blipFill rotWithShape="1">
          <a:blip r:embed="rId4" cstate="print">
            <a:extLst>
              <a:ext uri="{28A0092B-C50C-407E-A947-70E740481C1C}">
                <a14:useLocalDpi xmlns:a14="http://schemas.microsoft.com/office/drawing/2010/main" val="0"/>
              </a:ext>
            </a:extLst>
          </a:blip>
          <a:srcRect l="14121" t="15764" r="11233" b="9590"/>
          <a:stretch/>
        </p:blipFill>
        <p:spPr bwMode="auto">
          <a:xfrm>
            <a:off x="6098465" y="2571750"/>
            <a:ext cx="2331160" cy="1554107"/>
          </a:xfrm>
          <a:prstGeom prst="rect">
            <a:avLst/>
          </a:prstGeom>
          <a:noFill/>
          <a:ln>
            <a:noFill/>
          </a:ln>
        </p:spPr>
      </p:pic>
    </p:spTree>
    <p:extLst>
      <p:ext uri="{BB962C8B-B14F-4D97-AF65-F5344CB8AC3E}">
        <p14:creationId xmlns:p14="http://schemas.microsoft.com/office/powerpoint/2010/main" val="3166646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E2C1481-0969-47D3-BE1D-CF367DB1BE7B}"/>
              </a:ext>
            </a:extLst>
          </p:cNvPr>
          <p:cNvSpPr>
            <a:spLocks noGrp="1"/>
          </p:cNvSpPr>
          <p:nvPr>
            <p:ph type="body" sz="quarter" idx="10"/>
          </p:nvPr>
        </p:nvSpPr>
        <p:spPr/>
        <p:txBody>
          <a:bodyPr/>
          <a:lstStyle/>
          <a:p>
            <a:r>
              <a:rPr lang="lv-LV" dirty="0"/>
              <a:t>Jumts </a:t>
            </a:r>
            <a:r>
              <a:rPr lang="lv-LV" i="1" dirty="0"/>
              <a:t>Vecākā tipa</a:t>
            </a:r>
            <a:r>
              <a:rPr lang="lv-LV" dirty="0"/>
              <a:t> ēkas</a:t>
            </a:r>
          </a:p>
        </p:txBody>
      </p:sp>
      <p:sp>
        <p:nvSpPr>
          <p:cNvPr id="3" name="Teksta vietturis 2">
            <a:extLst>
              <a:ext uri="{FF2B5EF4-FFF2-40B4-BE49-F238E27FC236}">
                <a16:creationId xmlns:a16="http://schemas.microsoft.com/office/drawing/2014/main" id="{5C9BC694-391F-4EDE-9BD3-9F211660F615}"/>
              </a:ext>
            </a:extLst>
          </p:cNvPr>
          <p:cNvSpPr>
            <a:spLocks noGrp="1"/>
          </p:cNvSpPr>
          <p:nvPr>
            <p:ph type="body" sz="quarter" idx="11"/>
          </p:nvPr>
        </p:nvSpPr>
        <p:spPr/>
        <p:txBody>
          <a:bodyPr/>
          <a:lstStyle/>
          <a:p>
            <a:endParaRPr lang="lv-LV" dirty="0"/>
          </a:p>
        </p:txBody>
      </p:sp>
      <p:pic>
        <p:nvPicPr>
          <p:cNvPr id="5" name="Picture 468">
            <a:extLst>
              <a:ext uri="{FF2B5EF4-FFF2-40B4-BE49-F238E27FC236}">
                <a16:creationId xmlns:a16="http://schemas.microsoft.com/office/drawing/2014/main" id="{48321D62-534D-48A0-A82C-1A96423AF9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6220" y="898525"/>
            <a:ext cx="2700020" cy="1799590"/>
          </a:xfrm>
          <a:prstGeom prst="rect">
            <a:avLst/>
          </a:prstGeom>
          <a:noFill/>
          <a:ln>
            <a:noFill/>
          </a:ln>
        </p:spPr>
      </p:pic>
      <p:pic>
        <p:nvPicPr>
          <p:cNvPr id="6" name="Attēls 5">
            <a:extLst>
              <a:ext uri="{FF2B5EF4-FFF2-40B4-BE49-F238E27FC236}">
                <a16:creationId xmlns:a16="http://schemas.microsoft.com/office/drawing/2014/main" id="{11109359-1A8F-45EF-9F4B-442B553AE1AC}"/>
              </a:ext>
            </a:extLst>
          </p:cNvPr>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64385" y="2895600"/>
            <a:ext cx="2699385" cy="1794510"/>
          </a:xfrm>
          <a:prstGeom prst="rect">
            <a:avLst/>
          </a:prstGeom>
          <a:noFill/>
          <a:ln>
            <a:noFill/>
          </a:ln>
        </p:spPr>
      </p:pic>
      <p:pic>
        <p:nvPicPr>
          <p:cNvPr id="7" name="Attēls 6">
            <a:extLst>
              <a:ext uri="{FF2B5EF4-FFF2-40B4-BE49-F238E27FC236}">
                <a16:creationId xmlns:a16="http://schemas.microsoft.com/office/drawing/2014/main" id="{3F1E7A79-8B53-4C85-96CE-F4C25AA02D6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548" y="2895600"/>
            <a:ext cx="2699385" cy="1794510"/>
          </a:xfrm>
          <a:prstGeom prst="rect">
            <a:avLst/>
          </a:prstGeom>
          <a:noFill/>
          <a:ln>
            <a:noFill/>
          </a:ln>
        </p:spPr>
      </p:pic>
      <p:pic>
        <p:nvPicPr>
          <p:cNvPr id="8" name="Picture 469">
            <a:extLst>
              <a:ext uri="{FF2B5EF4-FFF2-40B4-BE49-F238E27FC236}">
                <a16:creationId xmlns:a16="http://schemas.microsoft.com/office/drawing/2014/main" id="{25AE4A75-B421-452E-9A93-23F036711659}"/>
              </a:ext>
            </a:extLst>
          </p:cNvPr>
          <p:cNvPicPr/>
          <p:nvPr/>
        </p:nvPicPr>
        <p:blipFill>
          <a:blip r:embed="rId6"/>
          <a:stretch>
            <a:fillRect/>
          </a:stretch>
        </p:blipFill>
        <p:spPr>
          <a:xfrm>
            <a:off x="714375" y="898525"/>
            <a:ext cx="2689860" cy="1799590"/>
          </a:xfrm>
          <a:prstGeom prst="rect">
            <a:avLst/>
          </a:prstGeom>
        </p:spPr>
      </p:pic>
    </p:spTree>
    <p:extLst>
      <p:ext uri="{BB962C8B-B14F-4D97-AF65-F5344CB8AC3E}">
        <p14:creationId xmlns:p14="http://schemas.microsoft.com/office/powerpoint/2010/main" val="3821945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E2C1481-0969-47D3-BE1D-CF367DB1BE7B}"/>
              </a:ext>
            </a:extLst>
          </p:cNvPr>
          <p:cNvSpPr>
            <a:spLocks noGrp="1"/>
          </p:cNvSpPr>
          <p:nvPr>
            <p:ph type="body" sz="quarter" idx="10"/>
          </p:nvPr>
        </p:nvSpPr>
        <p:spPr/>
        <p:txBody>
          <a:bodyPr/>
          <a:lstStyle/>
          <a:p>
            <a:r>
              <a:rPr lang="lv-LV" dirty="0"/>
              <a:t>Jumts </a:t>
            </a:r>
            <a:r>
              <a:rPr lang="lv-LV" i="1" dirty="0"/>
              <a:t>Jaunākā tipa</a:t>
            </a:r>
            <a:r>
              <a:rPr lang="lv-LV" dirty="0"/>
              <a:t> ēkas</a:t>
            </a:r>
          </a:p>
        </p:txBody>
      </p:sp>
      <p:pic>
        <p:nvPicPr>
          <p:cNvPr id="4" name="Attēls 3">
            <a:extLst>
              <a:ext uri="{FF2B5EF4-FFF2-40B4-BE49-F238E27FC236}">
                <a16:creationId xmlns:a16="http://schemas.microsoft.com/office/drawing/2014/main" id="{12B29C40-EC75-4914-BBE0-2902C6C6B63E}"/>
              </a:ext>
            </a:extLst>
          </p:cNvPr>
          <p:cNvPicPr>
            <a:picLocks noChangeAspect="1"/>
          </p:cNvPicPr>
          <p:nvPr/>
        </p:nvPicPr>
        <p:blipFill>
          <a:blip r:embed="rId2"/>
          <a:stretch>
            <a:fillRect/>
          </a:stretch>
        </p:blipFill>
        <p:spPr>
          <a:xfrm>
            <a:off x="542925" y="971318"/>
            <a:ext cx="4663860" cy="1872497"/>
          </a:xfrm>
          <a:prstGeom prst="rect">
            <a:avLst/>
          </a:prstGeom>
        </p:spPr>
      </p:pic>
      <p:pic>
        <p:nvPicPr>
          <p:cNvPr id="9" name="Attēls 8">
            <a:extLst>
              <a:ext uri="{FF2B5EF4-FFF2-40B4-BE49-F238E27FC236}">
                <a16:creationId xmlns:a16="http://schemas.microsoft.com/office/drawing/2014/main" id="{B109269A-7709-49EC-A8D4-B0F20F75721B}"/>
              </a:ext>
            </a:extLst>
          </p:cNvPr>
          <p:cNvPicPr>
            <a:picLocks noChangeAspect="1"/>
          </p:cNvPicPr>
          <p:nvPr/>
        </p:nvPicPr>
        <p:blipFill>
          <a:blip r:embed="rId3"/>
          <a:stretch>
            <a:fillRect/>
          </a:stretch>
        </p:blipFill>
        <p:spPr>
          <a:xfrm>
            <a:off x="3323135" y="3091497"/>
            <a:ext cx="2741657" cy="1799590"/>
          </a:xfrm>
          <a:prstGeom prst="rect">
            <a:avLst/>
          </a:prstGeom>
        </p:spPr>
      </p:pic>
      <p:pic>
        <p:nvPicPr>
          <p:cNvPr id="6" name="Attēls 5">
            <a:extLst>
              <a:ext uri="{FF2B5EF4-FFF2-40B4-BE49-F238E27FC236}">
                <a16:creationId xmlns:a16="http://schemas.microsoft.com/office/drawing/2014/main" id="{99A1E60F-847F-4AE1-B115-DFB7DCEFE6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5" y="3091497"/>
            <a:ext cx="2699385" cy="1799590"/>
          </a:xfrm>
          <a:prstGeom prst="rect">
            <a:avLst/>
          </a:prstGeom>
          <a:noFill/>
          <a:ln>
            <a:noFill/>
          </a:ln>
        </p:spPr>
      </p:pic>
      <p:pic>
        <p:nvPicPr>
          <p:cNvPr id="7" name="Attēls 6">
            <a:extLst>
              <a:ext uri="{FF2B5EF4-FFF2-40B4-BE49-F238E27FC236}">
                <a16:creationId xmlns:a16="http://schemas.microsoft.com/office/drawing/2014/main" id="{0863A537-A41A-4BBD-BBDA-28E1E074F503}"/>
              </a:ext>
            </a:extLst>
          </p:cNvPr>
          <p:cNvPicPr/>
          <p:nvPr/>
        </p:nvPicPr>
        <p:blipFill rotWithShape="1">
          <a:blip r:embed="rId5" cstate="print">
            <a:extLst>
              <a:ext uri="{28A0092B-C50C-407E-A947-70E740481C1C}">
                <a14:useLocalDpi xmlns:a14="http://schemas.microsoft.com/office/drawing/2010/main" val="0"/>
              </a:ext>
            </a:extLst>
          </a:blip>
          <a:srcRect l="29317" t="29317" r="6531" b="6531"/>
          <a:stretch/>
        </p:blipFill>
        <p:spPr bwMode="auto">
          <a:xfrm>
            <a:off x="6145616" y="971318"/>
            <a:ext cx="2699385" cy="1799590"/>
          </a:xfrm>
          <a:prstGeom prst="rect">
            <a:avLst/>
          </a:prstGeom>
          <a:noFill/>
          <a:ln>
            <a:noFill/>
          </a:ln>
          <a:extLst>
            <a:ext uri="{53640926-AAD7-44D8-BBD7-CCE9431645EC}">
              <a14:shadowObscured xmlns:a14="http://schemas.microsoft.com/office/drawing/2010/main"/>
            </a:ext>
          </a:extLst>
        </p:spPr>
      </p:pic>
      <p:pic>
        <p:nvPicPr>
          <p:cNvPr id="8" name="Attēls 7">
            <a:extLst>
              <a:ext uri="{FF2B5EF4-FFF2-40B4-BE49-F238E27FC236}">
                <a16:creationId xmlns:a16="http://schemas.microsoft.com/office/drawing/2014/main" id="{73051E73-A827-478C-AACC-66E780ECFD1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5617" y="3091497"/>
            <a:ext cx="2699385" cy="1799590"/>
          </a:xfrm>
          <a:prstGeom prst="rect">
            <a:avLst/>
          </a:prstGeom>
          <a:noFill/>
          <a:ln>
            <a:noFill/>
          </a:ln>
        </p:spPr>
      </p:pic>
      <p:pic>
        <p:nvPicPr>
          <p:cNvPr id="10" name="Attēls 9">
            <a:extLst>
              <a:ext uri="{FF2B5EF4-FFF2-40B4-BE49-F238E27FC236}">
                <a16:creationId xmlns:a16="http://schemas.microsoft.com/office/drawing/2014/main" id="{F9637011-F256-4FC3-9415-29ED4860F228}"/>
              </a:ext>
            </a:extLst>
          </p:cNvPr>
          <p:cNvPicPr>
            <a:picLocks noChangeAspect="1"/>
          </p:cNvPicPr>
          <p:nvPr/>
        </p:nvPicPr>
        <p:blipFill>
          <a:blip r:embed="rId2"/>
          <a:stretch>
            <a:fillRect/>
          </a:stretch>
        </p:blipFill>
        <p:spPr>
          <a:xfrm>
            <a:off x="542924" y="1095159"/>
            <a:ext cx="4663860" cy="1872497"/>
          </a:xfrm>
          <a:prstGeom prst="rect">
            <a:avLst/>
          </a:prstGeom>
        </p:spPr>
      </p:pic>
      <p:pic>
        <p:nvPicPr>
          <p:cNvPr id="11" name="Attēls 10">
            <a:extLst>
              <a:ext uri="{FF2B5EF4-FFF2-40B4-BE49-F238E27FC236}">
                <a16:creationId xmlns:a16="http://schemas.microsoft.com/office/drawing/2014/main" id="{DAD5CCC5-34E9-4116-8908-82C5E8907D6E}"/>
              </a:ext>
            </a:extLst>
          </p:cNvPr>
          <p:cNvPicPr/>
          <p:nvPr/>
        </p:nvPicPr>
        <p:blipFill rotWithShape="1">
          <a:blip r:embed="rId5" cstate="print">
            <a:extLst>
              <a:ext uri="{28A0092B-C50C-407E-A947-70E740481C1C}">
                <a14:useLocalDpi xmlns:a14="http://schemas.microsoft.com/office/drawing/2010/main" val="0"/>
              </a:ext>
            </a:extLst>
          </a:blip>
          <a:srcRect l="29317" t="29317" r="6531" b="6531"/>
          <a:stretch/>
        </p:blipFill>
        <p:spPr bwMode="auto">
          <a:xfrm>
            <a:off x="6145615" y="1095159"/>
            <a:ext cx="2699385" cy="17995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691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6485" y="248206"/>
            <a:ext cx="7963572" cy="433387"/>
          </a:xfrm>
        </p:spPr>
        <p:txBody>
          <a:bodyPr/>
          <a:lstStyle/>
          <a:p>
            <a:r>
              <a:rPr lang="lv-LV" dirty="0"/>
              <a:t>Tipveida risinājumi</a:t>
            </a:r>
          </a:p>
        </p:txBody>
      </p:sp>
      <p:sp>
        <p:nvSpPr>
          <p:cNvPr id="6" name="Teksta vietturis 5">
            <a:extLst>
              <a:ext uri="{FF2B5EF4-FFF2-40B4-BE49-F238E27FC236}">
                <a16:creationId xmlns:a16="http://schemas.microsoft.com/office/drawing/2014/main" id="{8C2FA7DF-F374-48FB-8A5A-B19A9245A215}"/>
              </a:ext>
            </a:extLst>
          </p:cNvPr>
          <p:cNvSpPr>
            <a:spLocks noGrp="1"/>
          </p:cNvSpPr>
          <p:nvPr>
            <p:ph type="body" sz="quarter" idx="11"/>
          </p:nvPr>
        </p:nvSpPr>
        <p:spPr>
          <a:xfrm>
            <a:off x="536485" y="684768"/>
            <a:ext cx="8477250" cy="3410982"/>
          </a:xfrm>
        </p:spPr>
        <p:txBody>
          <a:bodyPr/>
          <a:lstStyle/>
          <a:p>
            <a:pPr algn="just"/>
            <a:r>
              <a:rPr lang="lv-LV" sz="1800" dirty="0"/>
              <a:t>Būtiskākais no konstatētajiem defektiem, kas attiecināms uz tipveida pastiprināšanas risinājumu izstrādi, ir </a:t>
            </a:r>
            <a:r>
              <a:rPr lang="lv-LV" sz="1800" i="1" dirty="0"/>
              <a:t>Jaunākā tipa </a:t>
            </a:r>
            <a:r>
              <a:rPr lang="lv-LV" sz="1800" dirty="0"/>
              <a:t>464. sērijas ēku variantā ar bēniņiem jumta konstrukcijas centrālā U veida paneļa, kas orientēts ēkas garenvirzienā un balstīts uz bēniņos izbūvētiem dzelzsbetona sienu fragmentiem, </a:t>
            </a:r>
            <a:r>
              <a:rPr lang="lv-LV" sz="1800" dirty="0" err="1"/>
              <a:t>balstmezgls</a:t>
            </a:r>
            <a:r>
              <a:rPr lang="lv-LV" sz="1800" dirty="0"/>
              <a:t>.</a:t>
            </a:r>
          </a:p>
          <a:p>
            <a:pPr algn="just"/>
            <a:r>
              <a:rPr lang="lv-LV" sz="1800" dirty="0"/>
              <a:t>Tika paredzēti trīs dažādi scenāriji:</a:t>
            </a:r>
          </a:p>
          <a:p>
            <a:pPr marL="1166319" lvl="1" indent="-457200" algn="just">
              <a:buFont typeface="+mj-lt"/>
              <a:buAutoNum type="alphaUcPeriod"/>
            </a:pPr>
            <a:r>
              <a:rPr lang="lv-LV" sz="1600" dirty="0"/>
              <a:t>atbalsta laukumu paredzēts palielināt jumta panelim, kas balstīt uz ēkas gala sienas (turpmāk tekstā - Pastiprinājums A);</a:t>
            </a:r>
          </a:p>
          <a:p>
            <a:pPr marL="1166319" lvl="1" indent="-457200" algn="just">
              <a:buFont typeface="+mj-lt"/>
              <a:buAutoNum type="alphaUcPeriod"/>
            </a:pPr>
            <a:r>
              <a:rPr lang="lv-LV" sz="1600" dirty="0"/>
              <a:t>atbalsta laukumu paredzēts palielināt vienam jumta panelim (balstošās sienas vienā pusē) (turpmāk tekstā - Pastiprinājums B);</a:t>
            </a:r>
          </a:p>
          <a:p>
            <a:pPr marL="1166319" lvl="1" indent="-457200" algn="just">
              <a:buFont typeface="+mj-lt"/>
              <a:buAutoNum type="alphaUcPeriod"/>
            </a:pPr>
            <a:r>
              <a:rPr lang="lv-LV" sz="1600" dirty="0"/>
              <a:t>atbalsta laukumu paredzēts palielināt abiem jumta paneļiem (balstošās sienas abās pusēs) (turpmāk tekstā – Pastiprinājums C).</a:t>
            </a:r>
          </a:p>
        </p:txBody>
      </p:sp>
      <p:sp>
        <p:nvSpPr>
          <p:cNvPr id="7" name="Taisnstūris 6">
            <a:extLst>
              <a:ext uri="{FF2B5EF4-FFF2-40B4-BE49-F238E27FC236}">
                <a16:creationId xmlns:a16="http://schemas.microsoft.com/office/drawing/2014/main" id="{FC0AB968-141A-4DC8-895A-ADAA09546E32}"/>
              </a:ext>
            </a:extLst>
          </p:cNvPr>
          <p:cNvSpPr/>
          <p:nvPr/>
        </p:nvSpPr>
        <p:spPr>
          <a:xfrm>
            <a:off x="2012860" y="4122906"/>
            <a:ext cx="7000875" cy="830997"/>
          </a:xfrm>
          <a:prstGeom prst="rect">
            <a:avLst/>
          </a:prstGeom>
        </p:spPr>
        <p:txBody>
          <a:bodyPr wrap="square">
            <a:spAutoFit/>
          </a:bodyPr>
          <a:lstStyle/>
          <a:p>
            <a:pPr algn="just"/>
            <a:r>
              <a:rPr lang="lv-LV" sz="1600" dirty="0">
                <a:latin typeface="Arial" panose="020B0604020202020204" pitchFamily="34" charset="0"/>
                <a:ea typeface="Calibri" panose="020F0502020204030204" pitchFamily="34" charset="0"/>
                <a:cs typeface="Arial" panose="020B0604020202020204" pitchFamily="34" charset="0"/>
              </a:rPr>
              <a:t>PIEZĪME. Trīs tipveida pastiprināšanas risinājumus ir iespējams papildināt ar atgāžņu sistēmu, kas aizstāj iztrūkstošās šķērssienas, tādējādi uzlabojot jumta nesošās konstrukcijas kopējo noturību ēkas deformāciju rezultātā.</a:t>
            </a:r>
            <a:endParaRPr lang="lv-LV"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47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dirty="0"/>
              <a:t>Darba uzdevums</a:t>
            </a:r>
            <a:endParaRPr lang="en-US" dirty="0"/>
          </a:p>
        </p:txBody>
      </p:sp>
      <p:sp>
        <p:nvSpPr>
          <p:cNvPr id="3" name="Text Placeholder 2"/>
          <p:cNvSpPr>
            <a:spLocks noGrp="1"/>
          </p:cNvSpPr>
          <p:nvPr>
            <p:ph type="body" sz="quarter" idx="11"/>
          </p:nvPr>
        </p:nvSpPr>
        <p:spPr/>
        <p:txBody>
          <a:bodyPr/>
          <a:lstStyle/>
          <a:p>
            <a:pPr marL="360363" indent="-269875" algn="just">
              <a:buFont typeface="Arial" panose="020B0604020202020204" pitchFamily="34" charset="0"/>
              <a:buChar char="•"/>
            </a:pPr>
            <a:r>
              <a:rPr lang="lv-LV" dirty="0"/>
              <a:t>Novērtēt Padomju Savienības laikā būvētās 464. sērijas daudzdzīvokļu dzīvojamo ēku nesošo konstrukciju mezglu tehnisko stāvokli;</a:t>
            </a:r>
          </a:p>
          <a:p>
            <a:pPr marL="360363" indent="-269875" algn="just">
              <a:buFont typeface="Arial" panose="020B0604020202020204" pitchFamily="34" charset="0"/>
              <a:buChar char="•"/>
            </a:pPr>
            <a:r>
              <a:rPr lang="lv-LV" dirty="0"/>
              <a:t>Piedāvāt efektīvus tipveida risinājumus ēku konstrukciju mehāniskās stiprības un stabilitātes atjaunošanai;</a:t>
            </a:r>
          </a:p>
          <a:p>
            <a:pPr marL="360363" indent="-269875" algn="just">
              <a:buFont typeface="Arial" panose="020B0604020202020204" pitchFamily="34" charset="0"/>
              <a:buChar char="•"/>
            </a:pPr>
            <a:r>
              <a:rPr lang="lv-LV" dirty="0"/>
              <a:t>Sniegt priekšlikumus ēku ekspluatācijas normatīvā regulējuma pilnveidošanai;</a:t>
            </a:r>
          </a:p>
          <a:p>
            <a:pPr marL="360363" indent="-269875" algn="just">
              <a:buFont typeface="Arial" panose="020B0604020202020204" pitchFamily="34" charset="0"/>
              <a:buChar char="•"/>
            </a:pPr>
            <a:r>
              <a:rPr lang="lv-LV" dirty="0"/>
              <a:t>Sagatavot informatīvu materiālu daudzdzīvokļu dzīvojamo ēku nesošo konstrukciju padziļinātas tehniskās apsekošanas veikšanai.</a:t>
            </a:r>
          </a:p>
        </p:txBody>
      </p:sp>
    </p:spTree>
    <p:extLst>
      <p:ext uri="{BB962C8B-B14F-4D97-AF65-F5344CB8AC3E}">
        <p14:creationId xmlns:p14="http://schemas.microsoft.com/office/powerpoint/2010/main" val="2775220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dirty="0"/>
              <a:t>Tipveida risinājumi</a:t>
            </a:r>
          </a:p>
        </p:txBody>
      </p:sp>
      <p:sp>
        <p:nvSpPr>
          <p:cNvPr id="5" name="Teksta vietturis 2">
            <a:extLst>
              <a:ext uri="{FF2B5EF4-FFF2-40B4-BE49-F238E27FC236}">
                <a16:creationId xmlns:a16="http://schemas.microsoft.com/office/drawing/2014/main" id="{8D2F24F6-92D9-44CE-9223-D9E9011FAA11}"/>
              </a:ext>
            </a:extLst>
          </p:cNvPr>
          <p:cNvSpPr txBox="1">
            <a:spLocks/>
          </p:cNvSpPr>
          <p:nvPr/>
        </p:nvSpPr>
        <p:spPr>
          <a:xfrm>
            <a:off x="437670" y="752884"/>
            <a:ext cx="3463331" cy="536486"/>
          </a:xfrm>
          <a:prstGeom prst="rect">
            <a:avLst/>
          </a:prstGeom>
        </p:spPr>
        <p:txBody>
          <a:bodyPr vert="horz"/>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err="1"/>
              <a:t>Pagaidu</a:t>
            </a:r>
            <a:r>
              <a:rPr lang="en-US" dirty="0"/>
              <a:t> </a:t>
            </a:r>
            <a:r>
              <a:rPr lang="en-US" dirty="0" err="1"/>
              <a:t>pastiprinājums</a:t>
            </a:r>
            <a:endParaRPr lang="lv-LV" dirty="0"/>
          </a:p>
        </p:txBody>
      </p:sp>
      <p:pic>
        <p:nvPicPr>
          <p:cNvPr id="6" name="Picture 5">
            <a:extLst>
              <a:ext uri="{FF2B5EF4-FFF2-40B4-BE49-F238E27FC236}">
                <a16:creationId xmlns:a16="http://schemas.microsoft.com/office/drawing/2014/main" id="{25FBAF08-A974-416D-A3A6-5D72767E7EDB}"/>
              </a:ext>
            </a:extLst>
          </p:cNvPr>
          <p:cNvPicPr>
            <a:picLocks noChangeAspect="1"/>
          </p:cNvPicPr>
          <p:nvPr/>
        </p:nvPicPr>
        <p:blipFill rotWithShape="1">
          <a:blip r:embed="rId2"/>
          <a:srcRect b="6595"/>
          <a:stretch/>
        </p:blipFill>
        <p:spPr>
          <a:xfrm flipH="1">
            <a:off x="654838" y="2169314"/>
            <a:ext cx="4127671" cy="2001402"/>
          </a:xfrm>
          <a:prstGeom prst="rect">
            <a:avLst/>
          </a:prstGeom>
        </p:spPr>
      </p:pic>
      <p:pic>
        <p:nvPicPr>
          <p:cNvPr id="4" name="Picture 3">
            <a:extLst>
              <a:ext uri="{FF2B5EF4-FFF2-40B4-BE49-F238E27FC236}">
                <a16:creationId xmlns:a16="http://schemas.microsoft.com/office/drawing/2014/main" id="{21395E26-7654-4145-8C60-9FE504C40A5E}"/>
              </a:ext>
            </a:extLst>
          </p:cNvPr>
          <p:cNvPicPr>
            <a:picLocks noChangeAspect="1"/>
          </p:cNvPicPr>
          <p:nvPr/>
        </p:nvPicPr>
        <p:blipFill>
          <a:blip r:embed="rId3"/>
          <a:stretch>
            <a:fillRect/>
          </a:stretch>
        </p:blipFill>
        <p:spPr>
          <a:xfrm>
            <a:off x="3688219" y="972784"/>
            <a:ext cx="5146596" cy="2235349"/>
          </a:xfrm>
          <a:prstGeom prst="rect">
            <a:avLst/>
          </a:prstGeom>
        </p:spPr>
      </p:pic>
    </p:spTree>
    <p:extLst>
      <p:ext uri="{BB962C8B-B14F-4D97-AF65-F5344CB8AC3E}">
        <p14:creationId xmlns:p14="http://schemas.microsoft.com/office/powerpoint/2010/main" val="3283491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dirty="0"/>
              <a:t>Tipveida risinājumi</a:t>
            </a:r>
          </a:p>
        </p:txBody>
      </p:sp>
      <p:sp>
        <p:nvSpPr>
          <p:cNvPr id="5" name="Teksta vietturis 2">
            <a:extLst>
              <a:ext uri="{FF2B5EF4-FFF2-40B4-BE49-F238E27FC236}">
                <a16:creationId xmlns:a16="http://schemas.microsoft.com/office/drawing/2014/main" id="{8D2F24F6-92D9-44CE-9223-D9E9011FAA11}"/>
              </a:ext>
            </a:extLst>
          </p:cNvPr>
          <p:cNvSpPr txBox="1">
            <a:spLocks/>
          </p:cNvSpPr>
          <p:nvPr/>
        </p:nvSpPr>
        <p:spPr>
          <a:xfrm>
            <a:off x="437670" y="752884"/>
            <a:ext cx="3463331" cy="536486"/>
          </a:xfrm>
          <a:prstGeom prst="rect">
            <a:avLst/>
          </a:prstGeom>
        </p:spPr>
        <p:txBody>
          <a:bodyPr vert="horz"/>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err="1"/>
              <a:t>Pastāvīgais</a:t>
            </a:r>
            <a:r>
              <a:rPr lang="en-US" dirty="0"/>
              <a:t> </a:t>
            </a:r>
            <a:r>
              <a:rPr lang="en-US" dirty="0" err="1"/>
              <a:t>risinājums</a:t>
            </a:r>
            <a:endParaRPr lang="en-US" dirty="0"/>
          </a:p>
          <a:p>
            <a:pPr marL="342900" indent="-342900" algn="just">
              <a:buFont typeface="Arial" panose="020B0604020202020204" pitchFamily="34" charset="0"/>
              <a:buChar char="•"/>
            </a:pPr>
            <a:r>
              <a:rPr lang="en-US" dirty="0" err="1"/>
              <a:t>Prognozējamās</a:t>
            </a:r>
            <a:r>
              <a:rPr lang="en-US" dirty="0"/>
              <a:t> </a:t>
            </a:r>
            <a:r>
              <a:rPr lang="en-US" dirty="0" err="1"/>
              <a:t>izmaksas</a:t>
            </a:r>
            <a:endParaRPr lang="lv-LV" dirty="0"/>
          </a:p>
        </p:txBody>
      </p:sp>
      <p:pic>
        <p:nvPicPr>
          <p:cNvPr id="3" name="Picture 2">
            <a:extLst>
              <a:ext uri="{FF2B5EF4-FFF2-40B4-BE49-F238E27FC236}">
                <a16:creationId xmlns:a16="http://schemas.microsoft.com/office/drawing/2014/main" id="{3990D229-EC81-4879-BB49-AF570EA6F409}"/>
              </a:ext>
            </a:extLst>
          </p:cNvPr>
          <p:cNvPicPr>
            <a:picLocks noChangeAspect="1"/>
          </p:cNvPicPr>
          <p:nvPr/>
        </p:nvPicPr>
        <p:blipFill>
          <a:blip r:embed="rId2"/>
          <a:stretch>
            <a:fillRect/>
          </a:stretch>
        </p:blipFill>
        <p:spPr>
          <a:xfrm>
            <a:off x="4835137" y="0"/>
            <a:ext cx="3871193" cy="4079043"/>
          </a:xfrm>
          <a:prstGeom prst="rect">
            <a:avLst/>
          </a:prstGeom>
        </p:spPr>
      </p:pic>
      <p:pic>
        <p:nvPicPr>
          <p:cNvPr id="7" name="Picture 6">
            <a:extLst>
              <a:ext uri="{FF2B5EF4-FFF2-40B4-BE49-F238E27FC236}">
                <a16:creationId xmlns:a16="http://schemas.microsoft.com/office/drawing/2014/main" id="{A90F1156-F656-4111-A387-F1E1D97BD7C0}"/>
              </a:ext>
            </a:extLst>
          </p:cNvPr>
          <p:cNvPicPr>
            <a:picLocks noChangeAspect="1"/>
          </p:cNvPicPr>
          <p:nvPr/>
        </p:nvPicPr>
        <p:blipFill>
          <a:blip r:embed="rId3"/>
          <a:stretch>
            <a:fillRect/>
          </a:stretch>
        </p:blipFill>
        <p:spPr>
          <a:xfrm>
            <a:off x="385174" y="2933973"/>
            <a:ext cx="4995971" cy="1235457"/>
          </a:xfrm>
          <a:prstGeom prst="rect">
            <a:avLst/>
          </a:prstGeom>
        </p:spPr>
      </p:pic>
    </p:spTree>
    <p:extLst>
      <p:ext uri="{BB962C8B-B14F-4D97-AF65-F5344CB8AC3E}">
        <p14:creationId xmlns:p14="http://schemas.microsoft.com/office/powerpoint/2010/main" val="15670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dirty="0"/>
              <a:t>Tipveida risinājumi</a:t>
            </a:r>
          </a:p>
        </p:txBody>
      </p:sp>
      <p:pic>
        <p:nvPicPr>
          <p:cNvPr id="4" name="Picture 3">
            <a:extLst>
              <a:ext uri="{FF2B5EF4-FFF2-40B4-BE49-F238E27FC236}">
                <a16:creationId xmlns:a16="http://schemas.microsoft.com/office/drawing/2014/main" id="{A1DC3A52-5D30-4CBF-88DE-F02B3091AC32}"/>
              </a:ext>
            </a:extLst>
          </p:cNvPr>
          <p:cNvPicPr>
            <a:picLocks noChangeAspect="1"/>
          </p:cNvPicPr>
          <p:nvPr/>
        </p:nvPicPr>
        <p:blipFill>
          <a:blip r:embed="rId2"/>
          <a:stretch>
            <a:fillRect/>
          </a:stretch>
        </p:blipFill>
        <p:spPr>
          <a:xfrm>
            <a:off x="1687568" y="1613013"/>
            <a:ext cx="7213031" cy="3476848"/>
          </a:xfrm>
          <a:prstGeom prst="rect">
            <a:avLst/>
          </a:prstGeom>
        </p:spPr>
      </p:pic>
      <p:pic>
        <p:nvPicPr>
          <p:cNvPr id="6" name="Picture 5">
            <a:extLst>
              <a:ext uri="{FF2B5EF4-FFF2-40B4-BE49-F238E27FC236}">
                <a16:creationId xmlns:a16="http://schemas.microsoft.com/office/drawing/2014/main" id="{45BF8814-4A7C-4E23-9F89-926DD953C757}"/>
              </a:ext>
            </a:extLst>
          </p:cNvPr>
          <p:cNvPicPr>
            <a:picLocks noChangeAspect="1"/>
          </p:cNvPicPr>
          <p:nvPr/>
        </p:nvPicPr>
        <p:blipFill>
          <a:blip r:embed="rId3"/>
          <a:stretch>
            <a:fillRect/>
          </a:stretch>
        </p:blipFill>
        <p:spPr>
          <a:xfrm>
            <a:off x="4543620" y="54771"/>
            <a:ext cx="4600379" cy="1491158"/>
          </a:xfrm>
          <a:prstGeom prst="rect">
            <a:avLst/>
          </a:prstGeom>
        </p:spPr>
      </p:pic>
      <p:sp>
        <p:nvSpPr>
          <p:cNvPr id="7" name="Teksta vietturis 2">
            <a:extLst>
              <a:ext uri="{FF2B5EF4-FFF2-40B4-BE49-F238E27FC236}">
                <a16:creationId xmlns:a16="http://schemas.microsoft.com/office/drawing/2014/main" id="{0DC6F809-AA9E-43C6-B26E-10F5A643E478}"/>
              </a:ext>
            </a:extLst>
          </p:cNvPr>
          <p:cNvSpPr txBox="1">
            <a:spLocks/>
          </p:cNvSpPr>
          <p:nvPr/>
        </p:nvSpPr>
        <p:spPr>
          <a:xfrm>
            <a:off x="437670" y="752884"/>
            <a:ext cx="3463331" cy="536486"/>
          </a:xfrm>
          <a:prstGeom prst="rect">
            <a:avLst/>
          </a:prstGeom>
        </p:spPr>
        <p:txBody>
          <a:bodyPr vert="horz"/>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err="1"/>
              <a:t>Pastāvīgais</a:t>
            </a:r>
            <a:r>
              <a:rPr lang="en-US" dirty="0"/>
              <a:t> </a:t>
            </a:r>
            <a:r>
              <a:rPr lang="en-US" dirty="0" err="1"/>
              <a:t>risinājums</a:t>
            </a:r>
            <a:endParaRPr lang="en-US" dirty="0"/>
          </a:p>
          <a:p>
            <a:pPr marL="342900" indent="-342900" algn="just">
              <a:buFont typeface="Arial" panose="020B0604020202020204" pitchFamily="34" charset="0"/>
              <a:buChar char="•"/>
            </a:pPr>
            <a:r>
              <a:rPr lang="en-US" dirty="0" err="1"/>
              <a:t>Prognozējamās</a:t>
            </a:r>
            <a:r>
              <a:rPr lang="en-US" dirty="0"/>
              <a:t> </a:t>
            </a:r>
            <a:r>
              <a:rPr lang="en-US" dirty="0" err="1"/>
              <a:t>izmaksas</a:t>
            </a:r>
            <a:endParaRPr lang="lv-LV" dirty="0"/>
          </a:p>
        </p:txBody>
      </p:sp>
    </p:spTree>
    <p:extLst>
      <p:ext uri="{BB962C8B-B14F-4D97-AF65-F5344CB8AC3E}">
        <p14:creationId xmlns:p14="http://schemas.microsoft.com/office/powerpoint/2010/main" val="1559698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dirty="0"/>
              <a:t>Tipveida risinājumi</a:t>
            </a:r>
          </a:p>
        </p:txBody>
      </p:sp>
      <p:pic>
        <p:nvPicPr>
          <p:cNvPr id="3" name="Picture 2">
            <a:extLst>
              <a:ext uri="{FF2B5EF4-FFF2-40B4-BE49-F238E27FC236}">
                <a16:creationId xmlns:a16="http://schemas.microsoft.com/office/drawing/2014/main" id="{F110EE45-3EC6-448B-851F-7B8C19A59B6D}"/>
              </a:ext>
            </a:extLst>
          </p:cNvPr>
          <p:cNvPicPr>
            <a:picLocks noChangeAspect="1"/>
          </p:cNvPicPr>
          <p:nvPr/>
        </p:nvPicPr>
        <p:blipFill>
          <a:blip r:embed="rId2"/>
          <a:stretch>
            <a:fillRect/>
          </a:stretch>
        </p:blipFill>
        <p:spPr>
          <a:xfrm>
            <a:off x="1758371" y="1704658"/>
            <a:ext cx="6990924" cy="3370930"/>
          </a:xfrm>
          <a:prstGeom prst="rect">
            <a:avLst/>
          </a:prstGeom>
        </p:spPr>
      </p:pic>
      <p:pic>
        <p:nvPicPr>
          <p:cNvPr id="7" name="Picture 6">
            <a:extLst>
              <a:ext uri="{FF2B5EF4-FFF2-40B4-BE49-F238E27FC236}">
                <a16:creationId xmlns:a16="http://schemas.microsoft.com/office/drawing/2014/main" id="{4F448F64-C49F-4F8B-9D28-7181440DC51D}"/>
              </a:ext>
            </a:extLst>
          </p:cNvPr>
          <p:cNvPicPr>
            <a:picLocks noChangeAspect="1"/>
          </p:cNvPicPr>
          <p:nvPr/>
        </p:nvPicPr>
        <p:blipFill>
          <a:blip r:embed="rId3"/>
          <a:stretch>
            <a:fillRect/>
          </a:stretch>
        </p:blipFill>
        <p:spPr>
          <a:xfrm>
            <a:off x="4127384" y="0"/>
            <a:ext cx="5016616" cy="1637574"/>
          </a:xfrm>
          <a:prstGeom prst="rect">
            <a:avLst/>
          </a:prstGeom>
        </p:spPr>
      </p:pic>
      <p:sp>
        <p:nvSpPr>
          <p:cNvPr id="8" name="Teksta vietturis 2">
            <a:extLst>
              <a:ext uri="{FF2B5EF4-FFF2-40B4-BE49-F238E27FC236}">
                <a16:creationId xmlns:a16="http://schemas.microsoft.com/office/drawing/2014/main" id="{F71AFB82-2700-46D9-8BF2-296565C1B173}"/>
              </a:ext>
            </a:extLst>
          </p:cNvPr>
          <p:cNvSpPr txBox="1">
            <a:spLocks/>
          </p:cNvSpPr>
          <p:nvPr/>
        </p:nvSpPr>
        <p:spPr>
          <a:xfrm>
            <a:off x="437670" y="752884"/>
            <a:ext cx="3463331" cy="536486"/>
          </a:xfrm>
          <a:prstGeom prst="rect">
            <a:avLst/>
          </a:prstGeom>
        </p:spPr>
        <p:txBody>
          <a:bodyPr vert="horz"/>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err="1"/>
              <a:t>Pastāvīgais</a:t>
            </a:r>
            <a:r>
              <a:rPr lang="en-US" dirty="0"/>
              <a:t> </a:t>
            </a:r>
            <a:r>
              <a:rPr lang="en-US" dirty="0" err="1"/>
              <a:t>risinājums</a:t>
            </a:r>
            <a:endParaRPr lang="en-US" dirty="0"/>
          </a:p>
          <a:p>
            <a:pPr marL="342900" indent="-342900" algn="just">
              <a:buFont typeface="Arial" panose="020B0604020202020204" pitchFamily="34" charset="0"/>
              <a:buChar char="•"/>
            </a:pPr>
            <a:r>
              <a:rPr lang="en-US" dirty="0" err="1"/>
              <a:t>Prognozējamās</a:t>
            </a:r>
            <a:r>
              <a:rPr lang="en-US" dirty="0"/>
              <a:t> </a:t>
            </a:r>
            <a:r>
              <a:rPr lang="en-US" dirty="0" err="1"/>
              <a:t>izmaksas</a:t>
            </a:r>
            <a:endParaRPr lang="lv-LV" dirty="0"/>
          </a:p>
        </p:txBody>
      </p:sp>
    </p:spTree>
    <p:extLst>
      <p:ext uri="{BB962C8B-B14F-4D97-AF65-F5344CB8AC3E}">
        <p14:creationId xmlns:p14="http://schemas.microsoft.com/office/powerpoint/2010/main" val="154059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dirty="0"/>
              <a:t>Tipveida risinājumi</a:t>
            </a:r>
          </a:p>
        </p:txBody>
      </p:sp>
      <p:sp>
        <p:nvSpPr>
          <p:cNvPr id="8" name="Teksta vietturis 2">
            <a:extLst>
              <a:ext uri="{FF2B5EF4-FFF2-40B4-BE49-F238E27FC236}">
                <a16:creationId xmlns:a16="http://schemas.microsoft.com/office/drawing/2014/main" id="{F71AFB82-2700-46D9-8BF2-296565C1B173}"/>
              </a:ext>
            </a:extLst>
          </p:cNvPr>
          <p:cNvSpPr txBox="1">
            <a:spLocks/>
          </p:cNvSpPr>
          <p:nvPr/>
        </p:nvSpPr>
        <p:spPr>
          <a:xfrm>
            <a:off x="437670" y="752884"/>
            <a:ext cx="3910664" cy="536486"/>
          </a:xfrm>
          <a:prstGeom prst="rect">
            <a:avLst/>
          </a:prstGeom>
        </p:spPr>
        <p:txBody>
          <a:bodyPr vert="horz"/>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t>Aizsargapmales </a:t>
            </a:r>
            <a:r>
              <a:rPr lang="en-US" dirty="0" err="1"/>
              <a:t>atjaunošana</a:t>
            </a:r>
            <a:endParaRPr lang="en-US" dirty="0"/>
          </a:p>
          <a:p>
            <a:pPr marL="342900" indent="-342900" algn="just">
              <a:buFont typeface="Arial" panose="020B0604020202020204" pitchFamily="34" charset="0"/>
              <a:buChar char="•"/>
            </a:pPr>
            <a:r>
              <a:rPr lang="en-US" dirty="0" err="1"/>
              <a:t>Prognozējamās</a:t>
            </a:r>
            <a:r>
              <a:rPr lang="en-US" dirty="0"/>
              <a:t> </a:t>
            </a:r>
            <a:r>
              <a:rPr lang="en-US" dirty="0" err="1"/>
              <a:t>izmaksas</a:t>
            </a:r>
            <a:endParaRPr lang="lv-LV" dirty="0"/>
          </a:p>
        </p:txBody>
      </p:sp>
      <p:pic>
        <p:nvPicPr>
          <p:cNvPr id="4" name="Picture 3">
            <a:extLst>
              <a:ext uri="{FF2B5EF4-FFF2-40B4-BE49-F238E27FC236}">
                <a16:creationId xmlns:a16="http://schemas.microsoft.com/office/drawing/2014/main" id="{51AF92C3-BA4B-4963-B8A3-81FECEEDC391}"/>
              </a:ext>
            </a:extLst>
          </p:cNvPr>
          <p:cNvPicPr>
            <a:picLocks noChangeAspect="1"/>
          </p:cNvPicPr>
          <p:nvPr/>
        </p:nvPicPr>
        <p:blipFill>
          <a:blip r:embed="rId2"/>
          <a:stretch>
            <a:fillRect/>
          </a:stretch>
        </p:blipFill>
        <p:spPr>
          <a:xfrm>
            <a:off x="437670" y="2901476"/>
            <a:ext cx="4771968" cy="433387"/>
          </a:xfrm>
          <a:prstGeom prst="rect">
            <a:avLst/>
          </a:prstGeom>
        </p:spPr>
      </p:pic>
      <p:pic>
        <p:nvPicPr>
          <p:cNvPr id="5" name="Picture 4">
            <a:extLst>
              <a:ext uri="{FF2B5EF4-FFF2-40B4-BE49-F238E27FC236}">
                <a16:creationId xmlns:a16="http://schemas.microsoft.com/office/drawing/2014/main" id="{052272B5-3B21-418D-88F6-6DA9978921A5}"/>
              </a:ext>
            </a:extLst>
          </p:cNvPr>
          <p:cNvPicPr>
            <a:picLocks noChangeAspect="1"/>
          </p:cNvPicPr>
          <p:nvPr/>
        </p:nvPicPr>
        <p:blipFill>
          <a:blip r:embed="rId3"/>
          <a:stretch>
            <a:fillRect/>
          </a:stretch>
        </p:blipFill>
        <p:spPr>
          <a:xfrm>
            <a:off x="5278919" y="252413"/>
            <a:ext cx="3732528" cy="4709324"/>
          </a:xfrm>
          <a:prstGeom prst="rect">
            <a:avLst/>
          </a:prstGeom>
        </p:spPr>
      </p:pic>
    </p:spTree>
    <p:extLst>
      <p:ext uri="{BB962C8B-B14F-4D97-AF65-F5344CB8AC3E}">
        <p14:creationId xmlns:p14="http://schemas.microsoft.com/office/powerpoint/2010/main" val="368615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F218936-535F-4E8E-B85C-0B8115CC101C}"/>
              </a:ext>
            </a:extLst>
          </p:cNvPr>
          <p:cNvSpPr>
            <a:spLocks noGrp="1"/>
          </p:cNvSpPr>
          <p:nvPr>
            <p:ph type="body" sz="quarter" idx="10"/>
          </p:nvPr>
        </p:nvSpPr>
        <p:spPr>
          <a:xfrm>
            <a:off x="542924" y="252413"/>
            <a:ext cx="8515351" cy="433387"/>
          </a:xfrm>
        </p:spPr>
        <p:txBody>
          <a:bodyPr/>
          <a:lstStyle/>
          <a:p>
            <a:r>
              <a:rPr lang="lv-LV" sz="2000" dirty="0"/>
              <a:t>Vadlīnijas 464. sērijas ēku padziļinātas tehniskās apsekošanas veikšanai</a:t>
            </a:r>
          </a:p>
        </p:txBody>
      </p:sp>
      <p:sp>
        <p:nvSpPr>
          <p:cNvPr id="3" name="Teksta vietturis 2">
            <a:extLst>
              <a:ext uri="{FF2B5EF4-FFF2-40B4-BE49-F238E27FC236}">
                <a16:creationId xmlns:a16="http://schemas.microsoft.com/office/drawing/2014/main" id="{CF5DFAF1-6505-48D1-B128-E562553BF0ED}"/>
              </a:ext>
            </a:extLst>
          </p:cNvPr>
          <p:cNvSpPr>
            <a:spLocks noGrp="1"/>
          </p:cNvSpPr>
          <p:nvPr>
            <p:ph type="body" sz="quarter" idx="11"/>
          </p:nvPr>
        </p:nvSpPr>
        <p:spPr>
          <a:xfrm>
            <a:off x="542924" y="685800"/>
            <a:ext cx="8420100" cy="4330700"/>
          </a:xfrm>
        </p:spPr>
        <p:txBody>
          <a:bodyPr/>
          <a:lstStyle/>
          <a:p>
            <a:pPr marL="342900" indent="-342900" algn="just">
              <a:buFont typeface="Arial" panose="020B0604020202020204" pitchFamily="34" charset="0"/>
              <a:buChar char="•"/>
            </a:pPr>
            <a:r>
              <a:rPr lang="lv-LV" dirty="0"/>
              <a:t>Vadlīnijās ir iekļauts apkopojums par ēkas konstrukcijām, to vietām un izpētes laikā konstatētajiem defektiem, kam jāvērš uzmanība, veicot 464. sērijas ēku tehnisko apsekošanu;</a:t>
            </a:r>
          </a:p>
          <a:p>
            <a:pPr marL="342900" indent="-342900" algn="just">
              <a:buFont typeface="Arial" panose="020B0604020202020204" pitchFamily="34" charset="0"/>
              <a:buChar char="•"/>
            </a:pPr>
            <a:r>
              <a:rPr lang="lv-LV" dirty="0"/>
              <a:t>Veicamie darbi un apsekošanas metodes: vizuālā apskate, mezglu apsekošana un atsegumi, termogrāfija, negraujošās pārbaudes metodes, monitorings;</a:t>
            </a:r>
          </a:p>
          <a:p>
            <a:pPr marL="342900" indent="-342900" algn="just">
              <a:buFont typeface="Arial" panose="020B0604020202020204" pitchFamily="34" charset="0"/>
              <a:buChar char="•"/>
            </a:pPr>
            <a:r>
              <a:rPr lang="lv-LV" dirty="0"/>
              <a:t>Apsekošanas atzinuma saturs:</a:t>
            </a:r>
          </a:p>
          <a:p>
            <a:pPr lvl="1" indent="0" algn="just">
              <a:buNone/>
            </a:pPr>
            <a:r>
              <a:rPr lang="lv-LV" sz="1800" dirty="0"/>
              <a:t>…</a:t>
            </a:r>
          </a:p>
          <a:p>
            <a:pPr marL="1052019" lvl="1" indent="-342900" algn="just">
              <a:buFont typeface="Arial" panose="020B0604020202020204" pitchFamily="34" charset="0"/>
              <a:buChar char="•"/>
            </a:pPr>
            <a:r>
              <a:rPr lang="lv-LV" sz="1800" dirty="0"/>
              <a:t>ieteikumi, norādot prioritārā secībā, kuri darbi ir veicami obligāti un kuri sekundāri;</a:t>
            </a:r>
          </a:p>
          <a:p>
            <a:pPr marL="1052019" lvl="1" indent="-342900" algn="just">
              <a:buFont typeface="Arial" panose="020B0604020202020204" pitchFamily="34" charset="0"/>
              <a:buChar char="•"/>
            </a:pPr>
            <a:r>
              <a:rPr lang="lv-LV" sz="1800" dirty="0"/>
              <a:t>norādes par veicamo pasākumu un nākamās apsekošanas termiņiem.</a:t>
            </a:r>
          </a:p>
        </p:txBody>
      </p:sp>
    </p:spTree>
    <p:extLst>
      <p:ext uri="{BB962C8B-B14F-4D97-AF65-F5344CB8AC3E}">
        <p14:creationId xmlns:p14="http://schemas.microsoft.com/office/powerpoint/2010/main" val="292318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F218936-535F-4E8E-B85C-0B8115CC101C}"/>
              </a:ext>
            </a:extLst>
          </p:cNvPr>
          <p:cNvSpPr>
            <a:spLocks noGrp="1"/>
          </p:cNvSpPr>
          <p:nvPr>
            <p:ph type="body" sz="quarter" idx="10"/>
          </p:nvPr>
        </p:nvSpPr>
        <p:spPr>
          <a:xfrm>
            <a:off x="542924" y="252413"/>
            <a:ext cx="8515351" cy="433387"/>
          </a:xfrm>
        </p:spPr>
        <p:txBody>
          <a:bodyPr/>
          <a:lstStyle/>
          <a:p>
            <a:r>
              <a:rPr lang="lv-LV" sz="2000" dirty="0"/>
              <a:t>Vadlīnijas 464. sērijas ēku padziļinātas tehniskās apsekošanas veikšanai</a:t>
            </a:r>
          </a:p>
        </p:txBody>
      </p:sp>
      <p:sp>
        <p:nvSpPr>
          <p:cNvPr id="3" name="Teksta vietturis 2">
            <a:extLst>
              <a:ext uri="{FF2B5EF4-FFF2-40B4-BE49-F238E27FC236}">
                <a16:creationId xmlns:a16="http://schemas.microsoft.com/office/drawing/2014/main" id="{CF5DFAF1-6505-48D1-B128-E562553BF0ED}"/>
              </a:ext>
            </a:extLst>
          </p:cNvPr>
          <p:cNvSpPr>
            <a:spLocks noGrp="1"/>
          </p:cNvSpPr>
          <p:nvPr>
            <p:ph type="body" sz="quarter" idx="11"/>
          </p:nvPr>
        </p:nvSpPr>
        <p:spPr>
          <a:xfrm>
            <a:off x="542924" y="685800"/>
            <a:ext cx="8420100" cy="4330700"/>
          </a:xfrm>
        </p:spPr>
        <p:txBody>
          <a:bodyPr/>
          <a:lstStyle/>
          <a:p>
            <a:pPr marL="342900" indent="-342900" algn="just">
              <a:buFont typeface="Arial" panose="020B0604020202020204" pitchFamily="34" charset="0"/>
              <a:buChar char="•"/>
            </a:pPr>
            <a:r>
              <a:rPr lang="en-US" dirty="0" err="1"/>
              <a:t>Pastiprināti</a:t>
            </a:r>
            <a:r>
              <a:rPr lang="lv-LV" dirty="0"/>
              <a:t> pārbaudāmās konstrukcijas;</a:t>
            </a:r>
          </a:p>
          <a:p>
            <a:pPr marL="1052019" lvl="1" indent="-342900" algn="just">
              <a:buFont typeface="Arial" panose="020B0604020202020204" pitchFamily="34" charset="0"/>
              <a:buChar char="•"/>
            </a:pPr>
            <a:r>
              <a:rPr lang="lv-LV" sz="1800" dirty="0"/>
              <a:t>Ēku ar savietoto dzelzsbetona jumta konstrukciju U veida šķērsgriezuma paneļi</a:t>
            </a:r>
            <a:r>
              <a:rPr lang="en-US" sz="1800" dirty="0"/>
              <a:t> -&gt; n</a:t>
            </a:r>
            <a:r>
              <a:rPr lang="lv-LV" sz="1800" dirty="0" err="1"/>
              <a:t>epietiekams</a:t>
            </a:r>
            <a:r>
              <a:rPr lang="lv-LV" sz="1800" dirty="0"/>
              <a:t> balstījums, plaisas U veida paneļu balstījuma vietās;</a:t>
            </a:r>
            <a:endParaRPr lang="en-US" sz="1800" dirty="0"/>
          </a:p>
          <a:p>
            <a:pPr marL="1052019" lvl="1" indent="-342900" algn="just">
              <a:buFont typeface="Arial" panose="020B0604020202020204" pitchFamily="34" charset="0"/>
              <a:buChar char="•"/>
            </a:pPr>
            <a:r>
              <a:rPr lang="en-US" sz="1800" dirty="0" err="1"/>
              <a:t>Nesošo</a:t>
            </a:r>
            <a:r>
              <a:rPr lang="en-US" sz="1800" dirty="0"/>
              <a:t> </a:t>
            </a:r>
            <a:r>
              <a:rPr lang="en-US" sz="1800" dirty="0" err="1"/>
              <a:t>sienu</a:t>
            </a:r>
            <a:r>
              <a:rPr lang="en-US" sz="1800" dirty="0"/>
              <a:t> un </a:t>
            </a:r>
            <a:r>
              <a:rPr lang="en-US" sz="1800" dirty="0" err="1"/>
              <a:t>pārsegumu</a:t>
            </a:r>
            <a:r>
              <a:rPr lang="en-US" sz="1800" dirty="0"/>
              <a:t> pane</a:t>
            </a:r>
            <a:r>
              <a:rPr lang="lv-LV" sz="1800" dirty="0"/>
              <a:t>ļ</a:t>
            </a:r>
            <a:r>
              <a:rPr lang="en-US" sz="1800" dirty="0"/>
              <a:t>u </a:t>
            </a:r>
            <a:r>
              <a:rPr lang="en-US" sz="1800" dirty="0" err="1"/>
              <a:t>savienojumu</a:t>
            </a:r>
            <a:r>
              <a:rPr lang="en-US" sz="1800" dirty="0"/>
              <a:t> </a:t>
            </a:r>
            <a:r>
              <a:rPr lang="en-US" sz="1800" dirty="0" err="1"/>
              <a:t>mezgli</a:t>
            </a:r>
            <a:r>
              <a:rPr lang="en-US" sz="1800" dirty="0"/>
              <a:t>/</a:t>
            </a:r>
            <a:r>
              <a:rPr lang="en-US" sz="1800" dirty="0" err="1"/>
              <a:t>aizpildījums</a:t>
            </a:r>
            <a:r>
              <a:rPr lang="en-US" sz="1800" dirty="0"/>
              <a:t>;</a:t>
            </a:r>
            <a:endParaRPr lang="lv-LV" sz="1800" dirty="0"/>
          </a:p>
          <a:p>
            <a:pPr marL="1052019" lvl="1" indent="-342900" algn="just">
              <a:buFont typeface="Arial" panose="020B0604020202020204" pitchFamily="34" charset="0"/>
              <a:buChar char="•"/>
            </a:pPr>
            <a:r>
              <a:rPr lang="en-US" sz="1800" dirty="0" err="1"/>
              <a:t>Visvairāk</a:t>
            </a:r>
            <a:r>
              <a:rPr lang="en-US" sz="1800" dirty="0"/>
              <a:t> </a:t>
            </a:r>
            <a:r>
              <a:rPr lang="en-US" sz="1800" dirty="0" err="1"/>
              <a:t>noslogotākie</a:t>
            </a:r>
            <a:r>
              <a:rPr lang="en-US" sz="1800" dirty="0"/>
              <a:t> </a:t>
            </a:r>
            <a:r>
              <a:rPr lang="en-US" sz="1800" dirty="0" err="1"/>
              <a:t>mezgli</a:t>
            </a:r>
            <a:r>
              <a:rPr lang="lv-LV" sz="1800" dirty="0"/>
              <a:t>.</a:t>
            </a:r>
          </a:p>
        </p:txBody>
      </p:sp>
      <p:pic>
        <p:nvPicPr>
          <p:cNvPr id="4" name="Picture 3">
            <a:extLst>
              <a:ext uri="{FF2B5EF4-FFF2-40B4-BE49-F238E27FC236}">
                <a16:creationId xmlns:a16="http://schemas.microsoft.com/office/drawing/2014/main" id="{40FB9F33-1274-4AC8-A77E-085F0BD90B79}"/>
              </a:ext>
            </a:extLst>
          </p:cNvPr>
          <p:cNvPicPr>
            <a:picLocks noChangeAspect="1"/>
          </p:cNvPicPr>
          <p:nvPr/>
        </p:nvPicPr>
        <p:blipFill>
          <a:blip r:embed="rId2"/>
          <a:stretch>
            <a:fillRect/>
          </a:stretch>
        </p:blipFill>
        <p:spPr>
          <a:xfrm>
            <a:off x="1969596" y="2788529"/>
            <a:ext cx="3186255" cy="2102558"/>
          </a:xfrm>
          <a:prstGeom prst="rect">
            <a:avLst/>
          </a:prstGeom>
        </p:spPr>
      </p:pic>
      <p:pic>
        <p:nvPicPr>
          <p:cNvPr id="6" name="Picture 5">
            <a:extLst>
              <a:ext uri="{FF2B5EF4-FFF2-40B4-BE49-F238E27FC236}">
                <a16:creationId xmlns:a16="http://schemas.microsoft.com/office/drawing/2014/main" id="{C01C9903-0B43-4824-BFFD-2F2A1249B764}"/>
              </a:ext>
            </a:extLst>
          </p:cNvPr>
          <p:cNvPicPr>
            <a:picLocks noChangeAspect="1"/>
          </p:cNvPicPr>
          <p:nvPr/>
        </p:nvPicPr>
        <p:blipFill>
          <a:blip r:embed="rId3"/>
          <a:stretch>
            <a:fillRect/>
          </a:stretch>
        </p:blipFill>
        <p:spPr>
          <a:xfrm>
            <a:off x="5683753" y="2681769"/>
            <a:ext cx="2917323" cy="2209317"/>
          </a:xfrm>
          <a:prstGeom prst="rect">
            <a:avLst/>
          </a:prstGeom>
        </p:spPr>
      </p:pic>
    </p:spTree>
    <p:extLst>
      <p:ext uri="{BB962C8B-B14F-4D97-AF65-F5344CB8AC3E}">
        <p14:creationId xmlns:p14="http://schemas.microsoft.com/office/powerpoint/2010/main" val="1159381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925" y="252413"/>
            <a:ext cx="8427210" cy="433387"/>
          </a:xfrm>
        </p:spPr>
        <p:txBody>
          <a:bodyPr/>
          <a:lstStyle/>
          <a:p>
            <a:r>
              <a:rPr lang="lv-LV" sz="2400" dirty="0">
                <a:latin typeface="Arial" panose="020B0604020202020204" pitchFamily="34" charset="0"/>
                <a:cs typeface="Arial" panose="020B0604020202020204" pitchFamily="34" charset="0"/>
              </a:rPr>
              <a:t>Priekšlikumi par 464. sērijas ēku turpmāko ekspluatāciju</a:t>
            </a:r>
            <a:endParaRPr lang="en-US" sz="24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542925" y="1293278"/>
            <a:ext cx="8427210" cy="2791131"/>
          </a:xfrm>
        </p:spPr>
        <p:txBody>
          <a:bodyPr/>
          <a:lstStyle/>
          <a:p>
            <a:pPr marL="342900" indent="-342900" algn="just">
              <a:buFont typeface="Arial" panose="020B0604020202020204" pitchFamily="34" charset="0"/>
              <a:buChar char="•"/>
            </a:pPr>
            <a:r>
              <a:rPr lang="en-US" dirty="0" err="1">
                <a:latin typeface="Arial" panose="020B0604020202020204" pitchFamily="34" charset="0"/>
                <a:cs typeface="Arial" panose="020B0604020202020204" pitchFamily="34" charset="0"/>
              </a:rPr>
              <a:t>ekspluatācija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pēc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vidējā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normatīvā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kalpošanas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ilguma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sasniegšanas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iespējama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nodrošinot</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atbilstību</a:t>
            </a:r>
            <a:r>
              <a:rPr lang="en-US" dirty="0">
                <a:latin typeface="Arial" panose="020B0604020202020204" pitchFamily="34" charset="0"/>
                <a:cs typeface="Arial" panose="020B0604020202020204" pitchFamily="34" charset="0"/>
              </a:rPr>
              <a:t> BL 9. </a:t>
            </a:r>
            <a:r>
              <a:rPr lang="en-US" dirty="0" err="1">
                <a:latin typeface="Arial" panose="020B0604020202020204" pitchFamily="34" charset="0"/>
                <a:cs typeface="Arial" panose="020B0604020202020204" pitchFamily="34" charset="0"/>
              </a:rPr>
              <a:t>pantā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izvirzītajām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prasībām</a:t>
            </a:r>
            <a:r>
              <a:rPr lang="en-US"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dirty="0" err="1">
                <a:latin typeface="Arial" panose="020B0604020202020204" pitchFamily="34" charset="0"/>
                <a:cs typeface="Arial" panose="020B0604020202020204" pitchFamily="34" charset="0"/>
              </a:rPr>
              <a:t>tehniskā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apsekošana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izpēte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veicama</a:t>
            </a:r>
            <a:r>
              <a:rPr lang="en-US" dirty="0">
                <a:latin typeface="Arial" panose="020B0604020202020204" pitchFamily="34" charset="0"/>
                <a:cs typeface="Arial" panose="020B0604020202020204" pitchFamily="34" charset="0"/>
              </a:rPr>
              <a:t>:</a:t>
            </a:r>
          </a:p>
          <a:p>
            <a:pPr marL="1052019" lvl="1" indent="-342900" algn="just">
              <a:buFont typeface="Arial" panose="020B0604020202020204" pitchFamily="34" charset="0"/>
              <a:buChar char="•"/>
            </a:pPr>
            <a:r>
              <a:rPr lang="en-US" sz="1800" dirty="0" err="1">
                <a:latin typeface="Arial" panose="020B0604020202020204" pitchFamily="34" charset="0"/>
                <a:cs typeface="Arial" panose="020B0604020202020204" pitchFamily="34" charset="0"/>
              </a:rPr>
              <a:t>sasniedzot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tiem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paredzēto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vidējo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normatīvo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kalpošanas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ilgumu</a:t>
            </a:r>
            <a:r>
              <a:rPr lang="en-US" sz="1800" dirty="0">
                <a:latin typeface="Arial" panose="020B0604020202020204" pitchFamily="34" charset="0"/>
                <a:cs typeface="Arial" panose="020B0604020202020204" pitchFamily="34" charset="0"/>
              </a:rPr>
              <a:t>;</a:t>
            </a:r>
          </a:p>
          <a:p>
            <a:pPr marL="1052019" lvl="1" indent="-342900" algn="just">
              <a:buFont typeface="Arial" panose="020B0604020202020204" pitchFamily="34" charset="0"/>
              <a:buChar char="•"/>
            </a:pPr>
            <a:r>
              <a:rPr lang="en-US" sz="1800" dirty="0" err="1">
                <a:latin typeface="Arial" panose="020B0604020202020204" pitchFamily="34" charset="0"/>
                <a:cs typeface="Arial" panose="020B0604020202020204" pitchFamily="34" charset="0"/>
              </a:rPr>
              <a:t>pēc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pirmreizējās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tehniskās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izpētes</a:t>
            </a:r>
            <a:r>
              <a:rPr lang="en-US" sz="1800" dirty="0">
                <a:latin typeface="Arial" panose="020B0604020202020204" pitchFamily="34" charset="0"/>
                <a:cs typeface="Arial" panose="020B0604020202020204" pitchFamily="34" charset="0"/>
              </a:rPr>
              <a:t> – ne </a:t>
            </a:r>
            <a:r>
              <a:rPr lang="en-US" sz="1800" dirty="0" err="1">
                <a:latin typeface="Arial" panose="020B0604020202020204" pitchFamily="34" charset="0"/>
                <a:cs typeface="Arial" panose="020B0604020202020204" pitchFamily="34" charset="0"/>
              </a:rPr>
              <a:t>retāk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kā</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reizi</a:t>
            </a:r>
            <a:r>
              <a:rPr lang="en-US" sz="1800" dirty="0">
                <a:latin typeface="Arial" panose="020B0604020202020204" pitchFamily="34" charset="0"/>
                <a:cs typeface="Arial" panose="020B0604020202020204" pitchFamily="34" charset="0"/>
              </a:rPr>
              <a:t> 10 </a:t>
            </a:r>
            <a:r>
              <a:rPr lang="en-US" sz="1800" dirty="0" err="1">
                <a:latin typeface="Arial" panose="020B0604020202020204" pitchFamily="34" charset="0"/>
                <a:cs typeface="Arial" panose="020B0604020202020204" pitchFamily="34" charset="0"/>
              </a:rPr>
              <a:t>gados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periodiskā</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tehniskā</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izpēte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paredzot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tiesības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apsekošanas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veicējam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uzdot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nākamo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periodisko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apsekošanu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veikt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pēc</a:t>
            </a:r>
            <a:r>
              <a:rPr lang="en-US" sz="1800" dirty="0">
                <a:latin typeface="Arial" panose="020B0604020202020204" pitchFamily="34" charset="0"/>
                <a:cs typeface="Arial" panose="020B0604020202020204" pitchFamily="34" charset="0"/>
              </a:rPr>
              <a:t> 5 </a:t>
            </a:r>
            <a:r>
              <a:rPr lang="en-US" sz="1800" dirty="0" err="1">
                <a:latin typeface="Arial" panose="020B0604020202020204" pitchFamily="34" charset="0"/>
                <a:cs typeface="Arial" panose="020B0604020202020204" pitchFamily="34" charset="0"/>
              </a:rPr>
              <a:t>gadiem</a:t>
            </a:r>
            <a:r>
              <a:rPr lang="en-US" sz="1800" dirty="0">
                <a:latin typeface="Arial" panose="020B0604020202020204" pitchFamily="34" charset="0"/>
                <a:cs typeface="Arial" panose="020B0604020202020204" pitchFamily="34" charset="0"/>
              </a:rPr>
              <a:t>;</a:t>
            </a:r>
          </a:p>
          <a:p>
            <a:pPr marL="1052019" lvl="1" indent="-342900" algn="just">
              <a:buFont typeface="Arial" panose="020B0604020202020204" pitchFamily="34" charset="0"/>
              <a:buChar char="•"/>
            </a:pPr>
            <a:r>
              <a:rPr lang="en-US" sz="1800" dirty="0" err="1">
                <a:latin typeface="Arial" panose="020B0604020202020204" pitchFamily="34" charset="0"/>
                <a:cs typeface="Arial" panose="020B0604020202020204" pitchFamily="34" charset="0"/>
              </a:rPr>
              <a:t>citi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gadījumi</a:t>
            </a:r>
            <a:r>
              <a:rPr lang="en-US" sz="1800" dirty="0">
                <a:latin typeface="Arial" panose="020B0604020202020204" pitchFamily="34" charset="0"/>
                <a:cs typeface="Arial" panose="020B0604020202020204" pitchFamily="34" charset="0"/>
              </a:rPr>
              <a:t>, ko </a:t>
            </a:r>
            <a:r>
              <a:rPr lang="en-US" sz="1800" dirty="0" err="1">
                <a:latin typeface="Arial" panose="020B0604020202020204" pitchFamily="34" charset="0"/>
                <a:cs typeface="Arial" panose="020B0604020202020204" pitchFamily="34" charset="0"/>
              </a:rPr>
              <a:t>paredz</a:t>
            </a:r>
            <a:r>
              <a:rPr lang="en-US" sz="1800" dirty="0">
                <a:latin typeface="Arial" panose="020B0604020202020204" pitchFamily="34" charset="0"/>
                <a:cs typeface="Arial" panose="020B0604020202020204" pitchFamily="34" charset="0"/>
              </a:rPr>
              <a:t> LBN 405-15.</a:t>
            </a:r>
          </a:p>
        </p:txBody>
      </p:sp>
    </p:spTree>
    <p:extLst>
      <p:ext uri="{BB962C8B-B14F-4D97-AF65-F5344CB8AC3E}">
        <p14:creationId xmlns:p14="http://schemas.microsoft.com/office/powerpoint/2010/main" val="304670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925" y="252413"/>
            <a:ext cx="8427210" cy="433387"/>
          </a:xfrm>
        </p:spPr>
        <p:txBody>
          <a:bodyPr/>
          <a:lstStyle/>
          <a:p>
            <a:r>
              <a:rPr lang="lv-LV" sz="2400" dirty="0">
                <a:latin typeface="Arial" panose="020B0604020202020204" pitchFamily="34" charset="0"/>
                <a:cs typeface="Arial" panose="020B0604020202020204" pitchFamily="34" charset="0"/>
              </a:rPr>
              <a:t>Priekšlikumi par 464. sērijas ēku turpmāko ekspluatāciju</a:t>
            </a:r>
            <a:endParaRPr lang="en-US" sz="24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542925" y="1215655"/>
            <a:ext cx="8427210" cy="2712190"/>
          </a:xfrm>
        </p:spPr>
        <p:txBody>
          <a:bodyPr/>
          <a:lstStyle/>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atbilstoši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tehniskās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apsekošanas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atzinuma</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norādījumiem</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a:latin typeface="Arial" panose="020B0604020202020204" pitchFamily="34" charset="0"/>
                <a:cs typeface="Arial" panose="020B0604020202020204" pitchFamily="34" charset="0"/>
              </a:rPr>
              <a:t>l</a:t>
            </a:r>
            <a:r>
              <a:rPr lang="lv-LV" sz="1950" dirty="0" err="1">
                <a:latin typeface="Arial" panose="020B0604020202020204" pitchFamily="34" charset="0"/>
                <a:cs typeface="Arial" panose="020B0604020202020204" pitchFamily="34" charset="0"/>
              </a:rPr>
              <a:t>īdz</a:t>
            </a:r>
            <a:r>
              <a:rPr lang="lv-LV" sz="1950" dirty="0">
                <a:latin typeface="Arial" panose="020B0604020202020204" pitchFamily="34" charset="0"/>
                <a:cs typeface="Arial" panose="020B0604020202020204" pitchFamily="34" charset="0"/>
              </a:rPr>
              <a:t> 464. sērijas Jaunākā tipa ēku vidējā normatīvā kalpošanas ilguma sasniegšanai risināma dzelzsbetona jumta nesošo konstrukciju (U veida paneļu) gatavelementu pastiprināšana/</a:t>
            </a:r>
            <a:r>
              <a:rPr lang="lv-LV" sz="1950" dirty="0" err="1">
                <a:latin typeface="Arial" panose="020B0604020202020204" pitchFamily="34" charset="0"/>
                <a:cs typeface="Arial" panose="020B0604020202020204" pitchFamily="34" charset="0"/>
              </a:rPr>
              <a:t>balstvietu</a:t>
            </a:r>
            <a:r>
              <a:rPr lang="lv-LV" sz="1950" dirty="0">
                <a:latin typeface="Arial" panose="020B0604020202020204" pitchFamily="34" charset="0"/>
                <a:cs typeface="Arial" panose="020B0604020202020204" pitchFamily="34" charset="0"/>
              </a:rPr>
              <a:t> palielināšana </a:t>
            </a:r>
            <a:r>
              <a:rPr lang="lv-LV" sz="1950" dirty="0" err="1">
                <a:latin typeface="Arial" panose="020B0604020202020204" pitchFamily="34" charset="0"/>
                <a:cs typeface="Arial" panose="020B0604020202020204" pitchFamily="34" charset="0"/>
              </a:rPr>
              <a:t>balstvietās</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a:latin typeface="Arial" panose="020B0604020202020204" pitchFamily="34" charset="0"/>
                <a:cs typeface="Arial" panose="020B0604020202020204" pitchFamily="34" charset="0"/>
              </a:rPr>
              <a:t>ja </a:t>
            </a:r>
            <a:r>
              <a:rPr lang="en-US" sz="1950" dirty="0" err="1">
                <a:latin typeface="Arial" panose="020B0604020202020204" pitchFamily="34" charset="0"/>
                <a:cs typeface="Arial" panose="020B0604020202020204" pitchFamily="34" charset="0"/>
              </a:rPr>
              <a:t>nesošajām</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konstrukcijām</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nesankcionēti</a:t>
            </a:r>
            <a:r>
              <a:rPr lang="en-US" sz="1950" dirty="0">
                <a:latin typeface="Arial" panose="020B0604020202020204" pitchFamily="34" charset="0"/>
                <a:cs typeface="Arial" panose="020B0604020202020204" pitchFamily="34" charset="0"/>
              </a:rPr>
              <a:t> bez </a:t>
            </a:r>
            <a:r>
              <a:rPr lang="en-US" sz="1950" dirty="0" err="1">
                <a:latin typeface="Arial" panose="020B0604020202020204" pitchFamily="34" charset="0"/>
                <a:cs typeface="Arial" panose="020B0604020202020204" pitchFamily="34" charset="0"/>
              </a:rPr>
              <a:t>normatīvajā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regulējumā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noteiktās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kārtības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ir</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veikti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pārbūves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darbi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piemēram</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jaunu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ailu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izveidošana</a:t>
            </a:r>
            <a:r>
              <a:rPr lang="en-US" sz="1950" dirty="0">
                <a:latin typeface="Arial" panose="020B0604020202020204" pitchFamily="34" charset="0"/>
                <a:cs typeface="Arial" panose="020B0604020202020204" pitchFamily="34" charset="0"/>
              </a:rPr>
              <a:t>;</a:t>
            </a:r>
          </a:p>
          <a:p>
            <a:pPr algn="just"/>
            <a:endParaRPr lang="en-US" sz="19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705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925" y="252413"/>
            <a:ext cx="8427210" cy="433387"/>
          </a:xfrm>
        </p:spPr>
        <p:txBody>
          <a:bodyPr/>
          <a:lstStyle/>
          <a:p>
            <a:r>
              <a:rPr lang="lv-LV" sz="2400" dirty="0">
                <a:latin typeface="Arial" panose="020B0604020202020204" pitchFamily="34" charset="0"/>
                <a:cs typeface="Arial" panose="020B0604020202020204" pitchFamily="34" charset="0"/>
              </a:rPr>
              <a:t>Priekšlikumi par 464. sērijas ēku turpmāko ekspluatāciju</a:t>
            </a:r>
            <a:endParaRPr lang="en-US" sz="24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542925" y="787528"/>
            <a:ext cx="8427210" cy="3454534"/>
          </a:xfrm>
        </p:spPr>
        <p:txBody>
          <a:bodyPr/>
          <a:lstStyle/>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pamatu</a:t>
            </a:r>
            <a:r>
              <a:rPr lang="en-US" sz="1950" dirty="0">
                <a:latin typeface="Arial" panose="020B0604020202020204" pitchFamily="34" charset="0"/>
                <a:cs typeface="Arial" panose="020B0604020202020204" pitchFamily="34" charset="0"/>
              </a:rPr>
              <a:t> un </a:t>
            </a:r>
            <a:r>
              <a:rPr lang="en-US" sz="1950" dirty="0" err="1">
                <a:latin typeface="Arial" panose="020B0604020202020204" pitchFamily="34" charset="0"/>
                <a:cs typeface="Arial" panose="020B0604020202020204" pitchFamily="34" charset="0"/>
              </a:rPr>
              <a:t>pagraba</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telpu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vizuālā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apskate</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reizi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nesošo</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sienu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vizuāla</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apskate</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reizi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lv-LV" sz="1950" dirty="0">
                <a:latin typeface="Arial" panose="020B0604020202020204" pitchFamily="34" charset="0"/>
                <a:cs typeface="Arial" panose="020B0604020202020204" pitchFamily="34" charset="0"/>
              </a:rPr>
              <a:t>kāpņu telpu vizuālā apskate reizi 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jumta</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vizuālā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apskate</a:t>
            </a:r>
            <a:r>
              <a:rPr lang="en-US" sz="1950" dirty="0">
                <a:latin typeface="Arial" panose="020B0604020202020204" pitchFamily="34" charset="0"/>
                <a:cs typeface="Arial" panose="020B0604020202020204" pitchFamily="34" charset="0"/>
              </a:rPr>
              <a:t> divas </a:t>
            </a:r>
            <a:r>
              <a:rPr lang="en-US" sz="1950" dirty="0" err="1">
                <a:latin typeface="Arial" panose="020B0604020202020204" pitchFamily="34" charset="0"/>
                <a:cs typeface="Arial" panose="020B0604020202020204" pitchFamily="34" charset="0"/>
              </a:rPr>
              <a:t>reizes</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fasāžu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vizuālā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apskate</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reizi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1950" dirty="0" err="1">
                <a:latin typeface="Arial" panose="020B0604020202020204" pitchFamily="34" charset="0"/>
                <a:cs typeface="Arial" panose="020B0604020202020204" pitchFamily="34" charset="0"/>
              </a:rPr>
              <a:t>iekštelpu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grīdu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griestu</a:t>
            </a:r>
            <a:r>
              <a:rPr lang="en-US" sz="1950" dirty="0">
                <a:latin typeface="Arial" panose="020B0604020202020204" pitchFamily="34" charset="0"/>
                <a:cs typeface="Arial" panose="020B0604020202020204" pitchFamily="34" charset="0"/>
              </a:rPr>
              <a:t> un </a:t>
            </a:r>
            <a:r>
              <a:rPr lang="en-US" sz="1950" dirty="0" err="1">
                <a:latin typeface="Arial" panose="020B0604020202020204" pitchFamily="34" charset="0"/>
                <a:cs typeface="Arial" panose="020B0604020202020204" pitchFamily="34" charset="0"/>
              </a:rPr>
              <a:t>sienu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virsmu</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vizuālā</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apskate</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reizi</a:t>
            </a:r>
            <a:r>
              <a:rPr lang="en-US" sz="1950" dirty="0">
                <a:latin typeface="Arial" panose="020B0604020202020204" pitchFamily="34" charset="0"/>
                <a:cs typeface="Arial" panose="020B0604020202020204" pitchFamily="34" charset="0"/>
              </a:rPr>
              <a:t> </a:t>
            </a:r>
            <a:r>
              <a:rPr lang="en-US" sz="1950" dirty="0" err="1">
                <a:latin typeface="Arial" panose="020B0604020202020204" pitchFamily="34" charset="0"/>
                <a:cs typeface="Arial" panose="020B0604020202020204" pitchFamily="34" charset="0"/>
              </a:rPr>
              <a:t>gadā</a:t>
            </a:r>
            <a:r>
              <a:rPr lang="en-US" sz="195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lv-LV" sz="1950" dirty="0">
                <a:latin typeface="Arial" panose="020B0604020202020204" pitchFamily="34" charset="0"/>
                <a:cs typeface="Arial" panose="020B0604020202020204" pitchFamily="34" charset="0"/>
              </a:rPr>
              <a:t>ēkas konstrukciju vizuālā apskate arī pēc vētrām, plūdiem, spēcīgiem nokrišņiem un citām dabas stihijām, kas var radīt dzīvojamās mājas un tajā esošo iekārtu un inženiertīklu bojājumus, kā arī pēc avārijas situācijām</a:t>
            </a:r>
            <a:r>
              <a:rPr lang="en-US" sz="19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8976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dirty="0"/>
              <a:t>Apsekotās ēkas</a:t>
            </a:r>
            <a:endParaRPr lang="en-US" dirty="0"/>
          </a:p>
        </p:txBody>
      </p:sp>
      <p:sp>
        <p:nvSpPr>
          <p:cNvPr id="3" name="Text Placeholder 2"/>
          <p:cNvSpPr>
            <a:spLocks noGrp="1"/>
          </p:cNvSpPr>
          <p:nvPr>
            <p:ph type="body" sz="quarter" idx="11"/>
          </p:nvPr>
        </p:nvSpPr>
        <p:spPr>
          <a:xfrm>
            <a:off x="542924" y="924281"/>
            <a:ext cx="8085921" cy="3010215"/>
          </a:xfrm>
        </p:spPr>
        <p:txBody>
          <a:bodyPr/>
          <a:lstStyle/>
          <a:p>
            <a:pPr algn="just">
              <a:tabLst>
                <a:tab pos="447675" algn="l"/>
              </a:tabLst>
            </a:pPr>
            <a:r>
              <a:rPr lang="lv-LV" dirty="0"/>
              <a:t>Pēc komunikācijas ar namu apsaimniekotājiem tika noskaidrots, ka 464. sērijas daudzdzīvokļu dzīvojamās ēkas galvenokārt ir būvētas tikai Rīgā un 4 ēkas – Jelgavā.</a:t>
            </a:r>
          </a:p>
          <a:p>
            <a:pPr algn="just">
              <a:tabLst>
                <a:tab pos="447675" algn="l"/>
              </a:tabLst>
            </a:pPr>
            <a:r>
              <a:rPr lang="lv-LV" dirty="0"/>
              <a:t>Līguma ietvaros 464. sērijas daudzdzīvokļu dzīvojamo ēku izpēte veikta kopumā 13 ēkām:</a:t>
            </a:r>
          </a:p>
          <a:p>
            <a:pPr marL="571500" indent="-342900" algn="just">
              <a:buFont typeface="Arial" panose="020B0604020202020204" pitchFamily="34" charset="0"/>
              <a:buChar char="•"/>
            </a:pPr>
            <a:r>
              <a:rPr lang="lv-LV" dirty="0"/>
              <a:t>10 ēkas Rīgā (dažādos rajonos);</a:t>
            </a:r>
          </a:p>
          <a:p>
            <a:pPr marL="571500" indent="-342900" algn="just">
              <a:buFont typeface="Arial" panose="020B0604020202020204" pitchFamily="34" charset="0"/>
              <a:buChar char="•"/>
            </a:pPr>
            <a:r>
              <a:rPr lang="lv-LV" dirty="0"/>
              <a:t>3 ēkas Jelgavā (Meiju ceļā).</a:t>
            </a:r>
          </a:p>
          <a:p>
            <a:pPr algn="just"/>
            <a:r>
              <a:rPr lang="lv-LV" dirty="0"/>
              <a:t>Pētītās ēkas ir nodotas ekspluatācijā laika posmā no 1964. līdz 1978. gadam.</a:t>
            </a:r>
            <a:endParaRPr lang="en-US" dirty="0"/>
          </a:p>
        </p:txBody>
      </p:sp>
    </p:spTree>
    <p:extLst>
      <p:ext uri="{BB962C8B-B14F-4D97-AF65-F5344CB8AC3E}">
        <p14:creationId xmlns:p14="http://schemas.microsoft.com/office/powerpoint/2010/main" val="3018149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dirty="0"/>
              <a:t>Secinājumi</a:t>
            </a:r>
          </a:p>
        </p:txBody>
      </p:sp>
      <p:sp>
        <p:nvSpPr>
          <p:cNvPr id="3" name="Text Placeholder 2"/>
          <p:cNvSpPr>
            <a:spLocks noGrp="1"/>
          </p:cNvSpPr>
          <p:nvPr>
            <p:ph type="body" sz="quarter" idx="11"/>
          </p:nvPr>
        </p:nvSpPr>
        <p:spPr>
          <a:xfrm>
            <a:off x="542923" y="689025"/>
            <a:ext cx="8201831" cy="3406461"/>
          </a:xfrm>
        </p:spPr>
        <p:txBody>
          <a:bodyPr/>
          <a:lstStyle/>
          <a:p>
            <a:pPr marL="285750" indent="-285750" algn="just">
              <a:buFont typeface="Arial" panose="020B0604020202020204" pitchFamily="34" charset="0"/>
              <a:buChar char="•"/>
            </a:pPr>
            <a:r>
              <a:rPr lang="lv-LV" sz="1800" dirty="0"/>
              <a:t>Veicot ēkas paneļu savienojuma vietu atsegšanas darbus un izpētot galvenos savienojuma mezglus, tika konstatēts, ka situācija dabā galvenokārt atbilst projektēšanas dokumentācijā pieejamajai informācijai un risinājumiem;</a:t>
            </a:r>
          </a:p>
          <a:p>
            <a:pPr marL="285750" indent="-285750" algn="just">
              <a:buFont typeface="Arial" panose="020B0604020202020204" pitchFamily="34" charset="0"/>
              <a:buChar char="•"/>
            </a:pPr>
            <a:r>
              <a:rPr lang="lv-LV" sz="1800" dirty="0"/>
              <a:t>Apsekoto ēku nesošās konstrukcijas ir apmierinošā tehniskā stāvoklī, un, turpinot ēku ekspluatāciju līdzšinējā veidā, kā arī veicot ziņojuma sadaļā 1.4. norādītos pasākumus, ēkas ir drošas turpmākai ekspluatācijai;</a:t>
            </a:r>
          </a:p>
          <a:p>
            <a:pPr marL="285750" indent="-285750" algn="just">
              <a:buFont typeface="Arial" panose="020B0604020202020204" pitchFamily="34" charset="0"/>
              <a:buChar char="•"/>
            </a:pPr>
            <a:r>
              <a:rPr lang="lv-LV" sz="1800" dirty="0"/>
              <a:t>Paneļu savienojuma vietās esošie tērauda elementi ēkas ekspluatācijas laikā veic konstruktīvu funkciju, galvenokārt slodzes uzņemot starppaneļu šuvju aizbetonējumam. Rezultāti pie modelētās situācijas uzrāda savienojošo tērauda elementu  pietiekamu nestspēju.</a:t>
            </a:r>
            <a:endParaRPr lang="lv-LV" sz="1600" dirty="0"/>
          </a:p>
        </p:txBody>
      </p:sp>
    </p:spTree>
    <p:extLst>
      <p:ext uri="{BB962C8B-B14F-4D97-AF65-F5344CB8AC3E}">
        <p14:creationId xmlns:p14="http://schemas.microsoft.com/office/powerpoint/2010/main" val="3664061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dirty="0"/>
              <a:t>Secinājumi</a:t>
            </a:r>
          </a:p>
        </p:txBody>
      </p:sp>
      <p:sp>
        <p:nvSpPr>
          <p:cNvPr id="3" name="Text Placeholder 2"/>
          <p:cNvSpPr>
            <a:spLocks noGrp="1"/>
          </p:cNvSpPr>
          <p:nvPr>
            <p:ph type="body" sz="quarter" idx="11"/>
          </p:nvPr>
        </p:nvSpPr>
        <p:spPr>
          <a:xfrm>
            <a:off x="390525" y="689025"/>
            <a:ext cx="8667750" cy="3406461"/>
          </a:xfrm>
        </p:spPr>
        <p:txBody>
          <a:bodyPr/>
          <a:lstStyle/>
          <a:p>
            <a:pPr marL="285750" indent="-285750" algn="just">
              <a:buFont typeface="Arial" panose="020B0604020202020204" pitchFamily="34" charset="0"/>
              <a:buChar char="•"/>
            </a:pPr>
            <a:r>
              <a:rPr lang="lv-LV" dirty="0"/>
              <a:t>Būtiskākais no konstatētajiem defektiem, kas attiecināms uz tipveida pastiprināšanas risinājumu izstrādi, ir Jaunākā tipa 464. sērijas ēku jumta konstrukcijas centrālā U veida paneļa nepietiekams balstījuma dziļums un plaisas paneļu balstījuma vietās;</a:t>
            </a:r>
          </a:p>
          <a:p>
            <a:pPr marL="285750" indent="-285750" algn="just">
              <a:buFont typeface="Arial" panose="020B0604020202020204" pitchFamily="34" charset="0"/>
              <a:buChar char="•"/>
            </a:pPr>
            <a:r>
              <a:rPr lang="lv-LV" dirty="0"/>
              <a:t>Izpildītājs ir sagatavojis vadlīnijas 464. sērijas daudzdzīvokļu dzīvojamo  ēku nesošo konstrukciju padziļinātas tehniskās apsekošanas veikšanai, norādot arī iespējamos raksturīgākos bojājumus;</a:t>
            </a:r>
          </a:p>
          <a:p>
            <a:pPr marL="285750" indent="-285750" algn="just">
              <a:buFont typeface="Arial" panose="020B0604020202020204" pitchFamily="34" charset="0"/>
              <a:buChar char="•"/>
            </a:pPr>
            <a:r>
              <a:rPr lang="lv-LV" dirty="0"/>
              <a:t>Normatīvos jāparedz, ka 464. sērijas ēku ekspluatācija pēc vidējā normatīvā kalpošanas ilguma sasniegšanas ir iespējama, nodrošinot to atbilstību Būvniecības likuma 9. pantā izvirzītajām prasībām, kas nosakāma, veicot ēku tehnisko apsekošanu saskaņā ar vadlīnijām.</a:t>
            </a:r>
            <a:endParaRPr lang="lv-LV" sz="1600" dirty="0"/>
          </a:p>
        </p:txBody>
      </p:sp>
    </p:spTree>
    <p:extLst>
      <p:ext uri="{BB962C8B-B14F-4D97-AF65-F5344CB8AC3E}">
        <p14:creationId xmlns:p14="http://schemas.microsoft.com/office/powerpoint/2010/main" val="3871745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53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C251259-E63E-4D40-B509-0C57E3963AA9}"/>
              </a:ext>
            </a:extLst>
          </p:cNvPr>
          <p:cNvSpPr>
            <a:spLocks noGrp="1"/>
          </p:cNvSpPr>
          <p:nvPr>
            <p:ph type="body" sz="quarter" idx="10"/>
          </p:nvPr>
        </p:nvSpPr>
        <p:spPr/>
        <p:txBody>
          <a:bodyPr/>
          <a:lstStyle/>
          <a:p>
            <a:r>
              <a:rPr lang="lv-LV" dirty="0"/>
              <a:t>Apsekotās ēkas</a:t>
            </a:r>
          </a:p>
        </p:txBody>
      </p:sp>
      <p:pic>
        <p:nvPicPr>
          <p:cNvPr id="4" name="Attēls 3">
            <a:extLst>
              <a:ext uri="{FF2B5EF4-FFF2-40B4-BE49-F238E27FC236}">
                <a16:creationId xmlns:a16="http://schemas.microsoft.com/office/drawing/2014/main" id="{2DA77333-3B74-4AE5-BFDA-E3A81BB0E53B}"/>
              </a:ext>
            </a:extLst>
          </p:cNvPr>
          <p:cNvPicPr>
            <a:picLocks noChangeAspect="1"/>
          </p:cNvPicPr>
          <p:nvPr/>
        </p:nvPicPr>
        <p:blipFill>
          <a:blip r:embed="rId2"/>
          <a:stretch>
            <a:fillRect/>
          </a:stretch>
        </p:blipFill>
        <p:spPr>
          <a:xfrm>
            <a:off x="542924" y="866342"/>
            <a:ext cx="3808806" cy="4024745"/>
          </a:xfrm>
          <a:prstGeom prst="rect">
            <a:avLst/>
          </a:prstGeom>
        </p:spPr>
      </p:pic>
      <p:pic>
        <p:nvPicPr>
          <p:cNvPr id="5" name="Attēls 4">
            <a:extLst>
              <a:ext uri="{FF2B5EF4-FFF2-40B4-BE49-F238E27FC236}">
                <a16:creationId xmlns:a16="http://schemas.microsoft.com/office/drawing/2014/main" id="{89E31CDB-173B-4FA2-AA99-67C394B5E02B}"/>
              </a:ext>
            </a:extLst>
          </p:cNvPr>
          <p:cNvPicPr>
            <a:picLocks noChangeAspect="1"/>
          </p:cNvPicPr>
          <p:nvPr/>
        </p:nvPicPr>
        <p:blipFill>
          <a:blip r:embed="rId3"/>
          <a:stretch>
            <a:fillRect/>
          </a:stretch>
        </p:blipFill>
        <p:spPr>
          <a:xfrm>
            <a:off x="4572000" y="866342"/>
            <a:ext cx="4029606" cy="4024745"/>
          </a:xfrm>
          <a:prstGeom prst="rect">
            <a:avLst/>
          </a:prstGeom>
        </p:spPr>
      </p:pic>
    </p:spTree>
    <p:extLst>
      <p:ext uri="{BB962C8B-B14F-4D97-AF65-F5344CB8AC3E}">
        <p14:creationId xmlns:p14="http://schemas.microsoft.com/office/powerpoint/2010/main" val="2552841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CF7DBFE-577F-446E-BA7D-BAC6BBEBEA0D}"/>
              </a:ext>
            </a:extLst>
          </p:cNvPr>
          <p:cNvSpPr>
            <a:spLocks noGrp="1"/>
          </p:cNvSpPr>
          <p:nvPr>
            <p:ph type="body" sz="quarter" idx="10"/>
          </p:nvPr>
        </p:nvSpPr>
        <p:spPr/>
        <p:txBody>
          <a:bodyPr/>
          <a:lstStyle/>
          <a:p>
            <a:r>
              <a:rPr lang="lv-LV" dirty="0"/>
              <a:t>Izpēte un apsekošana</a:t>
            </a:r>
          </a:p>
        </p:txBody>
      </p:sp>
      <p:sp>
        <p:nvSpPr>
          <p:cNvPr id="3" name="Teksta vietturis 2">
            <a:extLst>
              <a:ext uri="{FF2B5EF4-FFF2-40B4-BE49-F238E27FC236}">
                <a16:creationId xmlns:a16="http://schemas.microsoft.com/office/drawing/2014/main" id="{D30D60B1-9CA6-4A65-993F-BF7898C42E10}"/>
              </a:ext>
            </a:extLst>
          </p:cNvPr>
          <p:cNvSpPr>
            <a:spLocks noGrp="1"/>
          </p:cNvSpPr>
          <p:nvPr>
            <p:ph type="body" sz="quarter" idx="11"/>
          </p:nvPr>
        </p:nvSpPr>
        <p:spPr/>
        <p:txBody>
          <a:bodyPr/>
          <a:lstStyle/>
          <a:p>
            <a:pPr marL="342900" indent="-342900" algn="just">
              <a:buFont typeface="Arial" panose="020B0604020202020204" pitchFamily="34" charset="0"/>
              <a:buChar char="•"/>
            </a:pPr>
            <a:r>
              <a:rPr lang="lv-LV" dirty="0"/>
              <a:t>Latvijas Valsts un Pilsētprojekts arhīvos ir izdevies atrast Jelgavā esošo 464. sērijas ēku projekta piesaistes, kā arī atsevišķu Rīgā esošo ēku projektu piesaistes;</a:t>
            </a:r>
          </a:p>
          <a:p>
            <a:pPr marL="342900" indent="-342900" algn="just">
              <a:buFont typeface="Arial" panose="020B0604020202020204" pitchFamily="34" charset="0"/>
              <a:buChar char="•"/>
            </a:pPr>
            <a:r>
              <a:rPr lang="lv-LV" dirty="0"/>
              <a:t>Arhīvos ir pieejama salīdzinoši detalizēta informācija un dokumentācija par Jaunākā tipa* 464.  sērijas daudzdzīvokļu dzīvojamajām ēkām, bet par Vecākā tipa* ēkām pieejamā detalizētā informācija ir mazāk.</a:t>
            </a:r>
          </a:p>
        </p:txBody>
      </p:sp>
      <p:sp>
        <p:nvSpPr>
          <p:cNvPr id="4" name="Taisnstūris 3">
            <a:extLst>
              <a:ext uri="{FF2B5EF4-FFF2-40B4-BE49-F238E27FC236}">
                <a16:creationId xmlns:a16="http://schemas.microsoft.com/office/drawing/2014/main" id="{24126AA3-172F-437B-8299-22BA2D6C4ACB}"/>
              </a:ext>
            </a:extLst>
          </p:cNvPr>
          <p:cNvSpPr/>
          <p:nvPr/>
        </p:nvSpPr>
        <p:spPr>
          <a:xfrm>
            <a:off x="1846551" y="4513074"/>
            <a:ext cx="5450898" cy="369332"/>
          </a:xfrm>
          <a:prstGeom prst="rect">
            <a:avLst/>
          </a:prstGeom>
        </p:spPr>
        <p:txBody>
          <a:bodyPr wrap="square">
            <a:spAutoFit/>
          </a:bodyPr>
          <a:lstStyle/>
          <a:p>
            <a:pPr marL="228600"/>
            <a:r>
              <a:rPr lang="lv-LV" dirty="0">
                <a:latin typeface="Arial" panose="020B0604020202020204" pitchFamily="34" charset="0"/>
                <a:cs typeface="Arial" panose="020B0604020202020204" pitchFamily="34" charset="0"/>
              </a:rPr>
              <a:t>* - vienkāršots izpētes veicēju izvēlēts iedalījums.</a:t>
            </a:r>
          </a:p>
        </p:txBody>
      </p:sp>
    </p:spTree>
    <p:extLst>
      <p:ext uri="{BB962C8B-B14F-4D97-AF65-F5344CB8AC3E}">
        <p14:creationId xmlns:p14="http://schemas.microsoft.com/office/powerpoint/2010/main" val="368009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dirty="0"/>
              <a:t>Izpēte un apsekošana</a:t>
            </a:r>
          </a:p>
        </p:txBody>
      </p:sp>
      <p:sp>
        <p:nvSpPr>
          <p:cNvPr id="3" name="Text Placeholder 2"/>
          <p:cNvSpPr>
            <a:spLocks noGrp="1"/>
          </p:cNvSpPr>
          <p:nvPr>
            <p:ph type="body" sz="quarter" idx="11"/>
          </p:nvPr>
        </p:nvSpPr>
        <p:spPr>
          <a:xfrm>
            <a:off x="339441" y="843107"/>
            <a:ext cx="8042560" cy="3357711"/>
          </a:xfrm>
        </p:spPr>
        <p:txBody>
          <a:bodyPr/>
          <a:lstStyle/>
          <a:p>
            <a:pPr marL="342900" indent="-342900" algn="just">
              <a:buFont typeface="Arial" panose="020B0604020202020204" pitchFamily="34" charset="0"/>
              <a:buChar char="•"/>
            </a:pPr>
            <a:r>
              <a:rPr lang="lv-LV" dirty="0"/>
              <a:t>Tehniskajā specifikācijā norādītā Mērķa sasniegšanai tika veikta:</a:t>
            </a:r>
          </a:p>
          <a:p>
            <a:pPr marL="1069482" lvl="1" indent="-342900" algn="just">
              <a:buFont typeface="Arial" panose="020B0604020202020204" pitchFamily="34" charset="0"/>
              <a:buChar char="•"/>
            </a:pPr>
            <a:r>
              <a:rPr lang="lv-LV" sz="1800" dirty="0"/>
              <a:t>Detalizēta ēku pagrabu un bēniņu, kāpņu telpu, fasāžu apsekošana;</a:t>
            </a:r>
          </a:p>
          <a:p>
            <a:pPr marL="1069482" lvl="1" indent="-342900" algn="just">
              <a:buFont typeface="Arial" panose="020B0604020202020204" pitchFamily="34" charset="0"/>
              <a:buChar char="•"/>
            </a:pPr>
            <a:r>
              <a:rPr lang="lv-LV" sz="1800" dirty="0"/>
              <a:t>Ēku norobežojošo konstrukciju termogrāfija;</a:t>
            </a:r>
          </a:p>
          <a:p>
            <a:pPr marL="1069482" lvl="1" indent="-342900" algn="just">
              <a:buFont typeface="Arial" panose="020B0604020202020204" pitchFamily="34" charset="0"/>
              <a:buChar char="•"/>
            </a:pPr>
            <a:r>
              <a:rPr lang="lv-LV" sz="1800" dirty="0"/>
              <a:t>Pētāmo ēku vertikalitātes uzmērīšana. </a:t>
            </a:r>
          </a:p>
          <a:p>
            <a:pPr marL="342900" indent="-342900" algn="just">
              <a:buFont typeface="Arial" panose="020B0604020202020204" pitchFamily="34" charset="0"/>
              <a:buChar char="•"/>
            </a:pPr>
            <a:r>
              <a:rPr lang="lv-LV" dirty="0"/>
              <a:t>Sadarbojoties ar apsekoto ēku apsaimniekotājiem un mājas vecākajiem, tika nodrošināta piekļuve atsevišķiem dzīvokļiem ēkās dažādos stāvos un novietojuma vietās (ēku vidusdaļā, stūros, pirmajos stāvos, pēdējos stāvos).</a:t>
            </a:r>
          </a:p>
        </p:txBody>
      </p:sp>
    </p:spTree>
    <p:extLst>
      <p:ext uri="{BB962C8B-B14F-4D97-AF65-F5344CB8AC3E}">
        <p14:creationId xmlns:p14="http://schemas.microsoft.com/office/powerpoint/2010/main" val="409548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16C2390-EEDA-47C8-8517-491176E819C0}"/>
              </a:ext>
            </a:extLst>
          </p:cNvPr>
          <p:cNvSpPr>
            <a:spLocks noGrp="1"/>
          </p:cNvSpPr>
          <p:nvPr>
            <p:ph type="body" sz="quarter" idx="10"/>
          </p:nvPr>
        </p:nvSpPr>
        <p:spPr/>
        <p:txBody>
          <a:bodyPr/>
          <a:lstStyle/>
          <a:p>
            <a:r>
              <a:rPr lang="lv-LV" dirty="0"/>
              <a:t>Izpēte un apsekošana</a:t>
            </a:r>
          </a:p>
        </p:txBody>
      </p:sp>
      <p:sp>
        <p:nvSpPr>
          <p:cNvPr id="3" name="Teksta vietturis 2">
            <a:extLst>
              <a:ext uri="{FF2B5EF4-FFF2-40B4-BE49-F238E27FC236}">
                <a16:creationId xmlns:a16="http://schemas.microsoft.com/office/drawing/2014/main" id="{EB80AA4C-A1CC-4457-BA41-907AA23CDFA9}"/>
              </a:ext>
            </a:extLst>
          </p:cNvPr>
          <p:cNvSpPr>
            <a:spLocks noGrp="1"/>
          </p:cNvSpPr>
          <p:nvPr>
            <p:ph type="body" sz="quarter" idx="11"/>
          </p:nvPr>
        </p:nvSpPr>
        <p:spPr/>
        <p:txBody>
          <a:bodyPr/>
          <a:lstStyle/>
          <a:p>
            <a:pPr marL="342900" indent="-342900" algn="just">
              <a:buFont typeface="Arial" panose="020B0604020202020204" pitchFamily="34" charset="0"/>
              <a:buChar char="•"/>
            </a:pPr>
            <a:r>
              <a:rPr lang="lv-LV" dirty="0"/>
              <a:t>Dzīvokļos tika identificētas vietas, kur veikti pārbūves darbi, apvienojot atsevišķas telpas, tika apsekotas zonas, kur noteikti ēku energoefektivitāti un ēkas lietotāju komfortu ietekmējošo termisko tiltu vietas. </a:t>
            </a:r>
          </a:p>
          <a:p>
            <a:pPr marL="342900" indent="-342900" algn="just">
              <a:buFont typeface="Arial" panose="020B0604020202020204" pitchFamily="34" charset="0"/>
              <a:buChar char="•"/>
            </a:pPr>
            <a:r>
              <a:rPr lang="lv-LV" dirty="0"/>
              <a:t>Izdarīti nesošo konstrukciju savstarpējo mezglu savienojumu vietu atsegumi, lai noteiktu savienoju atbilstību projektiem un noteikti savienojošo elementu tehnisko stāvokli. </a:t>
            </a:r>
          </a:p>
          <a:p>
            <a:pPr marL="342900" indent="-342900" algn="just">
              <a:buFont typeface="Arial" panose="020B0604020202020204" pitchFamily="34" charset="0"/>
              <a:buChar char="•"/>
            </a:pPr>
            <a:r>
              <a:rPr lang="lv-LV" dirty="0"/>
              <a:t>Veikta ēku </a:t>
            </a:r>
            <a:r>
              <a:rPr lang="lv-LV" dirty="0" err="1"/>
              <a:t>modelēšna</a:t>
            </a:r>
            <a:r>
              <a:rPr lang="lv-LV" dirty="0"/>
              <a:t> un konstrukciju aprēķini gan Jaunākā, gan Vecākā tipa ēkām.</a:t>
            </a:r>
          </a:p>
        </p:txBody>
      </p:sp>
    </p:spTree>
    <p:extLst>
      <p:ext uri="{BB962C8B-B14F-4D97-AF65-F5344CB8AC3E}">
        <p14:creationId xmlns:p14="http://schemas.microsoft.com/office/powerpoint/2010/main" val="58563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868B4B-795A-442D-9A2D-7BA2F86823EF}"/>
              </a:ext>
            </a:extLst>
          </p:cNvPr>
          <p:cNvPicPr/>
          <p:nvPr/>
        </p:nvPicPr>
        <p:blipFill rotWithShape="1">
          <a:blip r:embed="rId3" cstate="print">
            <a:extLst>
              <a:ext uri="{28A0092B-C50C-407E-A947-70E740481C1C}">
                <a14:useLocalDpi xmlns:a14="http://schemas.microsoft.com/office/drawing/2010/main" val="0"/>
              </a:ext>
            </a:extLst>
          </a:blip>
          <a:srcRect l="14730" t="12571" b="17336"/>
          <a:stretch/>
        </p:blipFill>
        <p:spPr bwMode="auto">
          <a:xfrm>
            <a:off x="419100" y="2178291"/>
            <a:ext cx="3646378" cy="1997592"/>
          </a:xfrm>
          <a:prstGeom prst="rect">
            <a:avLst/>
          </a:prstGeom>
          <a:noFill/>
          <a:ln>
            <a:noFill/>
          </a:ln>
          <a:extLst>
            <a:ext uri="{53640926-AAD7-44D8-BBD7-CCE9431645EC}">
              <a14:shadowObscured xmlns:a14="http://schemas.microsoft.com/office/drawing/2010/main"/>
            </a:ext>
          </a:extLst>
        </p:spPr>
      </p:pic>
      <p:sp>
        <p:nvSpPr>
          <p:cNvPr id="2" name="Teksta vietturis 1">
            <a:extLst>
              <a:ext uri="{FF2B5EF4-FFF2-40B4-BE49-F238E27FC236}">
                <a16:creationId xmlns:a16="http://schemas.microsoft.com/office/drawing/2014/main" id="{07BD8CCE-3899-493E-8324-2CFA40206A44}"/>
              </a:ext>
            </a:extLst>
          </p:cNvPr>
          <p:cNvSpPr>
            <a:spLocks noGrp="1"/>
          </p:cNvSpPr>
          <p:nvPr>
            <p:ph type="body" sz="quarter" idx="10"/>
          </p:nvPr>
        </p:nvSpPr>
        <p:spPr/>
        <p:txBody>
          <a:bodyPr/>
          <a:lstStyle/>
          <a:p>
            <a:r>
              <a:rPr lang="lv-LV" i="1" dirty="0"/>
              <a:t>Vecākā tipa </a:t>
            </a:r>
            <a:r>
              <a:rPr lang="lv-LV" dirty="0"/>
              <a:t>464. sērijas ēkas</a:t>
            </a:r>
          </a:p>
        </p:txBody>
      </p:sp>
      <p:sp>
        <p:nvSpPr>
          <p:cNvPr id="3" name="Teksta vietturis 2">
            <a:extLst>
              <a:ext uri="{FF2B5EF4-FFF2-40B4-BE49-F238E27FC236}">
                <a16:creationId xmlns:a16="http://schemas.microsoft.com/office/drawing/2014/main" id="{14BF08C9-8335-424A-AED6-F9B19A81BE8F}"/>
              </a:ext>
            </a:extLst>
          </p:cNvPr>
          <p:cNvSpPr>
            <a:spLocks noGrp="1"/>
          </p:cNvSpPr>
          <p:nvPr>
            <p:ph type="body" sz="quarter" idx="11"/>
          </p:nvPr>
        </p:nvSpPr>
        <p:spPr>
          <a:xfrm>
            <a:off x="333376" y="898525"/>
            <a:ext cx="8810624" cy="4330700"/>
          </a:xfrm>
        </p:spPr>
        <p:txBody>
          <a:bodyPr/>
          <a:lstStyle/>
          <a:p>
            <a:pPr algn="just"/>
            <a:r>
              <a:rPr lang="lv-LV" dirty="0"/>
              <a:t>Vēsturiski pirmās ap 1960. gadiem Latvijas teritorijā būvētās 464. sērijas ēkas, no vēlāk būvētajām atšķiras ar to, ka galvenais būvapjoms ir veidots taisnstūra formas, ēkām ir balkoni un ēkām ir divslīpju vai </a:t>
            </a:r>
            <a:r>
              <a:rPr lang="lv-LV" dirty="0" err="1"/>
              <a:t>četrslīpju</a:t>
            </a:r>
            <a:r>
              <a:rPr lang="lv-LV" dirty="0"/>
              <a:t> jumta konstrukcija ar aukstajiem bēniņiem, ārējā lietusūdens novadīšanas sistēma.</a:t>
            </a:r>
          </a:p>
        </p:txBody>
      </p:sp>
      <p:pic>
        <p:nvPicPr>
          <p:cNvPr id="5" name="Picture 15">
            <a:extLst>
              <a:ext uri="{FF2B5EF4-FFF2-40B4-BE49-F238E27FC236}">
                <a16:creationId xmlns:a16="http://schemas.microsoft.com/office/drawing/2014/main" id="{A204B0F5-C2E1-48EB-AC6F-BEFB8CCC6DBB}"/>
              </a:ext>
            </a:extLst>
          </p:cNvPr>
          <p:cNvPicPr/>
          <p:nvPr/>
        </p:nvPicPr>
        <p:blipFill rotWithShape="1">
          <a:blip r:embed="rId4" cstate="print">
            <a:extLst>
              <a:ext uri="{28A0092B-C50C-407E-A947-70E740481C1C}">
                <a14:useLocalDpi xmlns:a14="http://schemas.microsoft.com/office/drawing/2010/main" val="0"/>
              </a:ext>
            </a:extLst>
          </a:blip>
          <a:srcRect t="8144" b="8937"/>
          <a:stretch/>
        </p:blipFill>
        <p:spPr bwMode="auto">
          <a:xfrm>
            <a:off x="4298614" y="2178292"/>
            <a:ext cx="3614963" cy="19975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17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867E0313-9576-4BE9-BC61-E974CA026E4A}"/>
              </a:ext>
            </a:extLst>
          </p:cNvPr>
          <p:cNvSpPr>
            <a:spLocks noGrp="1"/>
          </p:cNvSpPr>
          <p:nvPr>
            <p:ph type="body" sz="quarter" idx="10"/>
          </p:nvPr>
        </p:nvSpPr>
        <p:spPr>
          <a:xfrm>
            <a:off x="542924" y="252413"/>
            <a:ext cx="6181726" cy="433387"/>
          </a:xfrm>
        </p:spPr>
        <p:txBody>
          <a:bodyPr/>
          <a:lstStyle/>
          <a:p>
            <a:r>
              <a:rPr lang="lv-LV" i="1" dirty="0"/>
              <a:t>Jaunākā tipa </a:t>
            </a:r>
            <a:r>
              <a:rPr lang="lv-LV" dirty="0"/>
              <a:t>464. sērijas ēkas</a:t>
            </a:r>
          </a:p>
        </p:txBody>
      </p:sp>
      <p:sp>
        <p:nvSpPr>
          <p:cNvPr id="3" name="Teksta vietturis 2">
            <a:extLst>
              <a:ext uri="{FF2B5EF4-FFF2-40B4-BE49-F238E27FC236}">
                <a16:creationId xmlns:a16="http://schemas.microsoft.com/office/drawing/2014/main" id="{91520647-B82F-4805-B3AA-9B3941EB615A}"/>
              </a:ext>
            </a:extLst>
          </p:cNvPr>
          <p:cNvSpPr>
            <a:spLocks noGrp="1"/>
          </p:cNvSpPr>
          <p:nvPr>
            <p:ph type="body" sz="quarter" idx="11"/>
          </p:nvPr>
        </p:nvSpPr>
        <p:spPr>
          <a:xfrm>
            <a:off x="542924" y="806450"/>
            <a:ext cx="8410575" cy="4330700"/>
          </a:xfrm>
        </p:spPr>
        <p:txBody>
          <a:bodyPr/>
          <a:lstStyle/>
          <a:p>
            <a:pPr algn="just"/>
            <a:r>
              <a:rPr lang="lv-LV" dirty="0"/>
              <a:t>Jaunākās 464. sērijas ēkas, kuru būvniecība Latvijā sākta 1960. gadu beigās, no Vecākā tipa ēkām atšķiras ar to, ka ēkas ir bez balkoniem, bet gan ar lodžijām, un ēkām ir dažādi plakano/savietoto jumtu veidi ar tehniskajiem bēniņiem, iekšējā lietusūdens novadīšanas sistēma. </a:t>
            </a:r>
          </a:p>
        </p:txBody>
      </p:sp>
      <p:pic>
        <p:nvPicPr>
          <p:cNvPr id="5" name="Picture 29">
            <a:extLst>
              <a:ext uri="{FF2B5EF4-FFF2-40B4-BE49-F238E27FC236}">
                <a16:creationId xmlns:a16="http://schemas.microsoft.com/office/drawing/2014/main" id="{8E8A56ED-D0EC-4DB9-830C-B60C0D752268}"/>
              </a:ext>
            </a:extLst>
          </p:cNvPr>
          <p:cNvPicPr/>
          <p:nvPr/>
        </p:nvPicPr>
        <p:blipFill rotWithShape="1">
          <a:blip r:embed="rId2" cstate="print">
            <a:extLst>
              <a:ext uri="{28A0092B-C50C-407E-A947-70E740481C1C}">
                <a14:useLocalDpi xmlns:a14="http://schemas.microsoft.com/office/drawing/2010/main" val="0"/>
              </a:ext>
            </a:extLst>
          </a:blip>
          <a:srcRect t="4637" b="12918"/>
          <a:stretch/>
        </p:blipFill>
        <p:spPr bwMode="auto">
          <a:xfrm>
            <a:off x="667280" y="2086133"/>
            <a:ext cx="3738175" cy="2054643"/>
          </a:xfrm>
          <a:prstGeom prst="rect">
            <a:avLst/>
          </a:prstGeom>
          <a:noFill/>
          <a:ln>
            <a:noFill/>
          </a:ln>
          <a:extLst>
            <a:ext uri="{53640926-AAD7-44D8-BBD7-CCE9431645EC}">
              <a14:shadowObscured xmlns:a14="http://schemas.microsoft.com/office/drawing/2010/main"/>
            </a:ext>
          </a:extLst>
        </p:spPr>
      </p:pic>
      <p:pic>
        <p:nvPicPr>
          <p:cNvPr id="6" name="Picture 448">
            <a:extLst>
              <a:ext uri="{FF2B5EF4-FFF2-40B4-BE49-F238E27FC236}">
                <a16:creationId xmlns:a16="http://schemas.microsoft.com/office/drawing/2014/main" id="{1B8C86CE-747F-4068-94F0-D14710175726}"/>
              </a:ext>
            </a:extLst>
          </p:cNvPr>
          <p:cNvPicPr/>
          <p:nvPr/>
        </p:nvPicPr>
        <p:blipFill rotWithShape="1">
          <a:blip r:embed="rId3" cstate="print">
            <a:extLst>
              <a:ext uri="{28A0092B-C50C-407E-A947-70E740481C1C}">
                <a14:useLocalDpi xmlns:a14="http://schemas.microsoft.com/office/drawing/2010/main" val="0"/>
              </a:ext>
            </a:extLst>
          </a:blip>
          <a:srcRect t="8394" b="9654"/>
          <a:stretch/>
        </p:blipFill>
        <p:spPr bwMode="auto">
          <a:xfrm>
            <a:off x="4640441" y="2086132"/>
            <a:ext cx="3760610" cy="20546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2849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1595</Words>
  <Application>Microsoft Office PowerPoint</Application>
  <PresentationFormat>On-screen Show (16:9)</PresentationFormat>
  <Paragraphs>132</Paragraphs>
  <Slides>32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Avenir Next Demi Bold</vt:lpstr>
      <vt:lpstr>Avenir Next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MiniComs LINDA</dc:creator>
  <cp:lastModifiedBy>K</cp:lastModifiedBy>
  <cp:revision>69</cp:revision>
  <dcterms:created xsi:type="dcterms:W3CDTF">2018-02-26T18:00:07Z</dcterms:created>
  <dcterms:modified xsi:type="dcterms:W3CDTF">2019-12-09T18:52:56Z</dcterms:modified>
</cp:coreProperties>
</file>