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6" r:id="rId3"/>
    <p:sldId id="333" r:id="rId4"/>
    <p:sldId id="345" r:id="rId5"/>
    <p:sldId id="350" r:id="rId6"/>
    <p:sldId id="348" r:id="rId7"/>
    <p:sldId id="347" r:id="rId8"/>
    <p:sldId id="344" r:id="rId9"/>
    <p:sldId id="349" r:id="rId10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96" autoAdjust="0"/>
    <p:restoredTop sz="85099" autoAdjust="0"/>
  </p:normalViewPr>
  <p:slideViewPr>
    <p:cSldViewPr snapToGrid="0" snapToObjects="1">
      <p:cViewPr varScale="1">
        <p:scale>
          <a:sx n="63" d="100"/>
          <a:sy n="63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54F0A7A2-02AC-4801-BD68-F788547CEC02}" type="datetimeFigureOut">
              <a:rPr lang="lv-LV"/>
              <a:pPr>
                <a:defRPr/>
              </a:pPr>
              <a:t>17.11.2017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D6A9F-287F-4D88-A612-14B2A7ADAC88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44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3D6D7-4917-4322-8B96-E8425DA07ECB}" type="datetimeFigureOut">
              <a:rPr lang="lv-LV"/>
              <a:pPr>
                <a:defRPr/>
              </a:pPr>
              <a:t>17.11.2017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02E323-1C4B-44D4-84EF-9B2432333C3B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572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 smtClean="0"/>
              <a:t>Apgrozījums</a:t>
            </a:r>
            <a:r>
              <a:rPr lang="lv-LV" altLang="lv-LV" baseline="0" dirty="0" smtClean="0"/>
              <a:t> ES fondi, publiskie iepirkumi</a:t>
            </a:r>
          </a:p>
          <a:p>
            <a:r>
              <a:rPr lang="lv-LV" altLang="lv-LV" baseline="0" dirty="0" smtClean="0"/>
              <a:t>Produktivitāte -&gt; EDLUS</a:t>
            </a:r>
          </a:p>
          <a:p>
            <a:r>
              <a:rPr lang="lv-LV" altLang="lv-LV" baseline="0" dirty="0" smtClean="0"/>
              <a:t>Procesi – Likums, LBNi, BIS</a:t>
            </a:r>
            <a:endParaRPr lang="lv-LV" altLang="lv-LV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2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32650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 smtClean="0"/>
              <a:t>Sabalansēto</a:t>
            </a:r>
            <a:r>
              <a:rPr lang="lv-LV" altLang="lv-LV" baseline="0" dirty="0" smtClean="0"/>
              <a:t> mērķu karte</a:t>
            </a:r>
            <a:endParaRPr lang="lv-LV" altLang="lv-LV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3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385352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4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1173078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5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148541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6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425074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7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76205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8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334090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2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937B3D2-9EA0-42E3-98F5-02574E4B83C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079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BFDB71F-C6B9-45F5-ACA0-BA0D5515591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116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2222DF1-8D50-4487-9837-D90AAA3D635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638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EF4C4B5-2A7F-4D73-868E-125CCF8779A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52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0C25FD5-4B3B-44CA-B2C7-0430E07A0B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2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8B10AEE-491D-4AD9-AC80-E8DC31BDE1A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9402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084F99B-4FC3-4C7A-B66E-2C87B25D74C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6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54DBAC-0964-4B2B-AA7D-8201D6100879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720A98-876A-4478-92C7-E7D5A60F22E2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24981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cap="small" dirty="0"/>
              <a:t>LATVIJAS BŪVNIECĪBAS </a:t>
            </a:r>
            <a:r>
              <a:rPr lang="lv-LV" cap="small" dirty="0" smtClean="0"/>
              <a:t>PADOME 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cap="small" dirty="0" smtClean="0"/>
              <a:t>2017 pārskats</a:t>
            </a:r>
            <a:endParaRPr lang="lv-LV" altLang="lv-LV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2921" y="5431989"/>
            <a:ext cx="3591232" cy="1175287"/>
          </a:xfrm>
        </p:spPr>
        <p:txBody>
          <a:bodyPr anchor="ctr">
            <a:normAutofit lnSpcReduction="10000"/>
          </a:bodyPr>
          <a:lstStyle/>
          <a:p>
            <a:endParaRPr lang="lv-LV" altLang="lv-LV" dirty="0" smtClean="0"/>
          </a:p>
          <a:p>
            <a:pPr algn="l"/>
            <a:r>
              <a:rPr lang="lv-LV" altLang="lv-LV" sz="1600" dirty="0" smtClean="0">
                <a:latin typeface="Calibri" panose="020F0502020204030204" pitchFamily="34" charset="0"/>
              </a:rPr>
              <a:t>Gints Miķelsons</a:t>
            </a:r>
          </a:p>
          <a:p>
            <a:pPr algn="l"/>
            <a:r>
              <a:rPr lang="lv-LV" altLang="lv-LV" sz="1600" dirty="0" smtClean="0">
                <a:latin typeface="Calibri" panose="020F0502020204030204" pitchFamily="34" charset="0"/>
              </a:rPr>
              <a:t>Latvijas Būvniecības padome</a:t>
            </a:r>
          </a:p>
          <a:p>
            <a:pPr algn="l"/>
            <a:r>
              <a:rPr lang="lv-LV" altLang="lv-LV" sz="1600" dirty="0" smtClean="0">
                <a:latin typeface="Calibri" panose="020F0502020204030204" pitchFamily="34" charset="0"/>
              </a:rPr>
              <a:t>16.11.2017</a:t>
            </a:r>
            <a:endParaRPr lang="lv-LV" altLang="lv-LV" sz="1600" dirty="0">
              <a:latin typeface="Calibri" panose="020F0502020204030204" pitchFamily="34" charset="0"/>
            </a:endParaRPr>
          </a:p>
          <a:p>
            <a:pPr algn="l"/>
            <a:endParaRPr lang="lv-LV" altLang="lv-LV" sz="1600" dirty="0" smtClean="0">
              <a:latin typeface="Calibri" panose="020F0502020204030204" pitchFamily="34" charset="0"/>
            </a:endParaRPr>
          </a:p>
          <a:p>
            <a:endParaRPr lang="lv-LV" alt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53200" cy="1036638"/>
          </a:xfrm>
        </p:spPr>
        <p:txBody>
          <a:bodyPr>
            <a:normAutofit/>
          </a:bodyPr>
          <a:lstStyle/>
          <a:p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Latvijas būvniecības nozares mērķi 2024</a:t>
            </a:r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306232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nozares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apgrozījums pieaug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 miljardi EUR gadā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Produktivitāte aug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&gt;50k Eur gadā / 1 nodarbinātais (LV starp Top 10 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lv-LV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ienota </a:t>
            </a:r>
            <a:r>
              <a:rPr lang="lv-LV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kvalitātes</a:t>
            </a:r>
            <a:r>
              <a:rPr lang="lv-LV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sistēma, nozares dalībnieki Apmierinātie &gt; Neapmierinātie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Gudri</a:t>
            </a:r>
            <a:r>
              <a:rPr lang="en-GB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</a:t>
            </a:r>
            <a:r>
              <a:rPr lang="en-GB" sz="1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speciālisti</a:t>
            </a:r>
            <a:r>
              <a:rPr lang="lv-LV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nozares dalībnieku apmierinātības līmenis, pieaudzis vidējā un 			augstākā līmeņa kvalificēto un sertificēto skaits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Efektīvi būvprocesi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mazāka birokrātija, 2x ātrāki termiņi, digitalizēti risinājumi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2</a:t>
            </a:fld>
            <a:endParaRPr lang="en-US" altLang="lv-LV" smtClean="0"/>
          </a:p>
        </p:txBody>
      </p:sp>
    </p:spTree>
    <p:extLst>
      <p:ext uri="{BB962C8B-B14F-4D97-AF65-F5344CB8AC3E}">
        <p14:creationId xmlns:p14="http://schemas.microsoft.com/office/powerpoint/2010/main" val="2131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77374" y="381000"/>
            <a:ext cx="6409426" cy="1036638"/>
          </a:xfrm>
        </p:spPr>
        <p:txBody>
          <a:bodyPr>
            <a:normAutofit/>
          </a:bodyPr>
          <a:lstStyle/>
          <a:p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stratēģiskie mērķi 2024</a:t>
            </a:r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3</a:t>
            </a:fld>
            <a:endParaRPr lang="en-US" altLang="lv-LV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84" y="1487484"/>
            <a:ext cx="8691716" cy="439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7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77374" y="381000"/>
            <a:ext cx="6409426" cy="1036638"/>
          </a:xfrm>
        </p:spPr>
        <p:txBody>
          <a:bodyPr>
            <a:normAutofit/>
          </a:bodyPr>
          <a:lstStyle/>
          <a:p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 2017.g. lēmumi</a:t>
            </a:r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174465"/>
            <a:ext cx="8908025" cy="437356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Definēta nozares vidēja termiņa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stratēģija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35 aktivitātes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regulējumā atvieglota ēku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renovācijas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projektu skaņošana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Uzsākts darbs pie Būvniecības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likuma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VBN –&gt; pušu atbildības...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Nomainīta būvnieku solidārā VSOAI atbildība ar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EDLUS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sistēmas ieviešanu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LBN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(ūdenssaimniecības būves), procesā ugunsdrošība, energoklases...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būvkomersantu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klasifikācijas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MK noteikumi, saikne ar PIL...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ūvkomersantu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nodevas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maksājumi (maksātāju skaits un 700k Eur nozarei)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Izveidotas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vadlīnijas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saimnieciski izdevīgiem, projektēt un būvēt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iepirkumiem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Izveidots nozares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Ētikas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kodekss un komisija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Uzklausīti 2x CFLA/FM ziņojumi par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programmām 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būvniecībā, riski...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Izveidota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projekta organizācija, atvērts BIS 2.0 ERAF projekts, piegādātāji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Līdzdalība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BVKB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vadības maiņā, idejas funkciju reformai...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Uzklausītas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idejas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nozares </a:t>
            </a: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izglītība</a:t>
            </a:r>
            <a:r>
              <a:rPr lang="lv-LV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kompetenču centri/speciālistu apmācība...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sz="1800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4</a:t>
            </a:fld>
            <a:endParaRPr lang="en-US" altLang="lv-LV" smtClean="0"/>
          </a:p>
        </p:txBody>
      </p:sp>
    </p:spTree>
    <p:extLst>
      <p:ext uri="{BB962C8B-B14F-4D97-AF65-F5344CB8AC3E}">
        <p14:creationId xmlns:p14="http://schemas.microsoft.com/office/powerpoint/2010/main" val="41662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769374" y="381000"/>
            <a:ext cx="6409426" cy="1036638"/>
          </a:xfrm>
        </p:spPr>
        <p:txBody>
          <a:bodyPr>
            <a:normAutofit/>
          </a:bodyPr>
          <a:lstStyle/>
          <a:p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 2017.g. pašvērtējums</a:t>
            </a:r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5</a:t>
            </a:fld>
            <a:endParaRPr lang="en-US" altLang="lv-LV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700" y="134936"/>
            <a:ext cx="1927557" cy="12827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79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Vai padome ir realizējusi vairākumu no uzdevumiem –&gt; 50%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ietekme –&gt; 5 balles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sēžu apmeklētība –&gt; 7 balles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Vai būvpadomei bija pietiekoša publicitāte –&gt; Nē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biežums –&gt; 1x mēn 3h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NVO sniegums –&gt; 7.5 balles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sniegums –&gt; 6.5 balles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vadība –&gt; Priekšsēdis (6.5), Vietnieks (7), Sekretārs (8.5)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Resursi, kuri pietrūka: Motivācija darba grupām, analītika, lēmumi netiek ņemti vērā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Ieteikumi: Ministra iesaiste, lēmumu veto tiesības, NVO info apmaiņa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lv-LV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5436" y="1122948"/>
            <a:ext cx="318709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lv-LV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Tikai 30% dalībnieki vērtēja!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77374" y="381000"/>
            <a:ext cx="6409426" cy="1036638"/>
          </a:xfrm>
        </p:spPr>
        <p:txBody>
          <a:bodyPr>
            <a:normAutofit/>
          </a:bodyPr>
          <a:lstStyle/>
          <a:p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Stratēģija 11/2017 statuss</a:t>
            </a:r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6</a:t>
            </a:fld>
            <a:endParaRPr lang="en-US" altLang="lv-LV" smtClean="0"/>
          </a:p>
        </p:txBody>
      </p:sp>
      <p:sp>
        <p:nvSpPr>
          <p:cNvPr id="2" name="Rectangle 1"/>
          <p:cNvSpPr/>
          <p:nvPr/>
        </p:nvSpPr>
        <p:spPr>
          <a:xfrm>
            <a:off x="312820" y="1595021"/>
            <a:ext cx="85263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Realizētas </a:t>
            </a:r>
            <a:r>
              <a:rPr lang="lv-LV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aktivitātes (publisko iepirkumu vadlīnijas, ētikas standarts, EDLUS, papildināts nozares pārvaldības budžets)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Procesā </a:t>
            </a:r>
            <a:r>
              <a:rPr lang="lv-LV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aktivitātes: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Regulējums (likums, VBN) -&gt; pušu atbildības, apdrošināšana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ģenerālvienošanās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Tipveida līgumi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 2.0 attīstība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Būvkomersantu klasifikācijas update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Idejas par Būvpadomes un BVKB funkciju reformu</a:t>
            </a:r>
          </a:p>
          <a:p>
            <a:pPr marL="342900" indent="-342900">
              <a:buFont typeface="+mj-lt"/>
              <a:buAutoNum type="arabicPeriod"/>
            </a:pPr>
            <a:endParaRPr lang="lv-LV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lv-LV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43" y="105890"/>
            <a:ext cx="2149543" cy="1210532"/>
          </a:xfrm>
          <a:prstGeom prst="rect">
            <a:avLst/>
          </a:prstGeom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 fontScale="90000"/>
          </a:bodyPr>
          <a:lstStyle/>
          <a:p>
            <a:r>
              <a:rPr lang="lv-LV" altLang="lv-LV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 2018.g Top 5</a:t>
            </a:r>
            <a:br>
              <a:rPr lang="lv-LV" altLang="lv-LV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lv-LV" altLang="lv-LV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prioritātes (ieteikumi)</a:t>
            </a:r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663545"/>
            <a:ext cx="8908025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regulējums (pušu atbildības)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ģenerālvienošanās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procesu digitalizācija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izglītības un profesionālās kvalifikācijas sistēma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Kvalitātes indeksa izstrāde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7</a:t>
            </a:fld>
            <a:endParaRPr lang="en-US" altLang="lv-LV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100" y="5848756"/>
            <a:ext cx="1149645" cy="843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7065" y="5057420"/>
            <a:ext cx="1604733" cy="902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559" y="5790086"/>
            <a:ext cx="1375012" cy="9858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37038" y="5673023"/>
            <a:ext cx="4682692" cy="451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lv-LV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Memorands un cīņa ar ēnu ekonomiku!</a:t>
            </a:r>
            <a:endParaRPr lang="lv-LV" sz="1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77374" y="381000"/>
            <a:ext cx="6409426" cy="1036638"/>
          </a:xfrm>
        </p:spPr>
        <p:txBody>
          <a:bodyPr>
            <a:normAutofit/>
          </a:bodyPr>
          <a:lstStyle/>
          <a:p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Nākošie soļi</a:t>
            </a:r>
            <a: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lv-LV" alt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-48127" y="1663545"/>
            <a:ext cx="9304422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Vienošanās par prioritātēm (Ko? -&gt; precizēt darba uzdevumu)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Atbildību sadalījums (Kā? -&gt; Resursi, termiņi)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lv-LV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sēžu plānoto tēmu grafiks (6 mēn)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8</a:t>
            </a:fld>
            <a:endParaRPr lang="en-US" altLang="lv-LV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130" y="-20212"/>
            <a:ext cx="1360870" cy="136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799" y="3679825"/>
            <a:ext cx="7772400" cy="1422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lv-LV" altLang="lv-LV" sz="4400" dirty="0" smtClean="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lv-LV" altLang="lv-LV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3529" y="2875002"/>
            <a:ext cx="287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lv-LV" sz="1800" dirty="0">
                <a:latin typeface="Calibri" panose="020F0502020204030204" pitchFamily="34" charset="0"/>
              </a:rPr>
              <a:t>Latvijas Būvniecības padome</a:t>
            </a:r>
          </a:p>
        </p:txBody>
      </p:sp>
    </p:spTree>
    <p:extLst>
      <p:ext uri="{BB962C8B-B14F-4D97-AF65-F5344CB8AC3E}">
        <p14:creationId xmlns:p14="http://schemas.microsoft.com/office/powerpoint/2010/main" val="6617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7309</TotalTime>
  <Words>444</Words>
  <Application>Microsoft Office PowerPoint</Application>
  <PresentationFormat>On-screen Show (4:3)</PresentationFormat>
  <Paragraphs>99</Paragraphs>
  <Slides>9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Tahoma</vt:lpstr>
      <vt:lpstr>Times New Roman</vt:lpstr>
      <vt:lpstr>Verdana</vt:lpstr>
      <vt:lpstr>89_Prezentacija_templateLV</vt:lpstr>
      <vt:lpstr>LATVIJAS BŪVNIECĪBAS PADOME   2017 pārskats</vt:lpstr>
      <vt:lpstr>Latvijas būvniecības nozares mērķi 2024 </vt:lpstr>
      <vt:lpstr>Nozares stratēģiskie mērķi 2024 </vt:lpstr>
      <vt:lpstr>Būvpadome 2017.g. lēmumi </vt:lpstr>
      <vt:lpstr>Būvpadome 2017.g. pašvērtējums </vt:lpstr>
      <vt:lpstr>Stratēģija 11/2017 statuss </vt:lpstr>
      <vt:lpstr>Būvpadome 2018.g Top 5 prioritātes (ieteikumi) </vt:lpstr>
      <vt:lpstr>Nākošie soļi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Gints Mikelsons</cp:lastModifiedBy>
  <cp:revision>323</cp:revision>
  <cp:lastPrinted>2017-01-17T06:40:24Z</cp:lastPrinted>
  <dcterms:created xsi:type="dcterms:W3CDTF">2014-11-20T14:46:47Z</dcterms:created>
  <dcterms:modified xsi:type="dcterms:W3CDTF">2017-11-17T07:22:46Z</dcterms:modified>
</cp:coreProperties>
</file>