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82" r:id="rId2"/>
    <p:sldId id="283" r:id="rId3"/>
    <p:sldId id="284" r:id="rId4"/>
    <p:sldId id="256" r:id="rId5"/>
    <p:sldId id="279" r:id="rId6"/>
    <p:sldId id="280" r:id="rId7"/>
    <p:sldId id="28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C0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Tumšs stils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Gaišs stil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C2A5-2F50-4C44-8CE7-7AB72F73E901}" type="datetimeFigureOut">
              <a:rPr lang="lv-LV" smtClean="0"/>
              <a:t>26.07.2018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7825-2FDC-468E-B208-6EF37B2C0D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852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ln w="158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lv-LV" dirty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07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7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4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5400" b="1" cap="all" baseline="0" dirty="0">
                <a:ln w="158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10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973" y="2719322"/>
            <a:ext cx="3566160" cy="338328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5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3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8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defRPr>
            </a:lvl1pPr>
          </a:lstStyle>
          <a:p>
            <a:fld id="{96DFF08F-DC6B-4601-B491-B0F83F6DD2DA}" type="datetimeFigureOut">
              <a:rPr lang="en-US" smtClean="0"/>
              <a:pPr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05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  <a:ea typeface="+mn-ea"/>
                <a:cs typeface="+mn-cs"/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defRPr>
            </a:lvl1pPr>
          </a:lstStyle>
          <a:p>
            <a:fld id="{4FAB73BC-B049-4115-A692-8D63A059BFB8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7894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C00000"/>
          </a:solidFill>
          <a:latin typeface="Sans Serif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Sans Serif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Sans Serif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Sans Serif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Sans Serif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Sans Serif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30549" y="758029"/>
            <a:ext cx="7475220" cy="2926080"/>
          </a:xfrm>
        </p:spPr>
        <p:txBody>
          <a:bodyPr>
            <a:no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b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</a:br>
            <a:r>
              <a:rPr lang="lv-LV" sz="4800" dirty="0"/>
              <a:t>Būvniecības</a:t>
            </a:r>
            <a:br>
              <a:rPr lang="lv-LV" sz="4800" dirty="0"/>
            </a:br>
            <a:r>
              <a:rPr lang="lv-LV" sz="4800" dirty="0"/>
              <a:t>Nozares </a:t>
            </a:r>
            <a: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  <a:t>ekspertu padome</a:t>
            </a:r>
            <a:b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</a:br>
            <a:endParaRPr lang="lv-LV" sz="4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Sans Serif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25995" y="3879714"/>
            <a:ext cx="6575895" cy="1388165"/>
          </a:xfrm>
        </p:spPr>
        <p:txBody>
          <a:bodyPr>
            <a:norm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2018.gada 29.augustā plkst.13.00.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Ogres tehnikumā</a:t>
            </a:r>
          </a:p>
          <a:p>
            <a:endParaRPr lang="lv-LV" sz="1400" b="1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1110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30549" y="758030"/>
            <a:ext cx="7475220" cy="875562"/>
          </a:xfrm>
        </p:spPr>
        <p:txBody>
          <a:bodyPr>
            <a:no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Būvniecības</a:t>
            </a:r>
            <a:br>
              <a:rPr lang="lv-LV" sz="2400" dirty="0"/>
            </a:br>
            <a:r>
              <a:rPr lang="lv-LV" sz="2400" dirty="0"/>
              <a:t>Nozares 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ekspertu padome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254076" y="6314691"/>
            <a:ext cx="6575895" cy="332690"/>
          </a:xfrm>
        </p:spPr>
        <p:txBody>
          <a:bodyPr>
            <a:normAutofit fontScale="85000" lnSpcReduction="20000"/>
          </a:bodyPr>
          <a:lstStyle/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2018.gada 29.augustā Ogres tehnikumā</a:t>
            </a:r>
          </a:p>
          <a:p>
            <a:endParaRPr lang="lv-LV" sz="1400" b="1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5814" y="3770614"/>
            <a:ext cx="3174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Roberts Vecums-Veco,</a:t>
            </a:r>
          </a:p>
          <a:p>
            <a:r>
              <a:rPr lang="lv-LV" sz="2400" dirty="0"/>
              <a:t>Armands Liede,</a:t>
            </a:r>
          </a:p>
          <a:p>
            <a:r>
              <a:rPr lang="lv-LV" sz="2400" dirty="0"/>
              <a:t>Elīna </a:t>
            </a:r>
            <a:r>
              <a:rPr lang="lv-LV" sz="2400" dirty="0" err="1"/>
              <a:t>Rožulapa</a:t>
            </a:r>
            <a:r>
              <a:rPr lang="lv-LV" sz="2400" dirty="0"/>
              <a:t>,</a:t>
            </a:r>
          </a:p>
          <a:p>
            <a:r>
              <a:rPr lang="lv-LV" sz="2400" dirty="0"/>
              <a:t>Ināra </a:t>
            </a:r>
            <a:r>
              <a:rPr lang="lv-LV" sz="2400" dirty="0" err="1"/>
              <a:t>Laube</a:t>
            </a:r>
            <a:r>
              <a:rPr lang="lv-LV" sz="2400" dirty="0"/>
              <a:t>,</a:t>
            </a:r>
          </a:p>
          <a:p>
            <a:r>
              <a:rPr lang="lv-LV" sz="2400" dirty="0"/>
              <a:t>Kaspars Bondars,</a:t>
            </a:r>
          </a:p>
          <a:p>
            <a:r>
              <a:rPr lang="lv-LV" sz="2400" dirty="0"/>
              <a:t>Mārtiņš Vilnītis</a:t>
            </a:r>
          </a:p>
          <a:p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1936039" y="2164251"/>
            <a:ext cx="5734262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lv-LV" sz="2400" dirty="0"/>
              <a:t>Būvniecības padomes izglītības darba grupa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5926" y="2928402"/>
            <a:ext cx="585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/>
              <a:t>Būvniecības nozares ekspertu padome (NEP)</a:t>
            </a:r>
          </a:p>
        </p:txBody>
      </p:sp>
    </p:spTree>
    <p:extLst>
      <p:ext uri="{BB962C8B-B14F-4D97-AF65-F5344CB8AC3E}">
        <p14:creationId xmlns:p14="http://schemas.microsoft.com/office/powerpoint/2010/main" val="27359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30549" y="758030"/>
            <a:ext cx="7475220" cy="875562"/>
          </a:xfrm>
        </p:spPr>
        <p:txBody>
          <a:bodyPr>
            <a:no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lv-LV" sz="2400" dirty="0"/>
              <a:t>Būvniecības</a:t>
            </a:r>
            <a:br>
              <a:rPr lang="lv-LV" sz="2400" dirty="0"/>
            </a:br>
            <a:r>
              <a:rPr lang="lv-LV" sz="2400" dirty="0"/>
              <a:t>Nozares 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ekspertu padome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274624" y="4229036"/>
            <a:ext cx="6575895" cy="2161490"/>
          </a:xfrm>
        </p:spPr>
        <p:txBody>
          <a:bodyPr wrap="square" lIns="0" tIns="0" rIns="0" bIns="0">
            <a:noAutofit/>
          </a:bodyPr>
          <a:lstStyle/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Nākošā NEP sēde 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2018.gada 29.augustā Ogres tehnikumā</a:t>
            </a:r>
          </a:p>
          <a:p>
            <a:endParaRPr lang="lv-LV" dirty="0"/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NEP Vadītājs Normunds </a:t>
            </a:r>
            <a:r>
              <a:rPr lang="lv-LV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Grinbergs</a:t>
            </a:r>
            <a:endParaRPr lang="lv-LV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  <a:p>
            <a:r>
              <a:rPr lang="lv-LV" dirty="0"/>
              <a:t>Tālr. 29219259; </a:t>
            </a:r>
            <a:r>
              <a:rPr lang="lv-LV" dirty="0" err="1"/>
              <a:t>lbabirojs@gmail.com</a:t>
            </a:r>
            <a:endParaRPr lang="lv-LV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  <a:p>
            <a:endParaRPr lang="lv-LV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  <a:p>
            <a:endParaRPr lang="lv-LV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  <a:p>
            <a:endParaRPr lang="lv-LV" sz="1400" b="1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143" y="2291407"/>
            <a:ext cx="4783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2400" dirty="0"/>
              <a:t>Visi jautājumi, kas skar izglītību</a:t>
            </a:r>
          </a:p>
          <a:p>
            <a:pPr algn="ctr"/>
            <a:r>
              <a:rPr lang="lv-LV" sz="2400" dirty="0"/>
              <a:t>  Būvniecības nozarē, tiks risināti </a:t>
            </a:r>
          </a:p>
          <a:p>
            <a:pPr algn="ctr"/>
            <a:r>
              <a:rPr lang="lv-LV" sz="2400" dirty="0"/>
              <a:t>BŪVNIECĪBAS EKSPERTU PADOMĒ</a:t>
            </a:r>
          </a:p>
        </p:txBody>
      </p:sp>
    </p:spTree>
    <p:extLst>
      <p:ext uri="{BB962C8B-B14F-4D97-AF65-F5344CB8AC3E}">
        <p14:creationId xmlns:p14="http://schemas.microsoft.com/office/powerpoint/2010/main" val="298835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30549" y="758029"/>
            <a:ext cx="7475220" cy="2926080"/>
          </a:xfrm>
        </p:spPr>
        <p:txBody>
          <a:bodyPr>
            <a:noAutofit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b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</a:br>
            <a:r>
              <a:rPr lang="lv-LV" sz="3200" dirty="0">
                <a:solidFill>
                  <a:srgbClr val="C00000"/>
                </a:solidFill>
                <a:effectLst/>
                <a:latin typeface="Sans Serif"/>
              </a:rPr>
              <a:t>Pilotprojekts:</a:t>
            </a:r>
            <a:b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</a:br>
            <a: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  <a:t>Nākotnes scenāriji</a:t>
            </a:r>
            <a:b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</a:br>
            <a:r>
              <a:rPr lang="lv-LV" sz="4800" dirty="0"/>
              <a:t>Būvniecībā</a:t>
            </a:r>
            <a:endParaRPr lang="lv-LV" sz="4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Sans Serif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15721" y="3869440"/>
            <a:ext cx="6575895" cy="1388165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Da</a:t>
            </a:r>
            <a:r>
              <a:rPr lang="lv-LV" dirty="0"/>
              <a:t>ļa no EM Pētījuma «</a:t>
            </a: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Darba tirgus apsteidzošo pārkārtojumu sistēmas izveides iespējas un vidēja un ilgtermiņa darba tirgus prognožu sasaiste ar rīcībpolitiku»</a:t>
            </a:r>
          </a:p>
          <a:p>
            <a:endParaRPr lang="lv-LV" sz="1400" b="1" dirty="0">
              <a:solidFill>
                <a:schemeClr val="tx1">
                  <a:lumMod val="75000"/>
                  <a:lumOff val="25000"/>
                </a:schemeClr>
              </a:solidFill>
              <a:latin typeface="Sans Serif"/>
            </a:endParaRPr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752" y="5517810"/>
            <a:ext cx="3278813" cy="7581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9967" y="6347370"/>
            <a:ext cx="5858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>
                <a:latin typeface="Sans Serif"/>
              </a:rPr>
              <a:t>Eiropas Sociālā fonda projekts Nr. 7.1.2.2./16/I/001 „Darba tirgus prognozēšanas sistēmas pilnveide”</a:t>
            </a:r>
          </a:p>
        </p:txBody>
      </p:sp>
      <p:pic>
        <p:nvPicPr>
          <p:cNvPr id="16" name="Attēls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631" y="5606473"/>
            <a:ext cx="1574276" cy="116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9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1326" y="2114243"/>
            <a:ext cx="74194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5500" hangingPunct="0"/>
            <a:endParaRPr lang="lv-LV" sz="2000" dirty="0">
              <a:solidFill>
                <a:srgbClr val="000000"/>
              </a:solidFill>
              <a:latin typeface="Sans Serif"/>
              <a:sym typeface="Helvetica Light"/>
            </a:endParaRPr>
          </a:p>
          <a:p>
            <a:pPr lvl="2" defTabSz="825500" hangingPunct="0"/>
            <a:r>
              <a:rPr lang="lv-LV" sz="2400" b="1" dirty="0">
                <a:solidFill>
                  <a:srgbClr val="C00000"/>
                </a:solidFill>
                <a:latin typeface="Sans Serif"/>
                <a:sym typeface="Helvetica Light"/>
              </a:rPr>
              <a:t>Ideja – izmēģināt nākotnes scenāriju izstrādi praksē (PILOTPROJEKTĀ): </a:t>
            </a:r>
          </a:p>
          <a:p>
            <a:pPr lvl="1" defTabSz="825500" hangingPunct="0"/>
            <a:endParaRPr lang="lv-LV" sz="2400" dirty="0">
              <a:solidFill>
                <a:schemeClr val="tx1">
                  <a:lumMod val="85000"/>
                  <a:lumOff val="15000"/>
                </a:schemeClr>
              </a:solidFill>
              <a:latin typeface="Sans Serif"/>
              <a:sym typeface="Helvetica Light"/>
            </a:endParaRPr>
          </a:p>
          <a:p>
            <a:pPr lvl="1" defTabSz="825500" hangingPunct="0"/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ans Serif"/>
                <a:sym typeface="Helvetica Light"/>
              </a:rPr>
              <a:t>	pētnieki kopā ar paplašinātu Būvniecības NEP 	(dažādu ekspertu loks) izstrādā nākotnes 	scenārijus, nosakot iespējamo nozares nākotni </a:t>
            </a:r>
          </a:p>
          <a:p>
            <a:pPr defTabSz="825500" hangingPunct="0"/>
            <a:endParaRPr lang="lv-LV" sz="2400" b="1" dirty="0">
              <a:solidFill>
                <a:srgbClr val="595959"/>
              </a:solidFill>
              <a:latin typeface="Sans Serif"/>
              <a:sym typeface="Helvetica Light"/>
            </a:endParaRPr>
          </a:p>
          <a:p>
            <a:pPr defTabSz="825500" hangingPunct="0"/>
            <a:r>
              <a:rPr lang="lv-LV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ans Serif"/>
                <a:sym typeface="Helvetica Light"/>
              </a:rPr>
              <a:t>Scenāriju tēma:</a:t>
            </a:r>
            <a:r>
              <a:rPr lang="lv-LV" sz="2400" b="1" dirty="0">
                <a:solidFill>
                  <a:srgbClr val="C00000"/>
                </a:solidFill>
                <a:latin typeface="Sans Serif"/>
                <a:sym typeface="Helvetica Light"/>
              </a:rPr>
              <a:t> </a:t>
            </a:r>
          </a:p>
          <a:p>
            <a:pPr defTabSz="825500" hangingPunct="0"/>
            <a:endParaRPr lang="lv-LV" sz="1050" b="1" dirty="0">
              <a:solidFill>
                <a:srgbClr val="C00000"/>
              </a:solidFill>
              <a:latin typeface="Sans Serif"/>
              <a:sym typeface="Helvetica Light"/>
            </a:endParaRPr>
          </a:p>
          <a:p>
            <a:pPr defTabSz="825500" hangingPunct="0"/>
            <a:r>
              <a:rPr lang="lv-LV" sz="2400" b="1" dirty="0">
                <a:solidFill>
                  <a:srgbClr val="C00000"/>
                </a:solidFill>
                <a:latin typeface="Sans Serif"/>
                <a:sym typeface="Helvetica Light"/>
              </a:rPr>
              <a:t>«Digitālā laikmeta prasmes būvniecībā»</a:t>
            </a:r>
          </a:p>
        </p:txBody>
      </p:sp>
      <p:sp>
        <p:nvSpPr>
          <p:cNvPr id="9" name="Virsraksts 1"/>
          <p:cNvSpPr>
            <a:spLocks noGrp="1"/>
          </p:cNvSpPr>
          <p:nvPr>
            <p:ph type="title"/>
          </p:nvPr>
        </p:nvSpPr>
        <p:spPr>
          <a:xfrm>
            <a:off x="831326" y="879331"/>
            <a:ext cx="7994519" cy="1234912"/>
          </a:xfrm>
        </p:spPr>
        <p:txBody>
          <a:bodyPr>
            <a:noAutofit/>
          </a:bodyPr>
          <a:lstStyle/>
          <a:p>
            <a:r>
              <a:rPr lang="lv-LV" sz="2400" i="1" dirty="0">
                <a:solidFill>
                  <a:srgbClr val="000000"/>
                </a:solidFill>
              </a:rPr>
              <a:t>Konteksts: Pētījuma ietvaros noskaidrojam,</a:t>
            </a:r>
            <a:r>
              <a:rPr lang="lv-LV" sz="2400" i="1" dirty="0">
                <a:solidFill>
                  <a:srgbClr val="000000"/>
                </a:solidFill>
                <a:sym typeface="Helvetica Light"/>
              </a:rPr>
              <a:t> kā labāk izstrādāt, interpretēt un izmantot vidēja un ilgtermiņa darba tirgus prognozes?</a:t>
            </a:r>
            <a:endParaRPr lang="lv-LV" sz="2900" dirty="0">
              <a:solidFill>
                <a:schemeClr val="tx1">
                  <a:lumMod val="65000"/>
                  <a:lumOff val="35000"/>
                </a:schemeClr>
              </a:solidFill>
              <a:latin typeface="Sans Serif"/>
            </a:endParaRPr>
          </a:p>
        </p:txBody>
      </p:sp>
      <p:sp>
        <p:nvSpPr>
          <p:cNvPr id="8" name="Blokshēma: savienotājs 7"/>
          <p:cNvSpPr/>
          <p:nvPr/>
        </p:nvSpPr>
        <p:spPr>
          <a:xfrm>
            <a:off x="925865" y="2487999"/>
            <a:ext cx="688746" cy="70701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Sans Serif"/>
              </a:rPr>
              <a:t>!</a:t>
            </a:r>
          </a:p>
        </p:txBody>
      </p:sp>
      <p:grpSp>
        <p:nvGrpSpPr>
          <p:cNvPr id="10" name="Grupa 9"/>
          <p:cNvGrpSpPr/>
          <p:nvPr/>
        </p:nvGrpSpPr>
        <p:grpSpPr>
          <a:xfrm>
            <a:off x="925865" y="3722911"/>
            <a:ext cx="688746" cy="707010"/>
            <a:chOff x="602726" y="1853370"/>
            <a:chExt cx="688746" cy="707010"/>
          </a:xfrm>
        </p:grpSpPr>
        <p:sp>
          <p:nvSpPr>
            <p:cNvPr id="11" name="Blokshēma: savienotājs 10"/>
            <p:cNvSpPr/>
            <p:nvPr/>
          </p:nvSpPr>
          <p:spPr>
            <a:xfrm>
              <a:off x="602726" y="1853370"/>
              <a:ext cx="688746" cy="70701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2" name="Attēls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966" y="2027949"/>
              <a:ext cx="422267" cy="35785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95408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1"/>
          <p:cNvSpPr>
            <a:spLocks noGrp="1"/>
          </p:cNvSpPr>
          <p:nvPr>
            <p:ph type="title"/>
          </p:nvPr>
        </p:nvSpPr>
        <p:spPr>
          <a:xfrm>
            <a:off x="795120" y="786307"/>
            <a:ext cx="7994519" cy="2480442"/>
          </a:xfrm>
        </p:spPr>
        <p:txBody>
          <a:bodyPr>
            <a:noAutofit/>
          </a:bodyPr>
          <a:lstStyle/>
          <a:p>
            <a:r>
              <a:rPr lang="lv-LV" sz="3600" b="1" dirty="0">
                <a:solidFill>
                  <a:srgbClr val="C00000"/>
                </a:solidFill>
                <a:latin typeface="Sans Serif"/>
              </a:rPr>
              <a:t>AICINĀM PIEDALĪTIES!</a:t>
            </a:r>
            <a:br>
              <a:rPr lang="lv-LV" sz="2900" b="1" dirty="0">
                <a:solidFill>
                  <a:srgbClr val="C00000"/>
                </a:solidFill>
                <a:latin typeface="Sans Serif"/>
              </a:rPr>
            </a:br>
            <a:br>
              <a:rPr lang="lv-LV" sz="2900" b="1" dirty="0"/>
            </a:br>
            <a:r>
              <a:rPr lang="lv-LV" sz="2900" i="1" dirty="0">
                <a:solidFill>
                  <a:srgbClr val="C00000"/>
                </a:solidFill>
                <a:latin typeface="Sans Serif"/>
              </a:rPr>
              <a:t>Kāpēc</a:t>
            </a:r>
            <a:r>
              <a:rPr lang="lv-LV" sz="2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ans Serif"/>
              </a:rPr>
              <a:t> </a:t>
            </a:r>
            <a:r>
              <a:rPr lang="lv-LV" sz="29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ans Serif"/>
              </a:rPr>
              <a:t>piedalīties pilotprojektā? </a:t>
            </a:r>
            <a:br>
              <a:rPr lang="lv-LV" sz="29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ans Serif"/>
              </a:rPr>
            </a:br>
            <a:br>
              <a:rPr lang="lv-LV" sz="29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Sans Serif"/>
              </a:rPr>
            </a:br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Rezultātā </a:t>
            </a:r>
            <a:r>
              <a:rPr lang="lv-LV" sz="2400" dirty="0"/>
              <a:t>būs pieejams diskusiju</a:t>
            </a:r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lv-LV" sz="2400" dirty="0"/>
              <a:t>materiāls – nākotnes scenāriji</a:t>
            </a:r>
            <a:r>
              <a:rPr lang="lv-LV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kas palīdzēs noteikt:</a:t>
            </a:r>
            <a:br>
              <a:rPr lang="lv-LV" sz="3200" dirty="0">
                <a:solidFill>
                  <a:srgbClr val="000000"/>
                </a:solidFill>
                <a:sym typeface="Helvetica Light"/>
              </a:rPr>
            </a:br>
            <a:endParaRPr lang="lv-LV" sz="2900" i="1" dirty="0">
              <a:solidFill>
                <a:schemeClr val="tx1">
                  <a:lumMod val="65000"/>
                  <a:lumOff val="35000"/>
                </a:schemeClr>
              </a:solidFill>
              <a:latin typeface="Sans Serif"/>
            </a:endParaRPr>
          </a:p>
        </p:txBody>
      </p:sp>
      <p:sp>
        <p:nvSpPr>
          <p:cNvPr id="5" name="Slaida numura vietturis 1"/>
          <p:cNvSpPr>
            <a:spLocks noGrp="1"/>
          </p:cNvSpPr>
          <p:nvPr>
            <p:ph type="sldNum" sz="quarter" idx="10"/>
          </p:nvPr>
        </p:nvSpPr>
        <p:spPr>
          <a:xfrm>
            <a:off x="11663047" y="6423025"/>
            <a:ext cx="216406" cy="348813"/>
          </a:xfrm>
        </p:spPr>
        <p:txBody>
          <a:bodyPr/>
          <a:lstStyle/>
          <a:p>
            <a:fld id="{1CF6EEAB-C2E1-43D8-9417-838DEFA06E8F}" type="slidenum">
              <a:rPr lang="lv-LV" altLang="lv-LV" sz="1600" b="1" smtClean="0"/>
              <a:pPr/>
              <a:t>6</a:t>
            </a:fld>
            <a:endParaRPr lang="lv-LV" altLang="lv-LV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F2ABC-ED05-4D81-8B18-28F06AE3BA10}"/>
              </a:ext>
            </a:extLst>
          </p:cNvPr>
          <p:cNvSpPr txBox="1"/>
          <p:nvPr/>
        </p:nvSpPr>
        <p:spPr>
          <a:xfrm>
            <a:off x="1926242" y="4643931"/>
            <a:ext cx="686339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 hangingPunct="0"/>
            <a:r>
              <a:rPr lang="lv-LV" sz="2000" dirty="0">
                <a:solidFill>
                  <a:srgbClr val="000000"/>
                </a:solidFill>
                <a:latin typeface="Sans Serif"/>
                <a:sym typeface="Helvetica Light"/>
              </a:rPr>
              <a:t>Ko darīt, lai nozarē būtu pieejams kvalificēts </a:t>
            </a:r>
            <a:r>
              <a:rPr lang="lv-LV" sz="2000" dirty="0">
                <a:solidFill>
                  <a:srgbClr val="C00000"/>
                </a:solidFill>
                <a:latin typeface="Sans Serif"/>
                <a:sym typeface="Helvetica Light"/>
              </a:rPr>
              <a:t>darbaspēks</a:t>
            </a:r>
            <a:r>
              <a:rPr lang="lv-LV" sz="2000" dirty="0">
                <a:solidFill>
                  <a:srgbClr val="000000"/>
                </a:solidFill>
                <a:latin typeface="Sans Serif"/>
                <a:sym typeface="Helvetica Light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6242" y="3531254"/>
            <a:ext cx="678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Sans Serif"/>
              </a:rPr>
              <a:t>Kādas </a:t>
            </a:r>
            <a:r>
              <a:rPr lang="lv-LV" sz="2000" dirty="0">
                <a:solidFill>
                  <a:srgbClr val="C00000"/>
                </a:solidFill>
                <a:latin typeface="Sans Serif"/>
              </a:rPr>
              <a:t>prasmes</a:t>
            </a:r>
            <a:r>
              <a:rPr lang="lv-LV" sz="2000" dirty="0">
                <a:latin typeface="Sans Serif"/>
              </a:rPr>
              <a:t> būs pieprasītas nozarē 2030. un 2050. gadā?</a:t>
            </a:r>
            <a:endParaRPr lang="lv-LV" sz="2000" dirty="0">
              <a:solidFill>
                <a:srgbClr val="000000"/>
              </a:solidFill>
              <a:latin typeface="Sans Serif"/>
              <a:sym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6242" y="5608106"/>
            <a:ext cx="7136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825500" hangingPunct="0"/>
            <a:r>
              <a:rPr lang="lv-LV" sz="2000" dirty="0">
                <a:solidFill>
                  <a:srgbClr val="000000"/>
                </a:solidFill>
                <a:latin typeface="Sans Serif"/>
                <a:sym typeface="Helvetica Light"/>
              </a:rPr>
              <a:t>Kā virzīties uz </a:t>
            </a:r>
            <a:r>
              <a:rPr lang="lv-LV" sz="2000" dirty="0">
                <a:solidFill>
                  <a:srgbClr val="C00000"/>
                </a:solidFill>
                <a:latin typeface="Sans Serif"/>
                <a:sym typeface="Helvetica Light"/>
              </a:rPr>
              <a:t>ilgtspējīgu </a:t>
            </a:r>
            <a:r>
              <a:rPr lang="lv-LV" sz="2000" dirty="0">
                <a:solidFill>
                  <a:srgbClr val="000000"/>
                </a:solidFill>
                <a:latin typeface="Sans Serif"/>
                <a:sym typeface="Helvetica Light"/>
              </a:rPr>
              <a:t>nozares attīstību?</a:t>
            </a:r>
          </a:p>
        </p:txBody>
      </p:sp>
      <p:sp>
        <p:nvSpPr>
          <p:cNvPr id="10" name="Blokshēma: savienotājs 9"/>
          <p:cNvSpPr/>
          <p:nvPr/>
        </p:nvSpPr>
        <p:spPr>
          <a:xfrm>
            <a:off x="961117" y="3523914"/>
            <a:ext cx="688746" cy="70701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1</a:t>
            </a:r>
          </a:p>
        </p:txBody>
      </p:sp>
      <p:sp>
        <p:nvSpPr>
          <p:cNvPr id="18" name="Blokshēma: savienotājs 17"/>
          <p:cNvSpPr/>
          <p:nvPr/>
        </p:nvSpPr>
        <p:spPr>
          <a:xfrm>
            <a:off x="954449" y="4496306"/>
            <a:ext cx="688746" cy="70701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2</a:t>
            </a:r>
          </a:p>
        </p:txBody>
      </p:sp>
      <p:sp>
        <p:nvSpPr>
          <p:cNvPr id="19" name="Blokshēma: savienotājs 18"/>
          <p:cNvSpPr/>
          <p:nvPr/>
        </p:nvSpPr>
        <p:spPr>
          <a:xfrm>
            <a:off x="961117" y="5454656"/>
            <a:ext cx="688746" cy="70701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3</a:t>
            </a:r>
          </a:p>
        </p:txBody>
      </p:sp>
      <p:sp>
        <p:nvSpPr>
          <p:cNvPr id="11" name="Blokshēma: savienotājs 10"/>
          <p:cNvSpPr/>
          <p:nvPr/>
        </p:nvSpPr>
        <p:spPr>
          <a:xfrm>
            <a:off x="6583680" y="457792"/>
            <a:ext cx="1600199" cy="1525644"/>
          </a:xfrm>
          <a:prstGeom prst="flowChartConnector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i="1" dirty="0">
                <a:solidFill>
                  <a:schemeClr val="bg1"/>
                </a:solidFill>
                <a:latin typeface="Sans Serif"/>
              </a:rPr>
              <a:t>Kā risināt rītdienas problēmas šodien?</a:t>
            </a:r>
          </a:p>
        </p:txBody>
      </p:sp>
    </p:spTree>
    <p:extLst>
      <p:ext uri="{BB962C8B-B14F-4D97-AF65-F5344CB8AC3E}">
        <p14:creationId xmlns:p14="http://schemas.microsoft.com/office/powerpoint/2010/main" val="158921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irsraksts 1"/>
          <p:cNvSpPr>
            <a:spLocks noGrp="1"/>
          </p:cNvSpPr>
          <p:nvPr>
            <p:ph type="title"/>
          </p:nvPr>
        </p:nvSpPr>
        <p:spPr>
          <a:xfrm>
            <a:off x="575664" y="592139"/>
            <a:ext cx="8348880" cy="880045"/>
          </a:xfrm>
        </p:spPr>
        <p:txBody>
          <a:bodyPr>
            <a:noAutofit/>
          </a:bodyPr>
          <a:lstStyle/>
          <a:p>
            <a:r>
              <a:rPr lang="lv-LV" sz="3200" b="1" dirty="0">
                <a:solidFill>
                  <a:srgbClr val="C00000"/>
                </a:solidFill>
                <a:latin typeface="Sans Serif"/>
              </a:rPr>
              <a:t>KAS JĀDARA DALĪBNIEKIEM?</a:t>
            </a:r>
            <a:endParaRPr lang="lv-LV" sz="2900" i="1" dirty="0">
              <a:solidFill>
                <a:schemeClr val="tx1">
                  <a:lumMod val="65000"/>
                  <a:lumOff val="35000"/>
                </a:schemeClr>
              </a:solidFill>
              <a:latin typeface="Sans Serif"/>
            </a:endParaRPr>
          </a:p>
        </p:txBody>
      </p:sp>
      <p:sp>
        <p:nvSpPr>
          <p:cNvPr id="5" name="Slaida numura vietturis 1"/>
          <p:cNvSpPr>
            <a:spLocks noGrp="1"/>
          </p:cNvSpPr>
          <p:nvPr>
            <p:ph type="sldNum" sz="quarter" idx="10"/>
          </p:nvPr>
        </p:nvSpPr>
        <p:spPr>
          <a:xfrm>
            <a:off x="11663047" y="6423025"/>
            <a:ext cx="216406" cy="348813"/>
          </a:xfrm>
        </p:spPr>
        <p:txBody>
          <a:bodyPr/>
          <a:lstStyle/>
          <a:p>
            <a:fld id="{1CF6EEAB-C2E1-43D8-9417-838DEFA06E8F}" type="slidenum">
              <a:rPr lang="lv-LV" altLang="lv-LV" sz="1600" b="1" smtClean="0"/>
              <a:pPr/>
              <a:t>7</a:t>
            </a:fld>
            <a:endParaRPr lang="lv-LV" altLang="lv-LV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AF2ABC-ED05-4D81-8B18-28F06AE3BA10}"/>
              </a:ext>
            </a:extLst>
          </p:cNvPr>
          <p:cNvSpPr txBox="1"/>
          <p:nvPr/>
        </p:nvSpPr>
        <p:spPr>
          <a:xfrm>
            <a:off x="1869862" y="2688606"/>
            <a:ext cx="6863397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825500" hangingPunct="0"/>
            <a:r>
              <a:rPr lang="lv-LV" sz="2000" dirty="0">
                <a:solidFill>
                  <a:srgbClr val="000000"/>
                </a:solidFill>
                <a:latin typeface="Sans Serif"/>
                <a:sym typeface="Helvetica Light"/>
              </a:rPr>
              <a:t>Jāpiedalās 2 semināros, kuros vienosimies par rezultātiem (balsosim)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9862" y="1655091"/>
            <a:ext cx="678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Sans Serif"/>
                <a:sym typeface="Helvetica Light"/>
              </a:rPr>
              <a:t>Jāsniedz viedoklis – elektroniskās aptaujās (2-3x) jānovērtē faktori, to izpausmes</a:t>
            </a:r>
            <a:endParaRPr lang="lv-LV" sz="2000" dirty="0">
              <a:solidFill>
                <a:srgbClr val="000000"/>
              </a:solidFill>
              <a:latin typeface="Sans Serif"/>
              <a:sym typeface="Helvetica Light"/>
            </a:endParaRPr>
          </a:p>
        </p:txBody>
      </p:sp>
      <p:sp>
        <p:nvSpPr>
          <p:cNvPr id="10" name="Blokshēma: savienotājs 9"/>
          <p:cNvSpPr/>
          <p:nvPr/>
        </p:nvSpPr>
        <p:spPr>
          <a:xfrm>
            <a:off x="904737" y="1647751"/>
            <a:ext cx="688746" cy="707010"/>
          </a:xfrm>
          <a:prstGeom prst="flowChartConnector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1</a:t>
            </a:r>
          </a:p>
        </p:txBody>
      </p:sp>
      <p:sp>
        <p:nvSpPr>
          <p:cNvPr id="18" name="Blokshēma: savienotājs 17"/>
          <p:cNvSpPr/>
          <p:nvPr/>
        </p:nvSpPr>
        <p:spPr>
          <a:xfrm>
            <a:off x="904737" y="2699741"/>
            <a:ext cx="688746" cy="707010"/>
          </a:xfrm>
          <a:prstGeom prst="flowChartConnector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2</a:t>
            </a:r>
          </a:p>
        </p:txBody>
      </p:sp>
      <p:sp>
        <p:nvSpPr>
          <p:cNvPr id="12" name="Virsraksts 1"/>
          <p:cNvSpPr txBox="1">
            <a:spLocks/>
          </p:cNvSpPr>
          <p:nvPr/>
        </p:nvSpPr>
        <p:spPr>
          <a:xfrm>
            <a:off x="575664" y="3732380"/>
            <a:ext cx="8348880" cy="880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C00000"/>
                </a:solidFill>
                <a:latin typeface="Sans Serif"/>
                <a:ea typeface="+mj-ea"/>
                <a:cs typeface="+mj-cs"/>
              </a:defRPr>
            </a:lvl1pPr>
          </a:lstStyle>
          <a:p>
            <a:r>
              <a:rPr lang="lv-LV" sz="3200" b="1" dirty="0"/>
              <a:t>PĀRĒJO IZDARĪS PĒTNIEKI:</a:t>
            </a:r>
            <a:endParaRPr lang="lv-LV" sz="29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908" y="4776154"/>
            <a:ext cx="678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Sans Serif"/>
                <a:sym typeface="Helvetica Light"/>
              </a:rPr>
              <a:t>Izsūtīs informāciju, </a:t>
            </a:r>
            <a:r>
              <a:rPr lang="lv-LV" sz="2000" dirty="0" err="1">
                <a:latin typeface="Sans Serif"/>
                <a:sym typeface="Helvetica Light"/>
              </a:rPr>
              <a:t>moderēs</a:t>
            </a:r>
            <a:r>
              <a:rPr lang="lv-LV" sz="2000" dirty="0">
                <a:latin typeface="Sans Serif"/>
                <a:sym typeface="Helvetica Light"/>
              </a:rPr>
              <a:t> seminārus</a:t>
            </a:r>
            <a:endParaRPr lang="lv-LV" sz="2000" dirty="0">
              <a:solidFill>
                <a:srgbClr val="000000"/>
              </a:solidFill>
              <a:latin typeface="Sans Serif"/>
              <a:sym typeface="Helvetica Light"/>
            </a:endParaRPr>
          </a:p>
        </p:txBody>
      </p:sp>
      <p:sp>
        <p:nvSpPr>
          <p:cNvPr id="14" name="Blokshēma: savienotājs 13"/>
          <p:cNvSpPr/>
          <p:nvPr/>
        </p:nvSpPr>
        <p:spPr>
          <a:xfrm>
            <a:off x="904737" y="4605085"/>
            <a:ext cx="688746" cy="707010"/>
          </a:xfrm>
          <a:prstGeom prst="flowChartConnector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1</a:t>
            </a:r>
          </a:p>
        </p:txBody>
      </p:sp>
      <p:sp>
        <p:nvSpPr>
          <p:cNvPr id="15" name="Blokshēma: savienotājs 14"/>
          <p:cNvSpPr/>
          <p:nvPr/>
        </p:nvSpPr>
        <p:spPr>
          <a:xfrm>
            <a:off x="904737" y="5503625"/>
            <a:ext cx="688746" cy="707010"/>
          </a:xfrm>
          <a:prstGeom prst="flowChartConnector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Sans Serif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7909" y="5657075"/>
            <a:ext cx="6787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>
                <a:latin typeface="Sans Serif"/>
                <a:sym typeface="Helvetica Light"/>
              </a:rPr>
              <a:t>Apkopos rezultātus</a:t>
            </a:r>
            <a:endParaRPr lang="lv-LV" sz="2000" dirty="0">
              <a:solidFill>
                <a:srgbClr val="000000"/>
              </a:solidFill>
              <a:latin typeface="Sans Serif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9006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830549" y="2875175"/>
            <a:ext cx="7475220" cy="808934"/>
          </a:xfrm>
        </p:spPr>
        <p:txBody>
          <a:bodyPr>
            <a:noAutofit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lv-LV" sz="4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ans Serif"/>
              </a:rPr>
              <a:t>Paldies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15721" y="3869440"/>
            <a:ext cx="6575895" cy="1388165"/>
          </a:xfrm>
        </p:spPr>
        <p:txBody>
          <a:bodyPr>
            <a:normAutofit fontScale="92500" lnSpcReduction="10000"/>
          </a:bodyPr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SIA «AC Konsultācijas»</a:t>
            </a:r>
          </a:p>
          <a:p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Balasta dambis 70a-1, Rīga</a:t>
            </a:r>
          </a:p>
          <a:p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info@ack.lv, darta.gatere@ack.lv</a:t>
            </a:r>
          </a:p>
          <a:p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67873810</a:t>
            </a:r>
          </a:p>
        </p:txBody>
      </p:sp>
      <p:pic>
        <p:nvPicPr>
          <p:cNvPr id="16" name="Attēls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689" y="5115442"/>
            <a:ext cx="1669870" cy="1235174"/>
          </a:xfrm>
          <a:prstGeom prst="rect">
            <a:avLst/>
          </a:prstGeom>
        </p:spPr>
      </p:pic>
      <p:sp>
        <p:nvSpPr>
          <p:cNvPr id="6" name="Apakšvirsraksts 2"/>
          <p:cNvSpPr txBox="1">
            <a:spLocks/>
          </p:cNvSpPr>
          <p:nvPr/>
        </p:nvSpPr>
        <p:spPr>
          <a:xfrm>
            <a:off x="1204171" y="393999"/>
            <a:ext cx="6575895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PILOTPROJEKTS </a:t>
            </a:r>
          </a:p>
          <a:p>
            <a:r>
              <a:rPr lang="lv-LV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ans Serif"/>
              </a:rPr>
              <a:t>Pētījuma «Darba tirgus apsteidzošo pārkārtojumu sistēmas izveides iespējas un vidēja un ilgtermiņa darba tirgus prognožu sasaiste ar rīcībpolitiku» ietvaros</a:t>
            </a:r>
          </a:p>
        </p:txBody>
      </p:sp>
    </p:spTree>
    <p:extLst>
      <p:ext uri="{BB962C8B-B14F-4D97-AF65-F5344CB8AC3E}">
        <p14:creationId xmlns:p14="http://schemas.microsoft.com/office/powerpoint/2010/main" val="1497627093"/>
      </p:ext>
    </p:extLst>
  </p:cSld>
  <p:clrMapOvr>
    <a:masterClrMapping/>
  </p:clrMapOvr>
</p:sld>
</file>

<file path=ppt/theme/theme1.xml><?xml version="1.0" encoding="utf-8"?>
<a:theme xmlns:a="http://schemas.openxmlformats.org/drawingml/2006/main" name="Bāze">
  <a:themeElements>
    <a:clrScheme name="Sarkans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āz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āz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TM03457444[[fn=Bāze]]</Template>
  <TotalTime>0</TotalTime>
  <Words>297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Corbel</vt:lpstr>
      <vt:lpstr>Helvetica Light</vt:lpstr>
      <vt:lpstr>Sans Serif</vt:lpstr>
      <vt:lpstr>Bāze</vt:lpstr>
      <vt:lpstr> Būvniecības Nozares ekspertu padome </vt:lpstr>
      <vt:lpstr>Būvniecības Nozares ekspertu padome</vt:lpstr>
      <vt:lpstr>Būvniecības Nozares ekspertu padome</vt:lpstr>
      <vt:lpstr> Pilotprojekts: Nākotnes scenāriji Būvniecībā</vt:lpstr>
      <vt:lpstr>Konteksts: Pētījuma ietvaros noskaidrojam, kā labāk izstrādāt, interpretēt un izmantot vidēja un ilgtermiņa darba tirgus prognozes?</vt:lpstr>
      <vt:lpstr>AICINĀM PIEDALĪTIES!  Kāpēc piedalīties pilotprojektā?   Rezultātā būs pieejams diskusiju materiāls – nākotnes scenāriji, kas palīdzēs noteikt: </vt:lpstr>
      <vt:lpstr>KAS JĀDARA DALĪBNIEKIEM?</vt:lpstr>
      <vt:lpstr>Paldies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Darba tirgus apsteidzošo pārkārtojumu sistēmas izveides iespējas un vidēja un ilgtermiņa darba tirgus prognožu sasaiste ar rīcībpolitiku</dc:title>
  <dc:creator>Darta Gatere</dc:creator>
  <cp:lastModifiedBy>Inese Rostoka</cp:lastModifiedBy>
  <cp:revision>84</cp:revision>
  <dcterms:created xsi:type="dcterms:W3CDTF">2018-02-09T09:54:40Z</dcterms:created>
  <dcterms:modified xsi:type="dcterms:W3CDTF">2018-07-26T09:59:59Z</dcterms:modified>
</cp:coreProperties>
</file>