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64" r:id="rId3"/>
    <p:sldId id="463" r:id="rId4"/>
    <p:sldId id="434" r:id="rId5"/>
    <p:sldId id="465" r:id="rId6"/>
    <p:sldId id="456" r:id="rId7"/>
    <p:sldId id="467" r:id="rId8"/>
    <p:sldId id="443" r:id="rId9"/>
    <p:sldId id="468" r:id="rId10"/>
    <p:sldId id="469" r:id="rId11"/>
    <p:sldId id="471" r:id="rId12"/>
    <p:sldId id="472" r:id="rId13"/>
    <p:sldId id="473" r:id="rId14"/>
    <p:sldId id="474" r:id="rId15"/>
    <p:sldId id="475" r:id="rId16"/>
    <p:sldId id="476" r:id="rId17"/>
    <p:sldId id="366" r:id="rId18"/>
  </p:sldIdLst>
  <p:sldSz cx="9144000" cy="6858000" type="screen4x3"/>
  <p:notesSz cx="6797675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99CC"/>
    <a:srgbClr val="006699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Vidējs stils 2 - izcēlum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Gaišs stils 1 - izcēlum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1848" autoAdjust="0"/>
  </p:normalViewPr>
  <p:slideViewPr>
    <p:cSldViewPr snapToGrid="0" snapToObjects="1">
      <p:cViewPr varScale="1">
        <p:scale>
          <a:sx n="78" d="100"/>
          <a:sy n="78" d="100"/>
        </p:scale>
        <p:origin x="159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C91AD-C9BE-4CA9-8450-AA5D4E698CA2}" type="doc">
      <dgm:prSet loTypeId="urn:microsoft.com/office/officeart/2008/layout/VerticalCurvedList" loCatId="list" qsTypeId="urn:microsoft.com/office/officeart/2005/8/quickstyle/3d4" qsCatId="3D" csTypeId="urn:microsoft.com/office/officeart/2005/8/colors/accent5_5" csCatId="accent5" phldr="1"/>
      <dgm:spPr/>
      <dgm:t>
        <a:bodyPr/>
        <a:lstStyle/>
        <a:p>
          <a:endParaRPr lang="lv-LV"/>
        </a:p>
      </dgm:t>
    </dgm:pt>
    <dgm:pt modelId="{8435FCA7-C00D-461B-A4AC-57DF8BDD08ED}">
      <dgm:prSet phldrT="[Text]" custT="1"/>
      <dgm:spPr/>
      <dgm:t>
        <a:bodyPr/>
        <a:lstStyle/>
        <a:p>
          <a:pPr algn="just"/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Sertifikācijas institūcijai jābūt strukturizētai un pārvaldītai tā, lai nodrošinātu </a:t>
          </a:r>
          <a:r>
            <a:rPr lang="lv-LV" sz="16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neietekmējamību</a:t>
          </a:r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un sertifikācijas darbību </a:t>
          </a:r>
          <a:r>
            <a:rPr lang="lv-LV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objektivitāti</a:t>
          </a:r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lv-LV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235D55-330D-4AFB-A1A1-B7C4B55BB530}" type="parTrans" cxnId="{8522AF63-884D-4799-AC7F-0BFD02B0E8E2}">
      <dgm:prSet/>
      <dgm:spPr/>
      <dgm:t>
        <a:bodyPr/>
        <a:lstStyle/>
        <a:p>
          <a:pPr algn="just"/>
          <a:endParaRPr lang="lv-LV" sz="16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16B2616-0855-4F17-96A9-E0BEDDC0B042}" type="sibTrans" cxnId="{8522AF63-884D-4799-AC7F-0BFD02B0E8E2}">
      <dgm:prSet/>
      <dgm:spPr/>
      <dgm:t>
        <a:bodyPr/>
        <a:lstStyle/>
        <a:p>
          <a:pPr algn="just"/>
          <a:endParaRPr lang="lv-LV" sz="16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034476-CADE-4E31-9EE3-F9A865CC6685}">
      <dgm:prSet phldrT="[Text]" custT="1"/>
      <dgm:spPr/>
      <dgm:t>
        <a:bodyPr/>
        <a:lstStyle/>
        <a:p>
          <a:pPr algn="just"/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Sertifikācijas institūcijai jābūt strukturizētai un pārvaldītai tā, lai nodrošinātu </a:t>
          </a:r>
          <a:r>
            <a:rPr lang="lv-LV" sz="16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neietekmējamību</a:t>
          </a:r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 Procedūrām jābūt </a:t>
          </a:r>
          <a:r>
            <a:rPr lang="lv-LV" sz="1600" b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taisnīgām</a:t>
          </a:r>
          <a:r>
            <a:rPr lang="lv-LV" sz="1600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lv-LV" sz="1600" b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godīgām</a:t>
          </a:r>
          <a:r>
            <a:rPr lang="lv-LV" sz="1600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pret visām pusēm</a:t>
          </a:r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lv-LV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7CDED9-192B-469A-8AA2-14AD7B43671F}" type="parTrans" cxnId="{6F0C7E2D-C4C7-49C0-944B-D43DC33E60DF}">
      <dgm:prSet/>
      <dgm:spPr/>
      <dgm:t>
        <a:bodyPr/>
        <a:lstStyle/>
        <a:p>
          <a:pPr algn="just"/>
          <a:endParaRPr lang="lv-LV" sz="16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54D945-6492-41D3-9BC4-6E5B54EAAB8A}" type="sibTrans" cxnId="{6F0C7E2D-C4C7-49C0-944B-D43DC33E60DF}">
      <dgm:prSet/>
      <dgm:spPr/>
      <dgm:t>
        <a:bodyPr/>
        <a:lstStyle/>
        <a:p>
          <a:pPr algn="just"/>
          <a:endParaRPr lang="lv-LV" sz="16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0FCC6D4-1BA3-436B-9520-9E6ABA916426}">
      <dgm:prSet custT="1"/>
      <dgm:spPr/>
      <dgm:t>
        <a:bodyPr/>
        <a:lstStyle/>
        <a:p>
          <a:pPr algn="just"/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Sertifikācijas institūcijai jābūt </a:t>
          </a:r>
          <a:r>
            <a:rPr lang="lv-LV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atbildīgai</a:t>
          </a:r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par tās darbību </a:t>
          </a:r>
          <a:r>
            <a:rPr lang="lv-LV" sz="16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neietekmējamību</a:t>
          </a:r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un nedrīkst pieļaut komerciālu, finansiālu vai cita veida spiedienu, lai kompromitētu </a:t>
          </a:r>
          <a:r>
            <a:rPr lang="lv-LV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neietekmējamību</a:t>
          </a:r>
          <a:r>
            <a: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gm:t>
    </dgm:pt>
    <dgm:pt modelId="{D73762BA-5680-456C-A690-FEA52A597247}" type="parTrans" cxnId="{535BD5FD-7B4D-47C9-AE30-313BD93F2763}">
      <dgm:prSet/>
      <dgm:spPr/>
      <dgm:t>
        <a:bodyPr/>
        <a:lstStyle/>
        <a:p>
          <a:pPr algn="just"/>
          <a:endParaRPr lang="lv-LV" sz="16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5C4D6C4-9498-4C89-A402-D2506027110C}" type="sibTrans" cxnId="{535BD5FD-7B4D-47C9-AE30-313BD93F2763}">
      <dgm:prSet/>
      <dgm:spPr/>
      <dgm:t>
        <a:bodyPr/>
        <a:lstStyle/>
        <a:p>
          <a:pPr algn="just"/>
          <a:endParaRPr lang="lv-LV" sz="16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D700F31-7B32-4F95-A706-83C32A6E967B}" type="pres">
      <dgm:prSet presAssocID="{990C91AD-C9BE-4CA9-8450-AA5D4E698CA2}" presName="Name0" presStyleCnt="0">
        <dgm:presLayoutVars>
          <dgm:chMax val="7"/>
          <dgm:chPref val="7"/>
          <dgm:dir/>
        </dgm:presLayoutVars>
      </dgm:prSet>
      <dgm:spPr/>
    </dgm:pt>
    <dgm:pt modelId="{13078641-00A5-4E4F-8921-B678942E9F71}" type="pres">
      <dgm:prSet presAssocID="{990C91AD-C9BE-4CA9-8450-AA5D4E698CA2}" presName="Name1" presStyleCnt="0"/>
      <dgm:spPr/>
    </dgm:pt>
    <dgm:pt modelId="{14229350-686E-4759-B0A6-BBDB35EF9391}" type="pres">
      <dgm:prSet presAssocID="{990C91AD-C9BE-4CA9-8450-AA5D4E698CA2}" presName="cycle" presStyleCnt="0"/>
      <dgm:spPr/>
    </dgm:pt>
    <dgm:pt modelId="{A9A6C5A3-3CAF-4D58-BE6E-809366BC1841}" type="pres">
      <dgm:prSet presAssocID="{990C91AD-C9BE-4CA9-8450-AA5D4E698CA2}" presName="srcNode" presStyleLbl="node1" presStyleIdx="0" presStyleCnt="3"/>
      <dgm:spPr/>
    </dgm:pt>
    <dgm:pt modelId="{F93F9A6E-3A7A-4E3D-B96E-774358AF9639}" type="pres">
      <dgm:prSet presAssocID="{990C91AD-C9BE-4CA9-8450-AA5D4E698CA2}" presName="conn" presStyleLbl="parChTrans1D2" presStyleIdx="0" presStyleCnt="1"/>
      <dgm:spPr/>
    </dgm:pt>
    <dgm:pt modelId="{95C3E81C-4D03-4827-A129-B9F97B718CE5}" type="pres">
      <dgm:prSet presAssocID="{990C91AD-C9BE-4CA9-8450-AA5D4E698CA2}" presName="extraNode" presStyleLbl="node1" presStyleIdx="0" presStyleCnt="3"/>
      <dgm:spPr/>
    </dgm:pt>
    <dgm:pt modelId="{5E05B149-429C-4122-9D9E-40E5AFDE94A1}" type="pres">
      <dgm:prSet presAssocID="{990C91AD-C9BE-4CA9-8450-AA5D4E698CA2}" presName="dstNode" presStyleLbl="node1" presStyleIdx="0" presStyleCnt="3"/>
      <dgm:spPr/>
    </dgm:pt>
    <dgm:pt modelId="{95A7BEEE-EBF5-40DE-A5CB-E1313DEAF195}" type="pres">
      <dgm:prSet presAssocID="{8435FCA7-C00D-461B-A4AC-57DF8BDD08ED}" presName="text_1" presStyleLbl="node1" presStyleIdx="0" presStyleCnt="3" custLinFactNeighborX="153" custLinFactNeighborY="7868">
        <dgm:presLayoutVars>
          <dgm:bulletEnabled val="1"/>
        </dgm:presLayoutVars>
      </dgm:prSet>
      <dgm:spPr/>
    </dgm:pt>
    <dgm:pt modelId="{EF851C7E-7DBF-49CE-A488-D532BE4885C3}" type="pres">
      <dgm:prSet presAssocID="{8435FCA7-C00D-461B-A4AC-57DF8BDD08ED}" presName="accent_1" presStyleCnt="0"/>
      <dgm:spPr/>
    </dgm:pt>
    <dgm:pt modelId="{E7BBD889-847F-4FF8-8D97-D974D586C382}" type="pres">
      <dgm:prSet presAssocID="{8435FCA7-C00D-461B-A4AC-57DF8BDD08ED}" presName="accentRepeatNode" presStyleLbl="solidFgAcc1" presStyleIdx="0" presStyleCnt="3"/>
      <dgm:spPr/>
    </dgm:pt>
    <dgm:pt modelId="{A3B92A74-5827-42A0-9373-A0B1C78A3F6A}" type="pres">
      <dgm:prSet presAssocID="{00FCC6D4-1BA3-436B-9520-9E6ABA916426}" presName="text_2" presStyleLbl="node1" presStyleIdx="1" presStyleCnt="3">
        <dgm:presLayoutVars>
          <dgm:bulletEnabled val="1"/>
        </dgm:presLayoutVars>
      </dgm:prSet>
      <dgm:spPr/>
    </dgm:pt>
    <dgm:pt modelId="{30EB5B74-F82C-4920-BE4D-14155C354ED6}" type="pres">
      <dgm:prSet presAssocID="{00FCC6D4-1BA3-436B-9520-9E6ABA916426}" presName="accent_2" presStyleCnt="0"/>
      <dgm:spPr/>
    </dgm:pt>
    <dgm:pt modelId="{46DAAE56-B54A-4A32-8ED7-9D9FD83C5D70}" type="pres">
      <dgm:prSet presAssocID="{00FCC6D4-1BA3-436B-9520-9E6ABA916426}" presName="accentRepeatNode" presStyleLbl="solidFgAcc1" presStyleIdx="1" presStyleCnt="3"/>
      <dgm:spPr/>
    </dgm:pt>
    <dgm:pt modelId="{A645CF2F-0654-4773-A27C-3A46A8B579BD}" type="pres">
      <dgm:prSet presAssocID="{C6034476-CADE-4E31-9EE3-F9A865CC6685}" presName="text_3" presStyleLbl="node1" presStyleIdx="2" presStyleCnt="3">
        <dgm:presLayoutVars>
          <dgm:bulletEnabled val="1"/>
        </dgm:presLayoutVars>
      </dgm:prSet>
      <dgm:spPr/>
    </dgm:pt>
    <dgm:pt modelId="{E0AF326A-F3FF-4222-B246-F6D2080037F7}" type="pres">
      <dgm:prSet presAssocID="{C6034476-CADE-4E31-9EE3-F9A865CC6685}" presName="accent_3" presStyleCnt="0"/>
      <dgm:spPr/>
    </dgm:pt>
    <dgm:pt modelId="{1E8C0554-8996-4A3F-AD8C-2FDFB92C46D5}" type="pres">
      <dgm:prSet presAssocID="{C6034476-CADE-4E31-9EE3-F9A865CC6685}" presName="accentRepeatNode" presStyleLbl="solidFgAcc1" presStyleIdx="2" presStyleCnt="3"/>
      <dgm:spPr/>
    </dgm:pt>
  </dgm:ptLst>
  <dgm:cxnLst>
    <dgm:cxn modelId="{94FC180B-4F8B-47B0-BB23-40AA4F90403E}" type="presOf" srcId="{00FCC6D4-1BA3-436B-9520-9E6ABA916426}" destId="{A3B92A74-5827-42A0-9373-A0B1C78A3F6A}" srcOrd="0" destOrd="0" presId="urn:microsoft.com/office/officeart/2008/layout/VerticalCurvedList"/>
    <dgm:cxn modelId="{6F0C7E2D-C4C7-49C0-944B-D43DC33E60DF}" srcId="{990C91AD-C9BE-4CA9-8450-AA5D4E698CA2}" destId="{C6034476-CADE-4E31-9EE3-F9A865CC6685}" srcOrd="2" destOrd="0" parTransId="{9B7CDED9-192B-469A-8AA2-14AD7B43671F}" sibTransId="{3C54D945-6492-41D3-9BC4-6E5B54EAAB8A}"/>
    <dgm:cxn modelId="{20B86E34-E914-47D3-84AA-01C682CCDA24}" type="presOf" srcId="{990C91AD-C9BE-4CA9-8450-AA5D4E698CA2}" destId="{FD700F31-7B32-4F95-A706-83C32A6E967B}" srcOrd="0" destOrd="0" presId="urn:microsoft.com/office/officeart/2008/layout/VerticalCurvedList"/>
    <dgm:cxn modelId="{8522AF63-884D-4799-AC7F-0BFD02B0E8E2}" srcId="{990C91AD-C9BE-4CA9-8450-AA5D4E698CA2}" destId="{8435FCA7-C00D-461B-A4AC-57DF8BDD08ED}" srcOrd="0" destOrd="0" parTransId="{9B235D55-330D-4AFB-A1A1-B7C4B55BB530}" sibTransId="{C16B2616-0855-4F17-96A9-E0BEDDC0B042}"/>
    <dgm:cxn modelId="{931B2F89-C71A-4E28-B647-BA6E10A717BB}" type="presOf" srcId="{8435FCA7-C00D-461B-A4AC-57DF8BDD08ED}" destId="{95A7BEEE-EBF5-40DE-A5CB-E1313DEAF195}" srcOrd="0" destOrd="0" presId="urn:microsoft.com/office/officeart/2008/layout/VerticalCurvedList"/>
    <dgm:cxn modelId="{96683393-1F9A-4E6A-924E-9B9081476CB5}" type="presOf" srcId="{C6034476-CADE-4E31-9EE3-F9A865CC6685}" destId="{A645CF2F-0654-4773-A27C-3A46A8B579BD}" srcOrd="0" destOrd="0" presId="urn:microsoft.com/office/officeart/2008/layout/VerticalCurvedList"/>
    <dgm:cxn modelId="{2B5C69CD-F568-4DEB-BC24-F232DA44A096}" type="presOf" srcId="{C16B2616-0855-4F17-96A9-E0BEDDC0B042}" destId="{F93F9A6E-3A7A-4E3D-B96E-774358AF9639}" srcOrd="0" destOrd="0" presId="urn:microsoft.com/office/officeart/2008/layout/VerticalCurvedList"/>
    <dgm:cxn modelId="{535BD5FD-7B4D-47C9-AE30-313BD93F2763}" srcId="{990C91AD-C9BE-4CA9-8450-AA5D4E698CA2}" destId="{00FCC6D4-1BA3-436B-9520-9E6ABA916426}" srcOrd="1" destOrd="0" parTransId="{D73762BA-5680-456C-A690-FEA52A597247}" sibTransId="{A5C4D6C4-9498-4C89-A402-D2506027110C}"/>
    <dgm:cxn modelId="{1459E282-63B8-4EEE-87B6-E04A93B88DAE}" type="presParOf" srcId="{FD700F31-7B32-4F95-A706-83C32A6E967B}" destId="{13078641-00A5-4E4F-8921-B678942E9F71}" srcOrd="0" destOrd="0" presId="urn:microsoft.com/office/officeart/2008/layout/VerticalCurvedList"/>
    <dgm:cxn modelId="{23F604A1-D860-4C1D-808D-E92CA7C25C97}" type="presParOf" srcId="{13078641-00A5-4E4F-8921-B678942E9F71}" destId="{14229350-686E-4759-B0A6-BBDB35EF9391}" srcOrd="0" destOrd="0" presId="urn:microsoft.com/office/officeart/2008/layout/VerticalCurvedList"/>
    <dgm:cxn modelId="{DD523932-6BE3-41B2-B182-723ABED0E98F}" type="presParOf" srcId="{14229350-686E-4759-B0A6-BBDB35EF9391}" destId="{A9A6C5A3-3CAF-4D58-BE6E-809366BC1841}" srcOrd="0" destOrd="0" presId="urn:microsoft.com/office/officeart/2008/layout/VerticalCurvedList"/>
    <dgm:cxn modelId="{18828423-CAD1-4F28-8370-48F9573197B2}" type="presParOf" srcId="{14229350-686E-4759-B0A6-BBDB35EF9391}" destId="{F93F9A6E-3A7A-4E3D-B96E-774358AF9639}" srcOrd="1" destOrd="0" presId="urn:microsoft.com/office/officeart/2008/layout/VerticalCurvedList"/>
    <dgm:cxn modelId="{6ED1E3AB-12B8-49C0-9798-3281F528C98A}" type="presParOf" srcId="{14229350-686E-4759-B0A6-BBDB35EF9391}" destId="{95C3E81C-4D03-4827-A129-B9F97B718CE5}" srcOrd="2" destOrd="0" presId="urn:microsoft.com/office/officeart/2008/layout/VerticalCurvedList"/>
    <dgm:cxn modelId="{FC10324F-E7AC-4016-909D-C9DFCDFAAE84}" type="presParOf" srcId="{14229350-686E-4759-B0A6-BBDB35EF9391}" destId="{5E05B149-429C-4122-9D9E-40E5AFDE94A1}" srcOrd="3" destOrd="0" presId="urn:microsoft.com/office/officeart/2008/layout/VerticalCurvedList"/>
    <dgm:cxn modelId="{7EB795E8-E9A3-4475-BF0E-81E5A86BA99E}" type="presParOf" srcId="{13078641-00A5-4E4F-8921-B678942E9F71}" destId="{95A7BEEE-EBF5-40DE-A5CB-E1313DEAF195}" srcOrd="1" destOrd="0" presId="urn:microsoft.com/office/officeart/2008/layout/VerticalCurvedList"/>
    <dgm:cxn modelId="{27D3020C-344F-4C69-8E47-F53F211AC64A}" type="presParOf" srcId="{13078641-00A5-4E4F-8921-B678942E9F71}" destId="{EF851C7E-7DBF-49CE-A488-D532BE4885C3}" srcOrd="2" destOrd="0" presId="urn:microsoft.com/office/officeart/2008/layout/VerticalCurvedList"/>
    <dgm:cxn modelId="{CBBF345B-EC2B-4523-9FA2-B9E35A1C9EAF}" type="presParOf" srcId="{EF851C7E-7DBF-49CE-A488-D532BE4885C3}" destId="{E7BBD889-847F-4FF8-8D97-D974D586C382}" srcOrd="0" destOrd="0" presId="urn:microsoft.com/office/officeart/2008/layout/VerticalCurvedList"/>
    <dgm:cxn modelId="{3A1DAD64-299E-4FB8-8CCF-3DC4801BF377}" type="presParOf" srcId="{13078641-00A5-4E4F-8921-B678942E9F71}" destId="{A3B92A74-5827-42A0-9373-A0B1C78A3F6A}" srcOrd="3" destOrd="0" presId="urn:microsoft.com/office/officeart/2008/layout/VerticalCurvedList"/>
    <dgm:cxn modelId="{0E97CAEA-AFA4-49CA-9546-A6FB55BEAC3A}" type="presParOf" srcId="{13078641-00A5-4E4F-8921-B678942E9F71}" destId="{30EB5B74-F82C-4920-BE4D-14155C354ED6}" srcOrd="4" destOrd="0" presId="urn:microsoft.com/office/officeart/2008/layout/VerticalCurvedList"/>
    <dgm:cxn modelId="{9EDBEA2F-9950-4B9A-A46F-C8AA1324297E}" type="presParOf" srcId="{30EB5B74-F82C-4920-BE4D-14155C354ED6}" destId="{46DAAE56-B54A-4A32-8ED7-9D9FD83C5D70}" srcOrd="0" destOrd="0" presId="urn:microsoft.com/office/officeart/2008/layout/VerticalCurvedList"/>
    <dgm:cxn modelId="{BA5ABB17-5555-41F6-8817-8E988D3BE079}" type="presParOf" srcId="{13078641-00A5-4E4F-8921-B678942E9F71}" destId="{A645CF2F-0654-4773-A27C-3A46A8B579BD}" srcOrd="5" destOrd="0" presId="urn:microsoft.com/office/officeart/2008/layout/VerticalCurvedList"/>
    <dgm:cxn modelId="{AC740AC1-A994-4ACE-AEE4-A7546E0E9C21}" type="presParOf" srcId="{13078641-00A5-4E4F-8921-B678942E9F71}" destId="{E0AF326A-F3FF-4222-B246-F6D2080037F7}" srcOrd="6" destOrd="0" presId="urn:microsoft.com/office/officeart/2008/layout/VerticalCurvedList"/>
    <dgm:cxn modelId="{0515A196-50A9-4019-8CF4-5B33E8D615B8}" type="presParOf" srcId="{E0AF326A-F3FF-4222-B246-F6D2080037F7}" destId="{1E8C0554-8996-4A3F-AD8C-2FDFB92C4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15C24-F0DA-4EC4-B2AB-A7F79C6EB38E}" type="doc">
      <dgm:prSet loTypeId="urn:microsoft.com/office/officeart/2005/8/layout/vList2" loCatId="list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lv-LV"/>
        </a:p>
      </dgm:t>
    </dgm:pt>
    <dgm:pt modelId="{146163AD-FD52-4A96-90AB-9DE3508E0446}" type="pres">
      <dgm:prSet presAssocID="{28215C24-F0DA-4EC4-B2AB-A7F79C6EB38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FAE2017-7A41-4374-8C6A-8A9D3A1BFA5D}" type="presOf" srcId="{28215C24-F0DA-4EC4-B2AB-A7F79C6EB38E}" destId="{146163AD-FD52-4A96-90AB-9DE3508E04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FB0295-E839-42D2-9817-D5BDBDFA6773}" type="doc">
      <dgm:prSet loTypeId="urn:microsoft.com/office/officeart/2005/8/layout/hList7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5B306B1-F654-42DE-9B0A-633DF6E8CBA3}">
      <dgm:prSet custT="1"/>
      <dgm:spPr/>
      <dgm:t>
        <a:bodyPr/>
        <a:lstStyle/>
        <a:p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</a:rPr>
            <a:t>Eiropas būvniecības kontroles konsorcijs </a:t>
          </a:r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(CEBC) projekta «</a:t>
          </a:r>
          <a:r>
            <a:rPr lang="lv-LV" sz="1400" i="1" dirty="0">
              <a:latin typeface="Verdana" panose="020B0604030504040204" pitchFamily="34" charset="0"/>
              <a:ea typeface="Verdana" panose="020B0604030504040204" pitchFamily="34" charset="0"/>
            </a:rPr>
            <a:t>Building </a:t>
          </a:r>
          <a:r>
            <a:rPr lang="lv-LV" sz="1400" i="1" dirty="0" err="1">
              <a:latin typeface="Verdana" panose="020B0604030504040204" pitchFamily="34" charset="0"/>
              <a:ea typeface="Verdana" panose="020B0604030504040204" pitchFamily="34" charset="0"/>
            </a:rPr>
            <a:t>control</a:t>
          </a:r>
          <a:r>
            <a:rPr lang="lv-LV" sz="1400" i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400" i="1" dirty="0" err="1">
              <a:latin typeface="Verdana" panose="020B0604030504040204" pitchFamily="34" charset="0"/>
              <a:ea typeface="Verdana" panose="020B0604030504040204" pitchFamily="34" charset="0"/>
            </a:rPr>
            <a:t>competencies</a:t>
          </a:r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» no 2019.gada aprīļa līdz jūnijam veica aptauju par </a:t>
          </a:r>
          <a:r>
            <a:rPr lang="lv-LV" sz="1400" dirty="0" err="1">
              <a:latin typeface="Verdana" panose="020B0604030504040204" pitchFamily="34" charset="0"/>
              <a:ea typeface="Verdana" panose="020B0604030504040204" pitchFamily="34" charset="0"/>
            </a:rPr>
            <a:t>būvspeciālistu</a:t>
          </a:r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 kompetences novērtēšanas procesu </a:t>
          </a:r>
        </a:p>
        <a:p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</a:rPr>
            <a:t>25</a:t>
          </a:r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 valstīs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F95BD06-A903-4351-A24C-190358066461}" type="parTrans" cxnId="{5BDC1908-8BC4-4A18-A06A-B360AEEE8708}">
      <dgm:prSet/>
      <dgm:spPr/>
      <dgm:t>
        <a:bodyPr/>
        <a:lstStyle/>
        <a:p>
          <a:endParaRPr lang="en-US"/>
        </a:p>
      </dgm:t>
    </dgm:pt>
    <dgm:pt modelId="{48424BCF-EF12-4482-A756-02C83EBE3CEF}" type="sibTrans" cxnId="{5BDC1908-8BC4-4A18-A06A-B360AEEE8708}">
      <dgm:prSet/>
      <dgm:spPr/>
      <dgm:t>
        <a:bodyPr/>
        <a:lstStyle/>
        <a:p>
          <a:endParaRPr lang="en-US"/>
        </a:p>
      </dgm:t>
    </dgm:pt>
    <dgm:pt modelId="{4A7BEBC4-AEFE-4AAE-8FE4-65D4E57B1D4C}">
      <dgm:prSet custT="1"/>
      <dgm:spPr/>
      <dgm:t>
        <a:bodyPr/>
        <a:lstStyle/>
        <a:p>
          <a:endParaRPr lang="lv-LV" sz="1600" dirty="0"/>
        </a:p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Apkopotas atbildes no </a:t>
          </a:r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</a:rPr>
            <a:t>16 valstīm</a:t>
          </a:r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:</a:t>
          </a:r>
        </a:p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 Beļģijas, Kipras, Dānijas, Anglijas &amp; Velsas, Zviedrijas, Francijas, Īrijas, Nīderlandes, Norvēģijas, Polijas, Skotijas, Slovēnijas, Spānijas, Latvijas, Lietuvas</a:t>
          </a:r>
        </a:p>
        <a:p>
          <a:endParaRPr lang="en-US" sz="1400" dirty="0"/>
        </a:p>
      </dgm:t>
    </dgm:pt>
    <dgm:pt modelId="{FFB074EC-76D1-4561-8E44-217D8A83BBA6}" type="parTrans" cxnId="{30C2ECBB-F9C8-4BBD-865D-264BF34204EC}">
      <dgm:prSet/>
      <dgm:spPr/>
      <dgm:t>
        <a:bodyPr/>
        <a:lstStyle/>
        <a:p>
          <a:endParaRPr lang="en-US"/>
        </a:p>
      </dgm:t>
    </dgm:pt>
    <dgm:pt modelId="{388E6444-7F92-47D2-825D-0441603AA3C4}" type="sibTrans" cxnId="{30C2ECBB-F9C8-4BBD-865D-264BF34204EC}">
      <dgm:prSet/>
      <dgm:spPr/>
      <dgm:t>
        <a:bodyPr/>
        <a:lstStyle/>
        <a:p>
          <a:endParaRPr lang="en-US"/>
        </a:p>
      </dgm:t>
    </dgm:pt>
    <dgm:pt modelId="{B446B11F-9834-4E0E-99AC-F2D91FD6D6F7}" type="pres">
      <dgm:prSet presAssocID="{49FB0295-E839-42D2-9817-D5BDBDFA6773}" presName="Name0" presStyleCnt="0">
        <dgm:presLayoutVars>
          <dgm:dir/>
          <dgm:resizeHandles val="exact"/>
        </dgm:presLayoutVars>
      </dgm:prSet>
      <dgm:spPr/>
    </dgm:pt>
    <dgm:pt modelId="{ADFA0B59-A75E-4B1F-95C2-E27C8DB306FD}" type="pres">
      <dgm:prSet presAssocID="{49FB0295-E839-42D2-9817-D5BDBDFA6773}" presName="fgShape" presStyleLbl="fgShp" presStyleIdx="0" presStyleCnt="1"/>
      <dgm:spPr/>
    </dgm:pt>
    <dgm:pt modelId="{C961D520-94CD-4BC1-8CF3-8D7EDE0745A6}" type="pres">
      <dgm:prSet presAssocID="{49FB0295-E839-42D2-9817-D5BDBDFA6773}" presName="linComp" presStyleCnt="0"/>
      <dgm:spPr/>
    </dgm:pt>
    <dgm:pt modelId="{995C4C21-B4CF-464B-96A1-CE6DB1EDE986}" type="pres">
      <dgm:prSet presAssocID="{75B306B1-F654-42DE-9B0A-633DF6E8CBA3}" presName="compNode" presStyleCnt="0"/>
      <dgm:spPr/>
    </dgm:pt>
    <dgm:pt modelId="{A55DD8E7-55C4-4972-830B-606E5C9F8F1A}" type="pres">
      <dgm:prSet presAssocID="{75B306B1-F654-42DE-9B0A-633DF6E8CBA3}" presName="bkgdShape" presStyleLbl="node1" presStyleIdx="0" presStyleCnt="2"/>
      <dgm:spPr/>
    </dgm:pt>
    <dgm:pt modelId="{AC62C82B-28BF-4793-9D91-EA372C9DCD37}" type="pres">
      <dgm:prSet presAssocID="{75B306B1-F654-42DE-9B0A-633DF6E8CBA3}" presName="nodeTx" presStyleLbl="node1" presStyleIdx="0" presStyleCnt="2">
        <dgm:presLayoutVars>
          <dgm:bulletEnabled val="1"/>
        </dgm:presLayoutVars>
      </dgm:prSet>
      <dgm:spPr/>
    </dgm:pt>
    <dgm:pt modelId="{4AAEB44E-5072-4D81-B40D-D249507FE800}" type="pres">
      <dgm:prSet presAssocID="{75B306B1-F654-42DE-9B0A-633DF6E8CBA3}" presName="invisiNode" presStyleLbl="node1" presStyleIdx="0" presStyleCnt="2"/>
      <dgm:spPr/>
    </dgm:pt>
    <dgm:pt modelId="{0A8B7F49-FF99-44F2-A2E3-B3AF2619323B}" type="pres">
      <dgm:prSet presAssocID="{75B306B1-F654-42DE-9B0A-633DF6E8CBA3}" presName="imagNode" presStyleLbl="fgImgPlace1" presStyleIdx="0" presStyleCnt="2" custScaleX="120459" custScaleY="103352"/>
      <dgm:spPr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9C180078-530D-4C1B-BE57-EDB877FACA03}" type="pres">
      <dgm:prSet presAssocID="{48424BCF-EF12-4482-A756-02C83EBE3CEF}" presName="sibTrans" presStyleLbl="sibTrans2D1" presStyleIdx="0" presStyleCnt="0"/>
      <dgm:spPr/>
    </dgm:pt>
    <dgm:pt modelId="{304BAB83-928A-4E39-9963-365BA0602A1B}" type="pres">
      <dgm:prSet presAssocID="{4A7BEBC4-AEFE-4AAE-8FE4-65D4E57B1D4C}" presName="compNode" presStyleCnt="0"/>
      <dgm:spPr/>
    </dgm:pt>
    <dgm:pt modelId="{BB7420AD-8965-4775-B353-4A6B75D28033}" type="pres">
      <dgm:prSet presAssocID="{4A7BEBC4-AEFE-4AAE-8FE4-65D4E57B1D4C}" presName="bkgdShape" presStyleLbl="node1" presStyleIdx="1" presStyleCnt="2"/>
      <dgm:spPr/>
    </dgm:pt>
    <dgm:pt modelId="{75275EBE-BD51-418F-8830-68712FB5A8AC}" type="pres">
      <dgm:prSet presAssocID="{4A7BEBC4-AEFE-4AAE-8FE4-65D4E57B1D4C}" presName="nodeTx" presStyleLbl="node1" presStyleIdx="1" presStyleCnt="2">
        <dgm:presLayoutVars>
          <dgm:bulletEnabled val="1"/>
        </dgm:presLayoutVars>
      </dgm:prSet>
      <dgm:spPr/>
    </dgm:pt>
    <dgm:pt modelId="{657DCD51-0ED6-44A4-A941-F0A24B177419}" type="pres">
      <dgm:prSet presAssocID="{4A7BEBC4-AEFE-4AAE-8FE4-65D4E57B1D4C}" presName="invisiNode" presStyleLbl="node1" presStyleIdx="1" presStyleCnt="2"/>
      <dgm:spPr/>
    </dgm:pt>
    <dgm:pt modelId="{A50DE19C-5755-487B-8BD5-7F1264FF1250}" type="pres">
      <dgm:prSet presAssocID="{4A7BEBC4-AEFE-4AAE-8FE4-65D4E57B1D4C}" presName="imagNode" presStyleLbl="fgImgPlace1" presStyleIdx="1" presStyleCnt="2" custScaleX="135308" custScaleY="117995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</dgm:ptLst>
  <dgm:cxnLst>
    <dgm:cxn modelId="{5BDC1908-8BC4-4A18-A06A-B360AEEE8708}" srcId="{49FB0295-E839-42D2-9817-D5BDBDFA6773}" destId="{75B306B1-F654-42DE-9B0A-633DF6E8CBA3}" srcOrd="0" destOrd="0" parTransId="{0F95BD06-A903-4351-A24C-190358066461}" sibTransId="{48424BCF-EF12-4482-A756-02C83EBE3CEF}"/>
    <dgm:cxn modelId="{48ED4508-76B3-4D5F-9E2B-CA3A6F0784A2}" type="presOf" srcId="{4A7BEBC4-AEFE-4AAE-8FE4-65D4E57B1D4C}" destId="{BB7420AD-8965-4775-B353-4A6B75D28033}" srcOrd="0" destOrd="0" presId="urn:microsoft.com/office/officeart/2005/8/layout/hList7"/>
    <dgm:cxn modelId="{A9DD8EA2-E715-4430-B8E6-884037794BB2}" type="presOf" srcId="{75B306B1-F654-42DE-9B0A-633DF6E8CBA3}" destId="{A55DD8E7-55C4-4972-830B-606E5C9F8F1A}" srcOrd="0" destOrd="0" presId="urn:microsoft.com/office/officeart/2005/8/layout/hList7"/>
    <dgm:cxn modelId="{30C2ECBB-F9C8-4BBD-865D-264BF34204EC}" srcId="{49FB0295-E839-42D2-9817-D5BDBDFA6773}" destId="{4A7BEBC4-AEFE-4AAE-8FE4-65D4E57B1D4C}" srcOrd="1" destOrd="0" parTransId="{FFB074EC-76D1-4561-8E44-217D8A83BBA6}" sibTransId="{388E6444-7F92-47D2-825D-0441603AA3C4}"/>
    <dgm:cxn modelId="{654C5ACA-6220-4D97-99E9-3F427BF48712}" type="presOf" srcId="{4A7BEBC4-AEFE-4AAE-8FE4-65D4E57B1D4C}" destId="{75275EBE-BD51-418F-8830-68712FB5A8AC}" srcOrd="1" destOrd="0" presId="urn:microsoft.com/office/officeart/2005/8/layout/hList7"/>
    <dgm:cxn modelId="{F0D462D1-A628-4F1C-952B-D85AC8C05BAF}" type="presOf" srcId="{75B306B1-F654-42DE-9B0A-633DF6E8CBA3}" destId="{AC62C82B-28BF-4793-9D91-EA372C9DCD37}" srcOrd="1" destOrd="0" presId="urn:microsoft.com/office/officeart/2005/8/layout/hList7"/>
    <dgm:cxn modelId="{CDDE74D4-8816-4382-8F06-EBAE184F7307}" type="presOf" srcId="{49FB0295-E839-42D2-9817-D5BDBDFA6773}" destId="{B446B11F-9834-4E0E-99AC-F2D91FD6D6F7}" srcOrd="0" destOrd="0" presId="urn:microsoft.com/office/officeart/2005/8/layout/hList7"/>
    <dgm:cxn modelId="{39E582E6-03E7-43B5-B91F-F090839C76B5}" type="presOf" srcId="{48424BCF-EF12-4482-A756-02C83EBE3CEF}" destId="{9C180078-530D-4C1B-BE57-EDB877FACA03}" srcOrd="0" destOrd="0" presId="urn:microsoft.com/office/officeart/2005/8/layout/hList7"/>
    <dgm:cxn modelId="{B1471EBA-20AD-410A-B77B-F302FA18E020}" type="presParOf" srcId="{B446B11F-9834-4E0E-99AC-F2D91FD6D6F7}" destId="{ADFA0B59-A75E-4B1F-95C2-E27C8DB306FD}" srcOrd="0" destOrd="0" presId="urn:microsoft.com/office/officeart/2005/8/layout/hList7"/>
    <dgm:cxn modelId="{A43579AA-D767-43EE-BC43-E92559ADDFE4}" type="presParOf" srcId="{B446B11F-9834-4E0E-99AC-F2D91FD6D6F7}" destId="{C961D520-94CD-4BC1-8CF3-8D7EDE0745A6}" srcOrd="1" destOrd="0" presId="urn:microsoft.com/office/officeart/2005/8/layout/hList7"/>
    <dgm:cxn modelId="{A264E17B-00FF-4D67-9454-BA591C6035FE}" type="presParOf" srcId="{C961D520-94CD-4BC1-8CF3-8D7EDE0745A6}" destId="{995C4C21-B4CF-464B-96A1-CE6DB1EDE986}" srcOrd="0" destOrd="0" presId="urn:microsoft.com/office/officeart/2005/8/layout/hList7"/>
    <dgm:cxn modelId="{42C1B042-94AD-49B9-8A10-431EA9FEA598}" type="presParOf" srcId="{995C4C21-B4CF-464B-96A1-CE6DB1EDE986}" destId="{A55DD8E7-55C4-4972-830B-606E5C9F8F1A}" srcOrd="0" destOrd="0" presId="urn:microsoft.com/office/officeart/2005/8/layout/hList7"/>
    <dgm:cxn modelId="{9B5283C1-CCD4-46E3-B43B-F75686EC1A1F}" type="presParOf" srcId="{995C4C21-B4CF-464B-96A1-CE6DB1EDE986}" destId="{AC62C82B-28BF-4793-9D91-EA372C9DCD37}" srcOrd="1" destOrd="0" presId="urn:microsoft.com/office/officeart/2005/8/layout/hList7"/>
    <dgm:cxn modelId="{4E27004D-33AD-4095-9BF4-913D1B33FB74}" type="presParOf" srcId="{995C4C21-B4CF-464B-96A1-CE6DB1EDE986}" destId="{4AAEB44E-5072-4D81-B40D-D249507FE800}" srcOrd="2" destOrd="0" presId="urn:microsoft.com/office/officeart/2005/8/layout/hList7"/>
    <dgm:cxn modelId="{0241E0E8-8847-4560-85D7-DEFAEA02342B}" type="presParOf" srcId="{995C4C21-B4CF-464B-96A1-CE6DB1EDE986}" destId="{0A8B7F49-FF99-44F2-A2E3-B3AF2619323B}" srcOrd="3" destOrd="0" presId="urn:microsoft.com/office/officeart/2005/8/layout/hList7"/>
    <dgm:cxn modelId="{DDD1A2E7-AC04-40D9-A93E-0B925F4BA2A3}" type="presParOf" srcId="{C961D520-94CD-4BC1-8CF3-8D7EDE0745A6}" destId="{9C180078-530D-4C1B-BE57-EDB877FACA03}" srcOrd="1" destOrd="0" presId="urn:microsoft.com/office/officeart/2005/8/layout/hList7"/>
    <dgm:cxn modelId="{C3FFEA2E-24F3-4779-8ED2-1563710B9D36}" type="presParOf" srcId="{C961D520-94CD-4BC1-8CF3-8D7EDE0745A6}" destId="{304BAB83-928A-4E39-9963-365BA0602A1B}" srcOrd="2" destOrd="0" presId="urn:microsoft.com/office/officeart/2005/8/layout/hList7"/>
    <dgm:cxn modelId="{957D29C0-0534-448E-B8E7-AABF9EA2D12A}" type="presParOf" srcId="{304BAB83-928A-4E39-9963-365BA0602A1B}" destId="{BB7420AD-8965-4775-B353-4A6B75D28033}" srcOrd="0" destOrd="0" presId="urn:microsoft.com/office/officeart/2005/8/layout/hList7"/>
    <dgm:cxn modelId="{5A9681BD-7EFD-4306-BB02-A894B9AD9870}" type="presParOf" srcId="{304BAB83-928A-4E39-9963-365BA0602A1B}" destId="{75275EBE-BD51-418F-8830-68712FB5A8AC}" srcOrd="1" destOrd="0" presId="urn:microsoft.com/office/officeart/2005/8/layout/hList7"/>
    <dgm:cxn modelId="{C56F097A-302B-4820-8301-C5882C3F982E}" type="presParOf" srcId="{304BAB83-928A-4E39-9963-365BA0602A1B}" destId="{657DCD51-0ED6-44A4-A941-F0A24B177419}" srcOrd="2" destOrd="0" presId="urn:microsoft.com/office/officeart/2005/8/layout/hList7"/>
    <dgm:cxn modelId="{8142CB57-126C-4855-9099-3DB535E1243D}" type="presParOf" srcId="{304BAB83-928A-4E39-9963-365BA0602A1B}" destId="{A50DE19C-5755-487B-8BD5-7F1264FF125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0C91AD-C9BE-4CA9-8450-AA5D4E698CA2}" type="doc">
      <dgm:prSet loTypeId="urn:microsoft.com/office/officeart/2008/layout/VerticalCurvedList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lv-LV"/>
        </a:p>
      </dgm:t>
    </dgm:pt>
    <dgm:pt modelId="{8435FCA7-C00D-461B-A4AC-57DF8BDD08ED}">
      <dgm:prSet phldrT="[Text]" custT="1"/>
      <dgm:spPr/>
      <dgm:t>
        <a:bodyPr/>
        <a:lstStyle/>
        <a:p>
          <a:pPr algn="just"/>
          <a:r>
            <a:rPr lang="lv-LV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Standartizēt un pilnveidot </a:t>
          </a:r>
          <a:r>
            <a:rPr lang="lv-LV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kompetences novērtēšanas sistēmu, lai novērstu risku iestāšanos attiecībā uz sabiedrības drošību.</a:t>
          </a:r>
          <a:endParaRPr lang="lv-LV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235D55-330D-4AFB-A1A1-B7C4B55BB530}" type="parTrans" cxnId="{8522AF63-884D-4799-AC7F-0BFD02B0E8E2}">
      <dgm:prSet/>
      <dgm:spPr/>
      <dgm:t>
        <a:bodyPr/>
        <a:lstStyle/>
        <a:p>
          <a:endParaRPr lang="lv-LV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16B2616-0855-4F17-96A9-E0BEDDC0B042}" type="sibTrans" cxnId="{8522AF63-884D-4799-AC7F-0BFD02B0E8E2}">
      <dgm:prSet/>
      <dgm:spPr/>
      <dgm:t>
        <a:bodyPr/>
        <a:lstStyle/>
        <a:p>
          <a:endParaRPr lang="lv-LV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328091-70D5-4328-BA89-03CB646B040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lv-LV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Kompetences novērtēšanas institūciju kontroli, </a:t>
          </a:r>
          <a:r>
            <a:rPr lang="lv-LV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uzraudzību veic neatkarīga trešā puse</a:t>
          </a:r>
          <a:r>
            <a:rPr lang="lv-LV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lv-LV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6AE9E0E-7F7C-4171-990E-55355939775A}" type="parTrans" cxnId="{8C7BFF4D-7E19-4299-B85E-23CFA651DF52}">
      <dgm:prSet/>
      <dgm:spPr/>
      <dgm:t>
        <a:bodyPr/>
        <a:lstStyle/>
        <a:p>
          <a:endParaRPr lang="lv-LV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FA5CD3-1A0A-4ED0-AD38-261C1EDBF143}" type="sibTrans" cxnId="{8C7BFF4D-7E19-4299-B85E-23CFA651DF52}">
      <dgm:prSet/>
      <dgm:spPr/>
      <dgm:t>
        <a:bodyPr/>
        <a:lstStyle/>
        <a:p>
          <a:endParaRPr lang="lv-LV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700F31-7B32-4F95-A706-83C32A6E967B}" type="pres">
      <dgm:prSet presAssocID="{990C91AD-C9BE-4CA9-8450-AA5D4E698CA2}" presName="Name0" presStyleCnt="0">
        <dgm:presLayoutVars>
          <dgm:chMax val="7"/>
          <dgm:chPref val="7"/>
          <dgm:dir/>
        </dgm:presLayoutVars>
      </dgm:prSet>
      <dgm:spPr/>
    </dgm:pt>
    <dgm:pt modelId="{13078641-00A5-4E4F-8921-B678942E9F71}" type="pres">
      <dgm:prSet presAssocID="{990C91AD-C9BE-4CA9-8450-AA5D4E698CA2}" presName="Name1" presStyleCnt="0"/>
      <dgm:spPr/>
    </dgm:pt>
    <dgm:pt modelId="{14229350-686E-4759-B0A6-BBDB35EF9391}" type="pres">
      <dgm:prSet presAssocID="{990C91AD-C9BE-4CA9-8450-AA5D4E698CA2}" presName="cycle" presStyleCnt="0"/>
      <dgm:spPr/>
    </dgm:pt>
    <dgm:pt modelId="{A9A6C5A3-3CAF-4D58-BE6E-809366BC1841}" type="pres">
      <dgm:prSet presAssocID="{990C91AD-C9BE-4CA9-8450-AA5D4E698CA2}" presName="srcNode" presStyleLbl="node1" presStyleIdx="0" presStyleCnt="2"/>
      <dgm:spPr/>
    </dgm:pt>
    <dgm:pt modelId="{F93F9A6E-3A7A-4E3D-B96E-774358AF9639}" type="pres">
      <dgm:prSet presAssocID="{990C91AD-C9BE-4CA9-8450-AA5D4E698CA2}" presName="conn" presStyleLbl="parChTrans1D2" presStyleIdx="0" presStyleCnt="1"/>
      <dgm:spPr/>
    </dgm:pt>
    <dgm:pt modelId="{95C3E81C-4D03-4827-A129-B9F97B718CE5}" type="pres">
      <dgm:prSet presAssocID="{990C91AD-C9BE-4CA9-8450-AA5D4E698CA2}" presName="extraNode" presStyleLbl="node1" presStyleIdx="0" presStyleCnt="2"/>
      <dgm:spPr/>
    </dgm:pt>
    <dgm:pt modelId="{5E05B149-429C-4122-9D9E-40E5AFDE94A1}" type="pres">
      <dgm:prSet presAssocID="{990C91AD-C9BE-4CA9-8450-AA5D4E698CA2}" presName="dstNode" presStyleLbl="node1" presStyleIdx="0" presStyleCnt="2"/>
      <dgm:spPr/>
    </dgm:pt>
    <dgm:pt modelId="{95A7BEEE-EBF5-40DE-A5CB-E1313DEAF195}" type="pres">
      <dgm:prSet presAssocID="{8435FCA7-C00D-461B-A4AC-57DF8BDD08ED}" presName="text_1" presStyleLbl="node1" presStyleIdx="0" presStyleCnt="2" custScaleY="128746" custLinFactNeighborX="273" custLinFactNeighborY="-2187">
        <dgm:presLayoutVars>
          <dgm:bulletEnabled val="1"/>
        </dgm:presLayoutVars>
      </dgm:prSet>
      <dgm:spPr/>
    </dgm:pt>
    <dgm:pt modelId="{EF851C7E-7DBF-49CE-A488-D532BE4885C3}" type="pres">
      <dgm:prSet presAssocID="{8435FCA7-C00D-461B-A4AC-57DF8BDD08ED}" presName="accent_1" presStyleCnt="0"/>
      <dgm:spPr/>
    </dgm:pt>
    <dgm:pt modelId="{E7BBD889-847F-4FF8-8D97-D974D586C382}" type="pres">
      <dgm:prSet presAssocID="{8435FCA7-C00D-461B-A4AC-57DF8BDD08ED}" presName="accentRepeatNode" presStyleLbl="solidFgAcc1" presStyleIdx="0" presStyleCnt="2"/>
      <dgm:spPr/>
    </dgm:pt>
    <dgm:pt modelId="{797B3E6C-A53D-42C1-933C-94C6B9B7E312}" type="pres">
      <dgm:prSet presAssocID="{E4328091-70D5-4328-BA89-03CB646B0407}" presName="text_2" presStyleLbl="node1" presStyleIdx="1" presStyleCnt="2" custLinFactNeighborX="273" custLinFactNeighborY="5182">
        <dgm:presLayoutVars>
          <dgm:bulletEnabled val="1"/>
        </dgm:presLayoutVars>
      </dgm:prSet>
      <dgm:spPr/>
    </dgm:pt>
    <dgm:pt modelId="{C94E5D6A-46E2-48EA-AFF4-D416C7096B3C}" type="pres">
      <dgm:prSet presAssocID="{E4328091-70D5-4328-BA89-03CB646B0407}" presName="accent_2" presStyleCnt="0"/>
      <dgm:spPr/>
    </dgm:pt>
    <dgm:pt modelId="{78579851-C18C-48EA-9069-38D9B03173FA}" type="pres">
      <dgm:prSet presAssocID="{E4328091-70D5-4328-BA89-03CB646B0407}" presName="accentRepeatNode" presStyleLbl="solidFgAcc1" presStyleIdx="1" presStyleCnt="2"/>
      <dgm:spPr/>
    </dgm:pt>
  </dgm:ptLst>
  <dgm:cxnLst>
    <dgm:cxn modelId="{20B86E34-E914-47D3-84AA-01C682CCDA24}" type="presOf" srcId="{990C91AD-C9BE-4CA9-8450-AA5D4E698CA2}" destId="{FD700F31-7B32-4F95-A706-83C32A6E967B}" srcOrd="0" destOrd="0" presId="urn:microsoft.com/office/officeart/2008/layout/VerticalCurvedList"/>
    <dgm:cxn modelId="{8522AF63-884D-4799-AC7F-0BFD02B0E8E2}" srcId="{990C91AD-C9BE-4CA9-8450-AA5D4E698CA2}" destId="{8435FCA7-C00D-461B-A4AC-57DF8BDD08ED}" srcOrd="0" destOrd="0" parTransId="{9B235D55-330D-4AFB-A1A1-B7C4B55BB530}" sibTransId="{C16B2616-0855-4F17-96A9-E0BEDDC0B042}"/>
    <dgm:cxn modelId="{8C7BFF4D-7E19-4299-B85E-23CFA651DF52}" srcId="{990C91AD-C9BE-4CA9-8450-AA5D4E698CA2}" destId="{E4328091-70D5-4328-BA89-03CB646B0407}" srcOrd="1" destOrd="0" parTransId="{B6AE9E0E-7F7C-4171-990E-55355939775A}" sibTransId="{90FA5CD3-1A0A-4ED0-AD38-261C1EDBF143}"/>
    <dgm:cxn modelId="{94EE1F78-C029-4EEE-8DF5-91D5556A6D7D}" type="presOf" srcId="{E4328091-70D5-4328-BA89-03CB646B0407}" destId="{797B3E6C-A53D-42C1-933C-94C6B9B7E312}" srcOrd="0" destOrd="0" presId="urn:microsoft.com/office/officeart/2008/layout/VerticalCurvedList"/>
    <dgm:cxn modelId="{931B2F89-C71A-4E28-B647-BA6E10A717BB}" type="presOf" srcId="{8435FCA7-C00D-461B-A4AC-57DF8BDD08ED}" destId="{95A7BEEE-EBF5-40DE-A5CB-E1313DEAF195}" srcOrd="0" destOrd="0" presId="urn:microsoft.com/office/officeart/2008/layout/VerticalCurvedList"/>
    <dgm:cxn modelId="{2B5C69CD-F568-4DEB-BC24-F232DA44A096}" type="presOf" srcId="{C16B2616-0855-4F17-96A9-E0BEDDC0B042}" destId="{F93F9A6E-3A7A-4E3D-B96E-774358AF9639}" srcOrd="0" destOrd="0" presId="urn:microsoft.com/office/officeart/2008/layout/VerticalCurvedList"/>
    <dgm:cxn modelId="{1459E282-63B8-4EEE-87B6-E04A93B88DAE}" type="presParOf" srcId="{FD700F31-7B32-4F95-A706-83C32A6E967B}" destId="{13078641-00A5-4E4F-8921-B678942E9F71}" srcOrd="0" destOrd="0" presId="urn:microsoft.com/office/officeart/2008/layout/VerticalCurvedList"/>
    <dgm:cxn modelId="{23F604A1-D860-4C1D-808D-E92CA7C25C97}" type="presParOf" srcId="{13078641-00A5-4E4F-8921-B678942E9F71}" destId="{14229350-686E-4759-B0A6-BBDB35EF9391}" srcOrd="0" destOrd="0" presId="urn:microsoft.com/office/officeart/2008/layout/VerticalCurvedList"/>
    <dgm:cxn modelId="{DD523932-6BE3-41B2-B182-723ABED0E98F}" type="presParOf" srcId="{14229350-686E-4759-B0A6-BBDB35EF9391}" destId="{A9A6C5A3-3CAF-4D58-BE6E-809366BC1841}" srcOrd="0" destOrd="0" presId="urn:microsoft.com/office/officeart/2008/layout/VerticalCurvedList"/>
    <dgm:cxn modelId="{18828423-CAD1-4F28-8370-48F9573197B2}" type="presParOf" srcId="{14229350-686E-4759-B0A6-BBDB35EF9391}" destId="{F93F9A6E-3A7A-4E3D-B96E-774358AF9639}" srcOrd="1" destOrd="0" presId="urn:microsoft.com/office/officeart/2008/layout/VerticalCurvedList"/>
    <dgm:cxn modelId="{6ED1E3AB-12B8-49C0-9798-3281F528C98A}" type="presParOf" srcId="{14229350-686E-4759-B0A6-BBDB35EF9391}" destId="{95C3E81C-4D03-4827-A129-B9F97B718CE5}" srcOrd="2" destOrd="0" presId="urn:microsoft.com/office/officeart/2008/layout/VerticalCurvedList"/>
    <dgm:cxn modelId="{FC10324F-E7AC-4016-909D-C9DFCDFAAE84}" type="presParOf" srcId="{14229350-686E-4759-B0A6-BBDB35EF9391}" destId="{5E05B149-429C-4122-9D9E-40E5AFDE94A1}" srcOrd="3" destOrd="0" presId="urn:microsoft.com/office/officeart/2008/layout/VerticalCurvedList"/>
    <dgm:cxn modelId="{7EB795E8-E9A3-4475-BF0E-81E5A86BA99E}" type="presParOf" srcId="{13078641-00A5-4E4F-8921-B678942E9F71}" destId="{95A7BEEE-EBF5-40DE-A5CB-E1313DEAF195}" srcOrd="1" destOrd="0" presId="urn:microsoft.com/office/officeart/2008/layout/VerticalCurvedList"/>
    <dgm:cxn modelId="{27D3020C-344F-4C69-8E47-F53F211AC64A}" type="presParOf" srcId="{13078641-00A5-4E4F-8921-B678942E9F71}" destId="{EF851C7E-7DBF-49CE-A488-D532BE4885C3}" srcOrd="2" destOrd="0" presId="urn:microsoft.com/office/officeart/2008/layout/VerticalCurvedList"/>
    <dgm:cxn modelId="{CBBF345B-EC2B-4523-9FA2-B9E35A1C9EAF}" type="presParOf" srcId="{EF851C7E-7DBF-49CE-A488-D532BE4885C3}" destId="{E7BBD889-847F-4FF8-8D97-D974D586C382}" srcOrd="0" destOrd="0" presId="urn:microsoft.com/office/officeart/2008/layout/VerticalCurvedList"/>
    <dgm:cxn modelId="{0C8A20EE-E099-49AC-B553-02BF0686477E}" type="presParOf" srcId="{13078641-00A5-4E4F-8921-B678942E9F71}" destId="{797B3E6C-A53D-42C1-933C-94C6B9B7E312}" srcOrd="3" destOrd="0" presId="urn:microsoft.com/office/officeart/2008/layout/VerticalCurvedList"/>
    <dgm:cxn modelId="{DF681EB8-33E0-491C-BFE8-97C0882F3395}" type="presParOf" srcId="{13078641-00A5-4E4F-8921-B678942E9F71}" destId="{C94E5D6A-46E2-48EA-AFF4-D416C7096B3C}" srcOrd="4" destOrd="0" presId="urn:microsoft.com/office/officeart/2008/layout/VerticalCurvedList"/>
    <dgm:cxn modelId="{EBC64ACC-0F8F-4C23-A9F8-841E12089D65}" type="presParOf" srcId="{C94E5D6A-46E2-48EA-AFF4-D416C7096B3C}" destId="{78579851-C18C-48EA-9069-38D9B03173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655089-FF10-4F3A-8799-C53F28384AB7}" type="doc">
      <dgm:prSet loTypeId="urn:microsoft.com/office/officeart/2005/8/layout/lProcess2" loCatId="relationship" qsTypeId="urn:microsoft.com/office/officeart/2005/8/quickstyle/3d7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BDFF32FB-030A-4AC9-8CB0-B32BA63D1BAC}">
      <dgm:prSet phldrT="[Text]" custT="1"/>
      <dgm:spPr/>
      <dgm:t>
        <a:bodyPr/>
        <a:lstStyle/>
        <a:p>
          <a:r>
            <a:rPr lang="lv-LV" sz="1800" b="1">
              <a:latin typeface="Verdana" panose="020B0604030504040204" pitchFamily="34" charset="0"/>
              <a:ea typeface="Verdana" panose="020B0604030504040204" pitchFamily="34" charset="0"/>
            </a:rPr>
            <a:t>Pilnveides nepieciešamība</a:t>
          </a:r>
          <a:endParaRPr lang="en-US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B3B2287-B23B-45AD-AB76-30DC31996566}" type="parTrans" cxnId="{DB52265F-8654-4D28-927D-BE1B82365C65}">
      <dgm:prSet/>
      <dgm:spPr/>
      <dgm:t>
        <a:bodyPr/>
        <a:lstStyle/>
        <a:p>
          <a:endParaRPr lang="en-US"/>
        </a:p>
      </dgm:t>
    </dgm:pt>
    <dgm:pt modelId="{66FA5491-0F04-4BAE-9B27-28A27FC9F72B}" type="sibTrans" cxnId="{DB52265F-8654-4D28-927D-BE1B82365C65}">
      <dgm:prSet/>
      <dgm:spPr/>
      <dgm:t>
        <a:bodyPr/>
        <a:lstStyle/>
        <a:p>
          <a:endParaRPr lang="en-US"/>
        </a:p>
      </dgm:t>
    </dgm:pt>
    <dgm:pt modelId="{06BE37C1-7E9A-49E8-B6CC-BB7BA5B35D72}">
      <dgm:prSet phldrT="[Text]" custT="1"/>
      <dgm:spPr/>
      <dgm:t>
        <a:bodyPr/>
        <a:lstStyle/>
        <a:p>
          <a:r>
            <a:rPr lang="lv-LV" sz="1800" b="1">
              <a:latin typeface="Verdana" panose="020B0604030504040204" pitchFamily="34" charset="0"/>
              <a:ea typeface="Verdana" panose="020B0604030504040204" pitchFamily="34" charset="0"/>
            </a:rPr>
            <a:t>Kompetences novērtēšana</a:t>
          </a:r>
          <a:endParaRPr lang="en-US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6683BC-75F9-4695-90F6-5510D9C81C07}" type="parTrans" cxnId="{BC2CAC17-37FC-4144-AE99-5DB168886C44}">
      <dgm:prSet/>
      <dgm:spPr/>
      <dgm:t>
        <a:bodyPr/>
        <a:lstStyle/>
        <a:p>
          <a:endParaRPr lang="en-US"/>
        </a:p>
      </dgm:t>
    </dgm:pt>
    <dgm:pt modelId="{364A113A-E7FD-4796-B4D6-18015C80BF5F}" type="sibTrans" cxnId="{BC2CAC17-37FC-4144-AE99-5DB168886C44}">
      <dgm:prSet/>
      <dgm:spPr/>
      <dgm:t>
        <a:bodyPr/>
        <a:lstStyle/>
        <a:p>
          <a:endParaRPr lang="en-US"/>
        </a:p>
      </dgm:t>
    </dgm:pt>
    <dgm:pt modelId="{3D2AA349-DC7D-40DD-B498-9FC90DA2FD45}">
      <dgm:prSet phldrT="[Text]" custT="1"/>
      <dgm:spPr/>
      <dgm:t>
        <a:bodyPr/>
        <a:lstStyle/>
        <a:p>
          <a:r>
            <a:rPr lang="lv-LV" sz="1800" b="1">
              <a:latin typeface="Verdana" panose="020B0604030504040204" pitchFamily="34" charset="0"/>
              <a:ea typeface="Verdana" panose="020B0604030504040204" pitchFamily="34" charset="0"/>
            </a:rPr>
            <a:t>Uzraudzība</a:t>
          </a:r>
          <a:endParaRPr lang="en-US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356516-B786-4B8F-96A1-2B6D97515497}" type="parTrans" cxnId="{89B35B5D-1446-470E-90C1-0E9E789BBD98}">
      <dgm:prSet/>
      <dgm:spPr/>
      <dgm:t>
        <a:bodyPr/>
        <a:lstStyle/>
        <a:p>
          <a:endParaRPr lang="en-US"/>
        </a:p>
      </dgm:t>
    </dgm:pt>
    <dgm:pt modelId="{B4B0C75E-C336-4CD9-9404-7759E6A34C62}" type="sibTrans" cxnId="{89B35B5D-1446-470E-90C1-0E9E789BBD98}">
      <dgm:prSet/>
      <dgm:spPr/>
      <dgm:t>
        <a:bodyPr/>
        <a:lstStyle/>
        <a:p>
          <a:endParaRPr lang="en-US"/>
        </a:p>
      </dgm:t>
    </dgm:pt>
    <dgm:pt modelId="{E5C6841A-C565-4FFC-A287-2737A1D6C144}">
      <dgm:prSet phldrT="[Text]" custT="1"/>
      <dgm:spPr/>
      <dgm:t>
        <a:bodyPr/>
        <a:lstStyle/>
        <a:p>
          <a:r>
            <a:rPr lang="lv-LV" sz="2000" b="1" dirty="0">
              <a:latin typeface="Verdana" panose="020B0604030504040204" pitchFamily="34" charset="0"/>
              <a:ea typeface="Verdana" panose="020B0604030504040204" pitchFamily="34" charset="0"/>
            </a:rPr>
            <a:t>Problēma</a:t>
          </a:r>
          <a:endParaRPr lang="en-US" sz="20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BF4E7C0-9230-4E80-8F4D-B4A2CDCA3DBE}" type="parTrans" cxnId="{24B47198-96AD-4504-A31A-CEB1C01B6C5A}">
      <dgm:prSet/>
      <dgm:spPr/>
      <dgm:t>
        <a:bodyPr/>
        <a:lstStyle/>
        <a:p>
          <a:endParaRPr lang="en-US"/>
        </a:p>
      </dgm:t>
    </dgm:pt>
    <dgm:pt modelId="{EE4DCAC5-A52C-4018-944D-C5464161690E}" type="sibTrans" cxnId="{24B47198-96AD-4504-A31A-CEB1C01B6C5A}">
      <dgm:prSet/>
      <dgm:spPr/>
      <dgm:t>
        <a:bodyPr/>
        <a:lstStyle/>
        <a:p>
          <a:endParaRPr lang="en-US"/>
        </a:p>
      </dgm:t>
    </dgm:pt>
    <dgm:pt modelId="{64DD14B9-3F5A-4616-81C6-C460C0483769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endParaRPr lang="lv-LV" sz="160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just">
            <a:buFont typeface="Arial" panose="020B0604020202020204" pitchFamily="34" charset="0"/>
            <a:buNone/>
          </a:pPr>
          <a:r>
            <a:rPr lang="lv-LV" sz="1600">
              <a:latin typeface="Verdana" panose="020B0604030504040204" pitchFamily="34" charset="0"/>
              <a:ea typeface="Verdana" panose="020B0604030504040204" pitchFamily="34" charset="0"/>
            </a:rPr>
            <a:t>-Nav skaidri definētas būvniecības nozarē nepieciešamās kompetences</a:t>
          </a:r>
        </a:p>
        <a:p>
          <a:pPr algn="l">
            <a:buFont typeface="Arial" panose="020B0604020202020204" pitchFamily="34" charset="0"/>
            <a:buChar char="•"/>
          </a:pPr>
          <a:endParaRPr lang="en-US" sz="1600" dirty="0"/>
        </a:p>
      </dgm:t>
    </dgm:pt>
    <dgm:pt modelId="{C0E37A6E-1FD2-479B-BB6E-5CB63C8A7DF1}" type="parTrans" cxnId="{49753655-5024-4ED7-AFEA-EB064DD75443}">
      <dgm:prSet/>
      <dgm:spPr/>
      <dgm:t>
        <a:bodyPr/>
        <a:lstStyle/>
        <a:p>
          <a:endParaRPr lang="en-US"/>
        </a:p>
      </dgm:t>
    </dgm:pt>
    <dgm:pt modelId="{405D6E0A-6FDC-42A2-A037-51EB0D7185CB}" type="sibTrans" cxnId="{49753655-5024-4ED7-AFEA-EB064DD75443}">
      <dgm:prSet/>
      <dgm:spPr/>
      <dgm:t>
        <a:bodyPr/>
        <a:lstStyle/>
        <a:p>
          <a:endParaRPr lang="en-US"/>
        </a:p>
      </dgm:t>
    </dgm:pt>
    <dgm:pt modelId="{338CEB6D-6BFB-420A-B87C-51535FC9167F}">
      <dgm:prSet phldrT="[Text]" custT="1"/>
      <dgm:spPr/>
      <dgm:t>
        <a:bodyPr/>
        <a:lstStyle/>
        <a:p>
          <a:pPr algn="l"/>
          <a:r>
            <a:rPr lang="lv-LV" sz="1600" b="0" dirty="0">
              <a:latin typeface="Verdana" panose="020B0604030504040204" pitchFamily="34" charset="0"/>
              <a:ea typeface="Verdana" panose="020B0604030504040204" pitchFamily="34" charset="0"/>
            </a:rPr>
            <a:t>-Nav skaidri definēti un vienoti uzraudzības kritēriji</a:t>
          </a:r>
        </a:p>
        <a:p>
          <a:pPr algn="l">
            <a:buFont typeface="Arial" panose="020B0604020202020204" pitchFamily="34" charset="0"/>
            <a:buChar char="•"/>
          </a:pPr>
          <a:r>
            <a:rPr lang="lv-LV" sz="1600" b="0" dirty="0">
              <a:latin typeface="Verdana" panose="020B0604030504040204" pitchFamily="34" charset="0"/>
              <a:ea typeface="Verdana" panose="020B0604030504040204" pitchFamily="34" charset="0"/>
            </a:rPr>
            <a:t>- Ietekmējamības riski sertifikācijas procesā</a:t>
          </a:r>
          <a:endParaRPr lang="en-US" sz="16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5D0C02-405C-4591-949C-F7109DC05E62}" type="parTrans" cxnId="{71FCF05A-01F3-4C90-A94F-5B8F1F9BBED5}">
      <dgm:prSet/>
      <dgm:spPr/>
      <dgm:t>
        <a:bodyPr/>
        <a:lstStyle/>
        <a:p>
          <a:endParaRPr lang="en-US"/>
        </a:p>
      </dgm:t>
    </dgm:pt>
    <dgm:pt modelId="{BEC43388-98F1-40E5-A6F4-86F5AF13661E}" type="sibTrans" cxnId="{71FCF05A-01F3-4C90-A94F-5B8F1F9BBED5}">
      <dgm:prSet/>
      <dgm:spPr/>
      <dgm:t>
        <a:bodyPr/>
        <a:lstStyle/>
        <a:p>
          <a:endParaRPr lang="en-US"/>
        </a:p>
      </dgm:t>
    </dgm:pt>
    <dgm:pt modelId="{8D1DAF8C-18B9-495B-BC49-EF6C584B400F}">
      <dgm:prSet phldrT="[Text]" custT="1"/>
      <dgm:spPr/>
      <dgm:t>
        <a:bodyPr/>
        <a:lstStyle/>
        <a:p>
          <a:r>
            <a:rPr lang="lv-LV" sz="2000" b="1" dirty="0">
              <a:latin typeface="Verdana" panose="020B0604030504040204" pitchFamily="34" charset="0"/>
              <a:ea typeface="Verdana" panose="020B0604030504040204" pitchFamily="34" charset="0"/>
            </a:rPr>
            <a:t>Risinājums</a:t>
          </a:r>
          <a:endParaRPr lang="en-US" sz="20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22806B0-FD7B-4FDB-9BEA-023ED9C78C76}" type="parTrans" cxnId="{56BCCD4D-621D-4BE6-92B7-77DB863A0931}">
      <dgm:prSet/>
      <dgm:spPr/>
      <dgm:t>
        <a:bodyPr/>
        <a:lstStyle/>
        <a:p>
          <a:endParaRPr lang="en-US"/>
        </a:p>
      </dgm:t>
    </dgm:pt>
    <dgm:pt modelId="{0CED713D-B962-48D3-A3B8-CA37AC62B5E8}" type="sibTrans" cxnId="{56BCCD4D-621D-4BE6-92B7-77DB863A0931}">
      <dgm:prSet/>
      <dgm:spPr/>
      <dgm:t>
        <a:bodyPr/>
        <a:lstStyle/>
        <a:p>
          <a:endParaRPr lang="en-US"/>
        </a:p>
      </dgm:t>
    </dgm:pt>
    <dgm:pt modelId="{F45B9F9D-9407-4025-B597-830CB6E1A7DF}">
      <dgm:prSet phldrT="[Text]" custT="1"/>
      <dgm:spPr/>
      <dgm:t>
        <a:bodyPr/>
        <a:lstStyle/>
        <a:p>
          <a:pPr algn="l"/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-Definēt būvniecības nozarē nepieciešamās kompetences un pielāgot eksāmena saturu</a:t>
          </a:r>
        </a:p>
      </dgm:t>
    </dgm:pt>
    <dgm:pt modelId="{89D4DE49-F17A-416A-AABD-659487FB11C5}" type="parTrans" cxnId="{12C64DA8-245F-44E0-9532-BC7A58ABD483}">
      <dgm:prSet/>
      <dgm:spPr/>
      <dgm:t>
        <a:bodyPr/>
        <a:lstStyle/>
        <a:p>
          <a:endParaRPr lang="en-US"/>
        </a:p>
      </dgm:t>
    </dgm:pt>
    <dgm:pt modelId="{82A03D05-6D6E-4F00-A619-2D6C39103274}" type="sibTrans" cxnId="{12C64DA8-245F-44E0-9532-BC7A58ABD483}">
      <dgm:prSet/>
      <dgm:spPr/>
      <dgm:t>
        <a:bodyPr/>
        <a:lstStyle/>
        <a:p>
          <a:endParaRPr lang="en-US"/>
        </a:p>
      </dgm:t>
    </dgm:pt>
    <dgm:pt modelId="{1A2300DF-B89A-4C40-A59B-56E076C833AF}">
      <dgm:prSet phldrT="[Text]" custT="1"/>
      <dgm:spPr/>
      <dgm:t>
        <a:bodyPr/>
        <a:lstStyle/>
        <a:p>
          <a:pPr algn="l"/>
          <a:r>
            <a:rPr lang="lv-LV" sz="1600">
              <a:latin typeface="Verdana" panose="020B0604030504040204" pitchFamily="34" charset="0"/>
              <a:ea typeface="Verdana" panose="020B0604030504040204" pitchFamily="34" charset="0"/>
            </a:rPr>
            <a:t>-Izstrādāt vienotus uzraudzības kritērijus</a:t>
          </a:r>
        </a:p>
        <a:p>
          <a:pPr algn="l"/>
          <a:r>
            <a:rPr lang="lv-LV" sz="1600">
              <a:latin typeface="Verdana" panose="020B0604030504040204" pitchFamily="34" charset="0"/>
              <a:ea typeface="Verdana" panose="020B0604030504040204" pitchFamily="34" charset="0"/>
            </a:rPr>
            <a:t>-Pārskatīt pienākumu un atbildību sadalījumu iesaistītajām pusēm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D7C9E7-D27C-4170-BB9F-A72D82CAC90E}" type="parTrans" cxnId="{8A1B5C82-D8BE-45EF-A9E1-9880CFE5E9A3}">
      <dgm:prSet/>
      <dgm:spPr/>
      <dgm:t>
        <a:bodyPr/>
        <a:lstStyle/>
        <a:p>
          <a:endParaRPr lang="en-US"/>
        </a:p>
      </dgm:t>
    </dgm:pt>
    <dgm:pt modelId="{8550694E-64C3-4067-8D52-6AF1261A1BCA}" type="sibTrans" cxnId="{8A1B5C82-D8BE-45EF-A9E1-9880CFE5E9A3}">
      <dgm:prSet/>
      <dgm:spPr/>
      <dgm:t>
        <a:bodyPr/>
        <a:lstStyle/>
        <a:p>
          <a:endParaRPr lang="en-US"/>
        </a:p>
      </dgm:t>
    </dgm:pt>
    <dgm:pt modelId="{52F4FB4E-E9A6-47D7-87EB-E486C3AB73D8}" type="pres">
      <dgm:prSet presAssocID="{4A655089-FF10-4F3A-8799-C53F28384AB7}" presName="theList" presStyleCnt="0">
        <dgm:presLayoutVars>
          <dgm:dir/>
          <dgm:animLvl val="lvl"/>
          <dgm:resizeHandles val="exact"/>
        </dgm:presLayoutVars>
      </dgm:prSet>
      <dgm:spPr/>
    </dgm:pt>
    <dgm:pt modelId="{0BA2861F-127D-4C8C-9473-B57A19720E55}" type="pres">
      <dgm:prSet presAssocID="{BDFF32FB-030A-4AC9-8CB0-B32BA63D1BAC}" presName="compNode" presStyleCnt="0"/>
      <dgm:spPr/>
    </dgm:pt>
    <dgm:pt modelId="{82CAE9D0-EC2A-4C82-AE74-309935853280}" type="pres">
      <dgm:prSet presAssocID="{BDFF32FB-030A-4AC9-8CB0-B32BA63D1BAC}" presName="aNode" presStyleLbl="bgShp" presStyleIdx="0" presStyleCnt="3" custScaleX="79726"/>
      <dgm:spPr/>
    </dgm:pt>
    <dgm:pt modelId="{F06664F2-7DF2-4084-B1DC-ECBCF5F272C9}" type="pres">
      <dgm:prSet presAssocID="{BDFF32FB-030A-4AC9-8CB0-B32BA63D1BAC}" presName="textNode" presStyleLbl="bgShp" presStyleIdx="0" presStyleCnt="3"/>
      <dgm:spPr/>
    </dgm:pt>
    <dgm:pt modelId="{E1B4CCE6-AFD1-46D4-91E1-221E06BEA3CC}" type="pres">
      <dgm:prSet presAssocID="{BDFF32FB-030A-4AC9-8CB0-B32BA63D1BAC}" presName="compChildNode" presStyleCnt="0"/>
      <dgm:spPr/>
    </dgm:pt>
    <dgm:pt modelId="{EFD57C2A-6266-45E4-87D9-67450063D8CB}" type="pres">
      <dgm:prSet presAssocID="{BDFF32FB-030A-4AC9-8CB0-B32BA63D1BAC}" presName="theInnerList" presStyleCnt="0"/>
      <dgm:spPr/>
    </dgm:pt>
    <dgm:pt modelId="{68BFBF61-B689-48EE-A51F-EA760CFA69F7}" type="pres">
      <dgm:prSet presAssocID="{06BE37C1-7E9A-49E8-B6CC-BB7BA5B35D72}" presName="childNode" presStyleLbl="node1" presStyleIdx="0" presStyleCnt="6" custScaleX="79343">
        <dgm:presLayoutVars>
          <dgm:bulletEnabled val="1"/>
        </dgm:presLayoutVars>
      </dgm:prSet>
      <dgm:spPr/>
    </dgm:pt>
    <dgm:pt modelId="{B8758254-02EF-4246-9D04-40353C767C0C}" type="pres">
      <dgm:prSet presAssocID="{06BE37C1-7E9A-49E8-B6CC-BB7BA5B35D72}" presName="aSpace2" presStyleCnt="0"/>
      <dgm:spPr/>
    </dgm:pt>
    <dgm:pt modelId="{F0269244-6679-4157-B65D-F060E949EF40}" type="pres">
      <dgm:prSet presAssocID="{3D2AA349-DC7D-40DD-B498-9FC90DA2FD45}" presName="childNode" presStyleLbl="node1" presStyleIdx="1" presStyleCnt="6" custScaleX="82143">
        <dgm:presLayoutVars>
          <dgm:bulletEnabled val="1"/>
        </dgm:presLayoutVars>
      </dgm:prSet>
      <dgm:spPr/>
    </dgm:pt>
    <dgm:pt modelId="{FD438ED0-49A7-4306-ACC5-040D6859F873}" type="pres">
      <dgm:prSet presAssocID="{BDFF32FB-030A-4AC9-8CB0-B32BA63D1BAC}" presName="aSpace" presStyleCnt="0"/>
      <dgm:spPr/>
    </dgm:pt>
    <dgm:pt modelId="{0C70A3A5-DFFB-4EB3-B75A-2A7E4FFEEE02}" type="pres">
      <dgm:prSet presAssocID="{E5C6841A-C565-4FFC-A287-2737A1D6C144}" presName="compNode" presStyleCnt="0"/>
      <dgm:spPr/>
    </dgm:pt>
    <dgm:pt modelId="{C392EAF6-D6A0-40DC-80DF-E55809CCD2D1}" type="pres">
      <dgm:prSet presAssocID="{E5C6841A-C565-4FFC-A287-2737A1D6C144}" presName="aNode" presStyleLbl="bgShp" presStyleIdx="1" presStyleCnt="3"/>
      <dgm:spPr/>
    </dgm:pt>
    <dgm:pt modelId="{0E45F06E-D775-468D-A59E-166476AF4E18}" type="pres">
      <dgm:prSet presAssocID="{E5C6841A-C565-4FFC-A287-2737A1D6C144}" presName="textNode" presStyleLbl="bgShp" presStyleIdx="1" presStyleCnt="3"/>
      <dgm:spPr/>
    </dgm:pt>
    <dgm:pt modelId="{008B626E-E070-4A87-BDA7-7B3AC7DC17B6}" type="pres">
      <dgm:prSet presAssocID="{E5C6841A-C565-4FFC-A287-2737A1D6C144}" presName="compChildNode" presStyleCnt="0"/>
      <dgm:spPr/>
    </dgm:pt>
    <dgm:pt modelId="{248B79EB-021F-4C07-BFBC-4A83975D777E}" type="pres">
      <dgm:prSet presAssocID="{E5C6841A-C565-4FFC-A287-2737A1D6C144}" presName="theInnerList" presStyleCnt="0"/>
      <dgm:spPr/>
    </dgm:pt>
    <dgm:pt modelId="{6A549D58-5A21-4BDD-9274-FF5FC9DAB0F9}" type="pres">
      <dgm:prSet presAssocID="{64DD14B9-3F5A-4616-81C6-C460C0483769}" presName="childNode" presStyleLbl="node1" presStyleIdx="2" presStyleCnt="6" custScaleX="106714">
        <dgm:presLayoutVars>
          <dgm:bulletEnabled val="1"/>
        </dgm:presLayoutVars>
      </dgm:prSet>
      <dgm:spPr/>
    </dgm:pt>
    <dgm:pt modelId="{6B4E2D6C-77A7-49A6-A681-61E30F5FC4F1}" type="pres">
      <dgm:prSet presAssocID="{64DD14B9-3F5A-4616-81C6-C460C0483769}" presName="aSpace2" presStyleCnt="0"/>
      <dgm:spPr/>
    </dgm:pt>
    <dgm:pt modelId="{06AF5911-C880-4A1A-911C-9A01984ADABC}" type="pres">
      <dgm:prSet presAssocID="{338CEB6D-6BFB-420A-B87C-51535FC9167F}" presName="childNode" presStyleLbl="node1" presStyleIdx="3" presStyleCnt="6" custScaleX="108223" custScaleY="136829">
        <dgm:presLayoutVars>
          <dgm:bulletEnabled val="1"/>
        </dgm:presLayoutVars>
      </dgm:prSet>
      <dgm:spPr/>
    </dgm:pt>
    <dgm:pt modelId="{4D7758C9-670F-4800-A035-B83E5729D94F}" type="pres">
      <dgm:prSet presAssocID="{E5C6841A-C565-4FFC-A287-2737A1D6C144}" presName="aSpace" presStyleCnt="0"/>
      <dgm:spPr/>
    </dgm:pt>
    <dgm:pt modelId="{8E3ECCD3-780B-426A-AE43-4B003C63C317}" type="pres">
      <dgm:prSet presAssocID="{8D1DAF8C-18B9-495B-BC49-EF6C584B400F}" presName="compNode" presStyleCnt="0"/>
      <dgm:spPr/>
    </dgm:pt>
    <dgm:pt modelId="{010127DD-00C9-407D-B14B-D98ABE982570}" type="pres">
      <dgm:prSet presAssocID="{8D1DAF8C-18B9-495B-BC49-EF6C584B400F}" presName="aNode" presStyleLbl="bgShp" presStyleIdx="2" presStyleCnt="3"/>
      <dgm:spPr/>
    </dgm:pt>
    <dgm:pt modelId="{49CE284B-C2A6-4C2D-884B-B839582FDB61}" type="pres">
      <dgm:prSet presAssocID="{8D1DAF8C-18B9-495B-BC49-EF6C584B400F}" presName="textNode" presStyleLbl="bgShp" presStyleIdx="2" presStyleCnt="3"/>
      <dgm:spPr/>
    </dgm:pt>
    <dgm:pt modelId="{01B9B0B7-DA5A-44CC-82A2-ED4DDF573885}" type="pres">
      <dgm:prSet presAssocID="{8D1DAF8C-18B9-495B-BC49-EF6C584B400F}" presName="compChildNode" presStyleCnt="0"/>
      <dgm:spPr/>
    </dgm:pt>
    <dgm:pt modelId="{49B260A3-4A87-428C-BB5B-7682C3191A22}" type="pres">
      <dgm:prSet presAssocID="{8D1DAF8C-18B9-495B-BC49-EF6C584B400F}" presName="theInnerList" presStyleCnt="0"/>
      <dgm:spPr/>
    </dgm:pt>
    <dgm:pt modelId="{BEE20A71-4B40-4325-ADDF-6FD7DEAC152C}" type="pres">
      <dgm:prSet presAssocID="{F45B9F9D-9407-4025-B597-830CB6E1A7DF}" presName="childNode" presStyleLbl="node1" presStyleIdx="4" presStyleCnt="6">
        <dgm:presLayoutVars>
          <dgm:bulletEnabled val="1"/>
        </dgm:presLayoutVars>
      </dgm:prSet>
      <dgm:spPr/>
    </dgm:pt>
    <dgm:pt modelId="{CF7C39E2-6F62-4287-BA10-37F898608C88}" type="pres">
      <dgm:prSet presAssocID="{F45B9F9D-9407-4025-B597-830CB6E1A7DF}" presName="aSpace2" presStyleCnt="0"/>
      <dgm:spPr/>
    </dgm:pt>
    <dgm:pt modelId="{FD37EFEB-C9F4-4251-BE65-C4786AFE8487}" type="pres">
      <dgm:prSet presAssocID="{1A2300DF-B89A-4C40-A59B-56E076C833AF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BC2CAC17-37FC-4144-AE99-5DB168886C44}" srcId="{BDFF32FB-030A-4AC9-8CB0-B32BA63D1BAC}" destId="{06BE37C1-7E9A-49E8-B6CC-BB7BA5B35D72}" srcOrd="0" destOrd="0" parTransId="{696683BC-75F9-4695-90F6-5510D9C81C07}" sibTransId="{364A113A-E7FD-4796-B4D6-18015C80BF5F}"/>
    <dgm:cxn modelId="{A317482B-0A2C-4DDA-AC4A-0533CFED42F1}" type="presOf" srcId="{8D1DAF8C-18B9-495B-BC49-EF6C584B400F}" destId="{010127DD-00C9-407D-B14B-D98ABE982570}" srcOrd="0" destOrd="0" presId="urn:microsoft.com/office/officeart/2005/8/layout/lProcess2"/>
    <dgm:cxn modelId="{3670C52D-E5ED-406B-B7AC-F309852635E3}" type="presOf" srcId="{BDFF32FB-030A-4AC9-8CB0-B32BA63D1BAC}" destId="{82CAE9D0-EC2A-4C82-AE74-309935853280}" srcOrd="0" destOrd="0" presId="urn:microsoft.com/office/officeart/2005/8/layout/lProcess2"/>
    <dgm:cxn modelId="{31D7763D-E469-4A32-8709-917A7E44E673}" type="presOf" srcId="{E5C6841A-C565-4FFC-A287-2737A1D6C144}" destId="{C392EAF6-D6A0-40DC-80DF-E55809CCD2D1}" srcOrd="0" destOrd="0" presId="urn:microsoft.com/office/officeart/2005/8/layout/lProcess2"/>
    <dgm:cxn modelId="{89B35B5D-1446-470E-90C1-0E9E789BBD98}" srcId="{BDFF32FB-030A-4AC9-8CB0-B32BA63D1BAC}" destId="{3D2AA349-DC7D-40DD-B498-9FC90DA2FD45}" srcOrd="1" destOrd="0" parTransId="{38356516-B786-4B8F-96A1-2B6D97515497}" sibTransId="{B4B0C75E-C336-4CD9-9404-7759E6A34C62}"/>
    <dgm:cxn modelId="{DB52265F-8654-4D28-927D-BE1B82365C65}" srcId="{4A655089-FF10-4F3A-8799-C53F28384AB7}" destId="{BDFF32FB-030A-4AC9-8CB0-B32BA63D1BAC}" srcOrd="0" destOrd="0" parTransId="{7B3B2287-B23B-45AD-AB76-30DC31996566}" sibTransId="{66FA5491-0F04-4BAE-9B27-28A27FC9F72B}"/>
    <dgm:cxn modelId="{3C557361-C94C-4CFD-9521-602D9F8CC547}" type="presOf" srcId="{64DD14B9-3F5A-4616-81C6-C460C0483769}" destId="{6A549D58-5A21-4BDD-9274-FF5FC9DAB0F9}" srcOrd="0" destOrd="0" presId="urn:microsoft.com/office/officeart/2005/8/layout/lProcess2"/>
    <dgm:cxn modelId="{2CE78D47-2702-4C2F-851F-82916DD29144}" type="presOf" srcId="{BDFF32FB-030A-4AC9-8CB0-B32BA63D1BAC}" destId="{F06664F2-7DF2-4084-B1DC-ECBCF5F272C9}" srcOrd="1" destOrd="0" presId="urn:microsoft.com/office/officeart/2005/8/layout/lProcess2"/>
    <dgm:cxn modelId="{C2F31A69-8BFE-48EB-9630-04521EABBA7B}" type="presOf" srcId="{338CEB6D-6BFB-420A-B87C-51535FC9167F}" destId="{06AF5911-C880-4A1A-911C-9A01984ADABC}" srcOrd="0" destOrd="0" presId="urn:microsoft.com/office/officeart/2005/8/layout/lProcess2"/>
    <dgm:cxn modelId="{56BCCD4D-621D-4BE6-92B7-77DB863A0931}" srcId="{4A655089-FF10-4F3A-8799-C53F28384AB7}" destId="{8D1DAF8C-18B9-495B-BC49-EF6C584B400F}" srcOrd="2" destOrd="0" parTransId="{422806B0-FD7B-4FDB-9BEA-023ED9C78C76}" sibTransId="{0CED713D-B962-48D3-A3B8-CA37AC62B5E8}"/>
    <dgm:cxn modelId="{49753655-5024-4ED7-AFEA-EB064DD75443}" srcId="{E5C6841A-C565-4FFC-A287-2737A1D6C144}" destId="{64DD14B9-3F5A-4616-81C6-C460C0483769}" srcOrd="0" destOrd="0" parTransId="{C0E37A6E-1FD2-479B-BB6E-5CB63C8A7DF1}" sibTransId="{405D6E0A-6FDC-42A2-A037-51EB0D7185CB}"/>
    <dgm:cxn modelId="{71FCF05A-01F3-4C90-A94F-5B8F1F9BBED5}" srcId="{E5C6841A-C565-4FFC-A287-2737A1D6C144}" destId="{338CEB6D-6BFB-420A-B87C-51535FC9167F}" srcOrd="1" destOrd="0" parTransId="{6E5D0C02-405C-4591-949C-F7109DC05E62}" sibTransId="{BEC43388-98F1-40E5-A6F4-86F5AF13661E}"/>
    <dgm:cxn modelId="{8A1B5C82-D8BE-45EF-A9E1-9880CFE5E9A3}" srcId="{8D1DAF8C-18B9-495B-BC49-EF6C584B400F}" destId="{1A2300DF-B89A-4C40-A59B-56E076C833AF}" srcOrd="1" destOrd="0" parTransId="{0AD7C9E7-D27C-4170-BB9F-A72D82CAC90E}" sibTransId="{8550694E-64C3-4067-8D52-6AF1261A1BCA}"/>
    <dgm:cxn modelId="{A6C6AF82-0DAE-45E7-8EBE-C3CF97FF7781}" type="presOf" srcId="{3D2AA349-DC7D-40DD-B498-9FC90DA2FD45}" destId="{F0269244-6679-4157-B65D-F060E949EF40}" srcOrd="0" destOrd="0" presId="urn:microsoft.com/office/officeart/2005/8/layout/lProcess2"/>
    <dgm:cxn modelId="{24B47198-96AD-4504-A31A-CEB1C01B6C5A}" srcId="{4A655089-FF10-4F3A-8799-C53F28384AB7}" destId="{E5C6841A-C565-4FFC-A287-2737A1D6C144}" srcOrd="1" destOrd="0" parTransId="{6BF4E7C0-9230-4E80-8F4D-B4A2CDCA3DBE}" sibTransId="{EE4DCAC5-A52C-4018-944D-C5464161690E}"/>
    <dgm:cxn modelId="{D7DC9B9D-9081-413E-AE7E-93532710C966}" type="presOf" srcId="{8D1DAF8C-18B9-495B-BC49-EF6C584B400F}" destId="{49CE284B-C2A6-4C2D-884B-B839582FDB61}" srcOrd="1" destOrd="0" presId="urn:microsoft.com/office/officeart/2005/8/layout/lProcess2"/>
    <dgm:cxn modelId="{12C64DA8-245F-44E0-9532-BC7A58ABD483}" srcId="{8D1DAF8C-18B9-495B-BC49-EF6C584B400F}" destId="{F45B9F9D-9407-4025-B597-830CB6E1A7DF}" srcOrd="0" destOrd="0" parTransId="{89D4DE49-F17A-416A-AABD-659487FB11C5}" sibTransId="{82A03D05-6D6E-4F00-A619-2D6C39103274}"/>
    <dgm:cxn modelId="{151E36C0-069A-4E42-AF5A-2662FD2CA13B}" type="presOf" srcId="{06BE37C1-7E9A-49E8-B6CC-BB7BA5B35D72}" destId="{68BFBF61-B689-48EE-A51F-EA760CFA69F7}" srcOrd="0" destOrd="0" presId="urn:microsoft.com/office/officeart/2005/8/layout/lProcess2"/>
    <dgm:cxn modelId="{3366DCC3-B419-4EB3-B381-DCB3542F5C4E}" type="presOf" srcId="{4A655089-FF10-4F3A-8799-C53F28384AB7}" destId="{52F4FB4E-E9A6-47D7-87EB-E486C3AB73D8}" srcOrd="0" destOrd="0" presId="urn:microsoft.com/office/officeart/2005/8/layout/lProcess2"/>
    <dgm:cxn modelId="{5E83A4C7-27BF-48B9-8C07-F4F5F07C3CDA}" type="presOf" srcId="{F45B9F9D-9407-4025-B597-830CB6E1A7DF}" destId="{BEE20A71-4B40-4325-ADDF-6FD7DEAC152C}" srcOrd="0" destOrd="0" presId="urn:microsoft.com/office/officeart/2005/8/layout/lProcess2"/>
    <dgm:cxn modelId="{DFD5F5CC-91C8-4454-A2F6-1419CDC04065}" type="presOf" srcId="{1A2300DF-B89A-4C40-A59B-56E076C833AF}" destId="{FD37EFEB-C9F4-4251-BE65-C4786AFE8487}" srcOrd="0" destOrd="0" presId="urn:microsoft.com/office/officeart/2005/8/layout/lProcess2"/>
    <dgm:cxn modelId="{DD5542D7-A95B-4915-9044-C071E36D9D1C}" type="presOf" srcId="{E5C6841A-C565-4FFC-A287-2737A1D6C144}" destId="{0E45F06E-D775-468D-A59E-166476AF4E18}" srcOrd="1" destOrd="0" presId="urn:microsoft.com/office/officeart/2005/8/layout/lProcess2"/>
    <dgm:cxn modelId="{EAF08BB7-9E69-4446-A9A8-C5DE64C7368E}" type="presParOf" srcId="{52F4FB4E-E9A6-47D7-87EB-E486C3AB73D8}" destId="{0BA2861F-127D-4C8C-9473-B57A19720E55}" srcOrd="0" destOrd="0" presId="urn:microsoft.com/office/officeart/2005/8/layout/lProcess2"/>
    <dgm:cxn modelId="{747E6CC0-541E-4508-A9A0-2408767CA945}" type="presParOf" srcId="{0BA2861F-127D-4C8C-9473-B57A19720E55}" destId="{82CAE9D0-EC2A-4C82-AE74-309935853280}" srcOrd="0" destOrd="0" presId="urn:microsoft.com/office/officeart/2005/8/layout/lProcess2"/>
    <dgm:cxn modelId="{BACDD4F5-BEE4-4DB9-904A-0EAC290D4EB3}" type="presParOf" srcId="{0BA2861F-127D-4C8C-9473-B57A19720E55}" destId="{F06664F2-7DF2-4084-B1DC-ECBCF5F272C9}" srcOrd="1" destOrd="0" presId="urn:microsoft.com/office/officeart/2005/8/layout/lProcess2"/>
    <dgm:cxn modelId="{FB0A772E-F96A-4182-95D0-70C23308903A}" type="presParOf" srcId="{0BA2861F-127D-4C8C-9473-B57A19720E55}" destId="{E1B4CCE6-AFD1-46D4-91E1-221E06BEA3CC}" srcOrd="2" destOrd="0" presId="urn:microsoft.com/office/officeart/2005/8/layout/lProcess2"/>
    <dgm:cxn modelId="{3FDD6104-5D69-4F78-A980-E9CAE1FA9E23}" type="presParOf" srcId="{E1B4CCE6-AFD1-46D4-91E1-221E06BEA3CC}" destId="{EFD57C2A-6266-45E4-87D9-67450063D8CB}" srcOrd="0" destOrd="0" presId="urn:microsoft.com/office/officeart/2005/8/layout/lProcess2"/>
    <dgm:cxn modelId="{37E60AA5-93AC-4F88-8423-6D132D5F2DDA}" type="presParOf" srcId="{EFD57C2A-6266-45E4-87D9-67450063D8CB}" destId="{68BFBF61-B689-48EE-A51F-EA760CFA69F7}" srcOrd="0" destOrd="0" presId="urn:microsoft.com/office/officeart/2005/8/layout/lProcess2"/>
    <dgm:cxn modelId="{225296C0-666C-4CE1-92DF-BE5A7340416D}" type="presParOf" srcId="{EFD57C2A-6266-45E4-87D9-67450063D8CB}" destId="{B8758254-02EF-4246-9D04-40353C767C0C}" srcOrd="1" destOrd="0" presId="urn:microsoft.com/office/officeart/2005/8/layout/lProcess2"/>
    <dgm:cxn modelId="{8471B698-9CFE-4647-8823-FE774FA075B7}" type="presParOf" srcId="{EFD57C2A-6266-45E4-87D9-67450063D8CB}" destId="{F0269244-6679-4157-B65D-F060E949EF40}" srcOrd="2" destOrd="0" presId="urn:microsoft.com/office/officeart/2005/8/layout/lProcess2"/>
    <dgm:cxn modelId="{9132EC90-D787-405C-ABC2-AD62666DC9C3}" type="presParOf" srcId="{52F4FB4E-E9A6-47D7-87EB-E486C3AB73D8}" destId="{FD438ED0-49A7-4306-ACC5-040D6859F873}" srcOrd="1" destOrd="0" presId="urn:microsoft.com/office/officeart/2005/8/layout/lProcess2"/>
    <dgm:cxn modelId="{40C7AEA6-8B2E-45B3-9AA0-3B17B7D29EC1}" type="presParOf" srcId="{52F4FB4E-E9A6-47D7-87EB-E486C3AB73D8}" destId="{0C70A3A5-DFFB-4EB3-B75A-2A7E4FFEEE02}" srcOrd="2" destOrd="0" presId="urn:microsoft.com/office/officeart/2005/8/layout/lProcess2"/>
    <dgm:cxn modelId="{9A3C2CED-3040-4B85-BCF4-7F2FDA107FA6}" type="presParOf" srcId="{0C70A3A5-DFFB-4EB3-B75A-2A7E4FFEEE02}" destId="{C392EAF6-D6A0-40DC-80DF-E55809CCD2D1}" srcOrd="0" destOrd="0" presId="urn:microsoft.com/office/officeart/2005/8/layout/lProcess2"/>
    <dgm:cxn modelId="{93E599FF-9A16-4EC7-ACF1-7742820CF407}" type="presParOf" srcId="{0C70A3A5-DFFB-4EB3-B75A-2A7E4FFEEE02}" destId="{0E45F06E-D775-468D-A59E-166476AF4E18}" srcOrd="1" destOrd="0" presId="urn:microsoft.com/office/officeart/2005/8/layout/lProcess2"/>
    <dgm:cxn modelId="{E1450551-82CC-4D9F-AFE6-34ECBBA79C01}" type="presParOf" srcId="{0C70A3A5-DFFB-4EB3-B75A-2A7E4FFEEE02}" destId="{008B626E-E070-4A87-BDA7-7B3AC7DC17B6}" srcOrd="2" destOrd="0" presId="urn:microsoft.com/office/officeart/2005/8/layout/lProcess2"/>
    <dgm:cxn modelId="{9FECBEE0-5439-4878-81D5-5827B56B9111}" type="presParOf" srcId="{008B626E-E070-4A87-BDA7-7B3AC7DC17B6}" destId="{248B79EB-021F-4C07-BFBC-4A83975D777E}" srcOrd="0" destOrd="0" presId="urn:microsoft.com/office/officeart/2005/8/layout/lProcess2"/>
    <dgm:cxn modelId="{172A13AD-6651-454F-A7B4-BDF08284358A}" type="presParOf" srcId="{248B79EB-021F-4C07-BFBC-4A83975D777E}" destId="{6A549D58-5A21-4BDD-9274-FF5FC9DAB0F9}" srcOrd="0" destOrd="0" presId="urn:microsoft.com/office/officeart/2005/8/layout/lProcess2"/>
    <dgm:cxn modelId="{98C5271D-9E86-4E0A-9DBD-83A32939B398}" type="presParOf" srcId="{248B79EB-021F-4C07-BFBC-4A83975D777E}" destId="{6B4E2D6C-77A7-49A6-A681-61E30F5FC4F1}" srcOrd="1" destOrd="0" presId="urn:microsoft.com/office/officeart/2005/8/layout/lProcess2"/>
    <dgm:cxn modelId="{B3C4BEC6-8D43-416A-8E84-D6DD6F74BDA3}" type="presParOf" srcId="{248B79EB-021F-4C07-BFBC-4A83975D777E}" destId="{06AF5911-C880-4A1A-911C-9A01984ADABC}" srcOrd="2" destOrd="0" presId="urn:microsoft.com/office/officeart/2005/8/layout/lProcess2"/>
    <dgm:cxn modelId="{08940721-DC33-4914-BAB6-CB41C6D98704}" type="presParOf" srcId="{52F4FB4E-E9A6-47D7-87EB-E486C3AB73D8}" destId="{4D7758C9-670F-4800-A035-B83E5729D94F}" srcOrd="3" destOrd="0" presId="urn:microsoft.com/office/officeart/2005/8/layout/lProcess2"/>
    <dgm:cxn modelId="{42A73093-3059-4CE0-A0E5-74F76ED04473}" type="presParOf" srcId="{52F4FB4E-E9A6-47D7-87EB-E486C3AB73D8}" destId="{8E3ECCD3-780B-426A-AE43-4B003C63C317}" srcOrd="4" destOrd="0" presId="urn:microsoft.com/office/officeart/2005/8/layout/lProcess2"/>
    <dgm:cxn modelId="{1602678A-8AD6-4B3F-A21F-0689BBA29D30}" type="presParOf" srcId="{8E3ECCD3-780B-426A-AE43-4B003C63C317}" destId="{010127DD-00C9-407D-B14B-D98ABE982570}" srcOrd="0" destOrd="0" presId="urn:microsoft.com/office/officeart/2005/8/layout/lProcess2"/>
    <dgm:cxn modelId="{F9299CDC-0252-42CF-AE94-47F1139B7934}" type="presParOf" srcId="{8E3ECCD3-780B-426A-AE43-4B003C63C317}" destId="{49CE284B-C2A6-4C2D-884B-B839582FDB61}" srcOrd="1" destOrd="0" presId="urn:microsoft.com/office/officeart/2005/8/layout/lProcess2"/>
    <dgm:cxn modelId="{CB865136-2994-40E3-9AA5-1AA289F522F9}" type="presParOf" srcId="{8E3ECCD3-780B-426A-AE43-4B003C63C317}" destId="{01B9B0B7-DA5A-44CC-82A2-ED4DDF573885}" srcOrd="2" destOrd="0" presId="urn:microsoft.com/office/officeart/2005/8/layout/lProcess2"/>
    <dgm:cxn modelId="{F77463A7-EFDF-4E7C-AF65-5050C27CBE66}" type="presParOf" srcId="{01B9B0B7-DA5A-44CC-82A2-ED4DDF573885}" destId="{49B260A3-4A87-428C-BB5B-7682C3191A22}" srcOrd="0" destOrd="0" presId="urn:microsoft.com/office/officeart/2005/8/layout/lProcess2"/>
    <dgm:cxn modelId="{3041B575-379F-4766-A2C9-9EF6B5CB6715}" type="presParOf" srcId="{49B260A3-4A87-428C-BB5B-7682C3191A22}" destId="{BEE20A71-4B40-4325-ADDF-6FD7DEAC152C}" srcOrd="0" destOrd="0" presId="urn:microsoft.com/office/officeart/2005/8/layout/lProcess2"/>
    <dgm:cxn modelId="{7CD97F37-C865-4B1A-B470-10525EC2C612}" type="presParOf" srcId="{49B260A3-4A87-428C-BB5B-7682C3191A22}" destId="{CF7C39E2-6F62-4287-BA10-37F898608C88}" srcOrd="1" destOrd="0" presId="urn:microsoft.com/office/officeart/2005/8/layout/lProcess2"/>
    <dgm:cxn modelId="{C1C5B93D-7514-4F52-9142-285CF6EACCB5}" type="presParOf" srcId="{49B260A3-4A87-428C-BB5B-7682C3191A22}" destId="{FD37EFEB-C9F4-4251-BE65-C4786AFE848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F9A6E-3A7A-4E3D-B96E-774358AF9639}">
      <dsp:nvSpPr>
        <dsp:cNvPr id="0" name=""/>
        <dsp:cNvSpPr/>
      </dsp:nvSpPr>
      <dsp:spPr>
        <a:xfrm>
          <a:off x="-5168961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7BEEE-EBF5-40DE-A5CB-E1313DEAF195}">
      <dsp:nvSpPr>
        <dsp:cNvPr id="0" name=""/>
        <dsp:cNvSpPr/>
      </dsp:nvSpPr>
      <dsp:spPr>
        <a:xfrm>
          <a:off x="645447" y="529144"/>
          <a:ext cx="7093762" cy="9144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Sertifikācijas institūcijai jābūt strukturizētai un pārvaldītai tā, lai nodrošinātu </a:t>
          </a:r>
          <a:r>
            <a:rPr lang="lv-LV" sz="16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neietekmējamību</a:t>
          </a: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un sertifikācijas darbību </a:t>
          </a:r>
          <a:r>
            <a:rPr lang="lv-LV" sz="16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objektivitāti</a:t>
          </a: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lv-LV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45447" y="529144"/>
        <a:ext cx="7093762" cy="914400"/>
      </dsp:txXfrm>
    </dsp:sp>
    <dsp:sp modelId="{E7BBD889-847F-4FF8-8D97-D974D586C382}">
      <dsp:nvSpPr>
        <dsp:cNvPr id="0" name=""/>
        <dsp:cNvSpPr/>
      </dsp:nvSpPr>
      <dsp:spPr>
        <a:xfrm>
          <a:off x="63093" y="342900"/>
          <a:ext cx="1143000" cy="114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92A74-5827-42A0-9373-A0B1C78A3F6A}">
      <dsp:nvSpPr>
        <dsp:cNvPr id="0" name=""/>
        <dsp:cNvSpPr/>
      </dsp:nvSpPr>
      <dsp:spPr>
        <a:xfrm>
          <a:off x="966978" y="1828800"/>
          <a:ext cx="6761378" cy="9144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Sertifikācijas institūcijai jābūt </a:t>
          </a:r>
          <a:r>
            <a:rPr lang="lv-LV" sz="16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atbildīgai</a:t>
          </a: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par tās darbību </a:t>
          </a:r>
          <a:r>
            <a:rPr lang="lv-LV" sz="16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neietekmējamību</a:t>
          </a: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un nedrīkst pieļaut komerciālu, finansiālu vai cita veida spiedienu, lai kompromitētu </a:t>
          </a:r>
          <a:r>
            <a:rPr lang="lv-LV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neietekmējamību</a:t>
          </a: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sp:txBody>
      <dsp:txXfrm>
        <a:off x="966978" y="1828800"/>
        <a:ext cx="6761378" cy="914400"/>
      </dsp:txXfrm>
    </dsp:sp>
    <dsp:sp modelId="{46DAAE56-B54A-4A32-8ED7-9D9FD83C5D70}">
      <dsp:nvSpPr>
        <dsp:cNvPr id="0" name=""/>
        <dsp:cNvSpPr/>
      </dsp:nvSpPr>
      <dsp:spPr>
        <a:xfrm>
          <a:off x="395478" y="1714500"/>
          <a:ext cx="1143000" cy="114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5CF2F-0654-4773-A27C-3A46A8B579BD}">
      <dsp:nvSpPr>
        <dsp:cNvPr id="0" name=""/>
        <dsp:cNvSpPr/>
      </dsp:nvSpPr>
      <dsp:spPr>
        <a:xfrm>
          <a:off x="634593" y="3200400"/>
          <a:ext cx="7093762" cy="9144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Sertifikācijas institūcijai jābūt strukturizētai un pārvaldītai tā, lai nodrošinātu </a:t>
          </a:r>
          <a:r>
            <a:rPr lang="lv-LV" sz="16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neietekmējamību</a:t>
          </a: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 Procedūrām jābūt </a:t>
          </a:r>
          <a:r>
            <a:rPr lang="lv-LV" sz="1600" b="1" u="sng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taisnīgām</a:t>
          </a:r>
          <a:r>
            <a:rPr lang="lv-LV" sz="1600" u="sng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lv-LV" sz="1600" b="1" u="sng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godīgām</a:t>
          </a:r>
          <a:r>
            <a:rPr lang="lv-LV" sz="1600" u="sng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pret visām pusēm</a:t>
          </a:r>
          <a:r>
            <a:rPr lang="lv-LV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lv-LV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34593" y="3200400"/>
        <a:ext cx="7093762" cy="914400"/>
      </dsp:txXfrm>
    </dsp:sp>
    <dsp:sp modelId="{1E8C0554-8996-4A3F-AD8C-2FDFB92C46D5}">
      <dsp:nvSpPr>
        <dsp:cNvPr id="0" name=""/>
        <dsp:cNvSpPr/>
      </dsp:nvSpPr>
      <dsp:spPr>
        <a:xfrm>
          <a:off x="63093" y="3086100"/>
          <a:ext cx="1143000" cy="114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DD8E7-55C4-4972-830B-606E5C9F8F1A}">
      <dsp:nvSpPr>
        <dsp:cNvPr id="0" name=""/>
        <dsp:cNvSpPr/>
      </dsp:nvSpPr>
      <dsp:spPr>
        <a:xfrm>
          <a:off x="3536" y="0"/>
          <a:ext cx="4050506" cy="418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Eiropas būvniecības kontroles konsorcijs </a:t>
          </a: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(CEBC) projekta «</a:t>
          </a:r>
          <a:r>
            <a:rPr lang="lv-LV" sz="1400" i="1" kern="1200" dirty="0">
              <a:latin typeface="Verdana" panose="020B0604030504040204" pitchFamily="34" charset="0"/>
              <a:ea typeface="Verdana" panose="020B0604030504040204" pitchFamily="34" charset="0"/>
            </a:rPr>
            <a:t>Building </a:t>
          </a:r>
          <a:r>
            <a:rPr lang="lv-LV" sz="1400" i="1" kern="1200" dirty="0" err="1">
              <a:latin typeface="Verdana" panose="020B0604030504040204" pitchFamily="34" charset="0"/>
              <a:ea typeface="Verdana" panose="020B0604030504040204" pitchFamily="34" charset="0"/>
            </a:rPr>
            <a:t>control</a:t>
          </a:r>
          <a:r>
            <a:rPr lang="lv-LV" sz="1400" i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400" i="1" kern="1200" dirty="0" err="1">
              <a:latin typeface="Verdana" panose="020B0604030504040204" pitchFamily="34" charset="0"/>
              <a:ea typeface="Verdana" panose="020B0604030504040204" pitchFamily="34" charset="0"/>
            </a:rPr>
            <a:t>competencies</a:t>
          </a: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» no 2019.gada aprīļa līdz jūnijam veica aptauju par </a:t>
          </a:r>
          <a:r>
            <a:rPr lang="lv-LV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būvspeciālistu</a:t>
          </a: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 kompetences novērtēšanas procesu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25</a:t>
          </a: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 valstīs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536" y="1675914"/>
        <a:ext cx="4050506" cy="1675914"/>
      </dsp:txXfrm>
    </dsp:sp>
    <dsp:sp modelId="{0A8B7F49-FF99-44F2-A2E3-B3AF2619323B}">
      <dsp:nvSpPr>
        <dsp:cNvPr id="0" name=""/>
        <dsp:cNvSpPr/>
      </dsp:nvSpPr>
      <dsp:spPr>
        <a:xfrm>
          <a:off x="1188468" y="228003"/>
          <a:ext cx="1680642" cy="144196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B7420AD-8965-4775-B353-4A6B75D28033}">
      <dsp:nvSpPr>
        <dsp:cNvPr id="0" name=""/>
        <dsp:cNvSpPr/>
      </dsp:nvSpPr>
      <dsp:spPr>
        <a:xfrm>
          <a:off x="4175557" y="0"/>
          <a:ext cx="4050506" cy="418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Apkopotas atbildes no </a:t>
          </a: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16 valstīm</a:t>
          </a: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 Beļģijas, Kipras, Dānijas, Anglijas &amp; Velsas, Zviedrijas, Francijas, Īrijas, Nīderlandes, Norvēģijas, Polijas, Skotijas, Slovēnijas, Spānijas, Latvijas, Lietuvas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175557" y="1675914"/>
        <a:ext cx="4050506" cy="1675914"/>
      </dsp:txXfrm>
    </dsp:sp>
    <dsp:sp modelId="{A50DE19C-5755-487B-8BD5-7F1264FF1250}">
      <dsp:nvSpPr>
        <dsp:cNvPr id="0" name=""/>
        <dsp:cNvSpPr/>
      </dsp:nvSpPr>
      <dsp:spPr>
        <a:xfrm>
          <a:off x="5256903" y="125854"/>
          <a:ext cx="1887815" cy="164626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DFA0B59-A75E-4B1F-95C2-E27C8DB306FD}">
      <dsp:nvSpPr>
        <dsp:cNvPr id="0" name=""/>
        <dsp:cNvSpPr/>
      </dsp:nvSpPr>
      <dsp:spPr>
        <a:xfrm>
          <a:off x="329183" y="3351828"/>
          <a:ext cx="7571232" cy="628467"/>
        </a:xfrm>
        <a:prstGeom prst="left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F9A6E-3A7A-4E3D-B96E-774358AF9639}">
      <dsp:nvSpPr>
        <dsp:cNvPr id="0" name=""/>
        <dsp:cNvSpPr/>
      </dsp:nvSpPr>
      <dsp:spPr>
        <a:xfrm>
          <a:off x="-3598093" y="-556710"/>
          <a:ext cx="4318713" cy="4318713"/>
        </a:xfrm>
        <a:prstGeom prst="blockArc">
          <a:avLst>
            <a:gd name="adj1" fmla="val 18900000"/>
            <a:gd name="adj2" fmla="val 2700000"/>
            <a:gd name="adj3" fmla="val 500"/>
          </a:avLst>
        </a:pr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7BEEE-EBF5-40DE-A5CB-E1313DEAF195}">
      <dsp:nvSpPr>
        <dsp:cNvPr id="0" name=""/>
        <dsp:cNvSpPr/>
      </dsp:nvSpPr>
      <dsp:spPr>
        <a:xfrm>
          <a:off x="606120" y="306270"/>
          <a:ext cx="6199623" cy="1178911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6827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Standartizēt un pilnveidot </a:t>
          </a:r>
          <a:r>
            <a:rPr lang="lv-LV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kompetences novērtēšanas sistēmu, lai novērstu risku iestāšanos attiecībā uz sabiedrības drošību.</a:t>
          </a:r>
          <a:endParaRPr lang="lv-LV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06120" y="306270"/>
        <a:ext cx="6199623" cy="1178911"/>
      </dsp:txXfrm>
    </dsp:sp>
    <dsp:sp modelId="{E7BBD889-847F-4FF8-8D97-D974D586C382}">
      <dsp:nvSpPr>
        <dsp:cNvPr id="0" name=""/>
        <dsp:cNvSpPr/>
      </dsp:nvSpPr>
      <dsp:spPr>
        <a:xfrm>
          <a:off x="16907" y="343447"/>
          <a:ext cx="1144610" cy="114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B3E6C-A53D-42C1-933C-94C6B9B7E312}">
      <dsp:nvSpPr>
        <dsp:cNvPr id="0" name=""/>
        <dsp:cNvSpPr/>
      </dsp:nvSpPr>
      <dsp:spPr>
        <a:xfrm>
          <a:off x="606120" y="1879147"/>
          <a:ext cx="6199623" cy="915688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68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Kompetences novērtēšanas institūciju kontroli, </a:t>
          </a:r>
          <a:r>
            <a:rPr lang="lv-LV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uzraudzību veic neatkarīga trešā puse</a:t>
          </a:r>
          <a:r>
            <a:rPr lang="lv-LV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lv-LV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06120" y="1879147"/>
        <a:ext cx="6199623" cy="915688"/>
      </dsp:txXfrm>
    </dsp:sp>
    <dsp:sp modelId="{78579851-C18C-48EA-9069-38D9B03173FA}">
      <dsp:nvSpPr>
        <dsp:cNvPr id="0" name=""/>
        <dsp:cNvSpPr/>
      </dsp:nvSpPr>
      <dsp:spPr>
        <a:xfrm>
          <a:off x="16907" y="1717235"/>
          <a:ext cx="1144610" cy="1144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AE9D0-EC2A-4C82-AE74-309935853280}">
      <dsp:nvSpPr>
        <dsp:cNvPr id="0" name=""/>
        <dsp:cNvSpPr/>
      </dsp:nvSpPr>
      <dsp:spPr>
        <a:xfrm>
          <a:off x="6105" y="0"/>
          <a:ext cx="2596997" cy="45259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>
              <a:latin typeface="Verdana" panose="020B0604030504040204" pitchFamily="34" charset="0"/>
              <a:ea typeface="Verdana" panose="020B0604030504040204" pitchFamily="34" charset="0"/>
            </a:rPr>
            <a:t>Pilnveides nepieciešamība</a:t>
          </a:r>
          <a:endParaRPr lang="en-US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105" y="0"/>
        <a:ext cx="2596997" cy="1357788"/>
      </dsp:txXfrm>
    </dsp:sp>
    <dsp:sp modelId="{68BFBF61-B689-48EE-A51F-EA760CFA69F7}">
      <dsp:nvSpPr>
        <dsp:cNvPr id="0" name=""/>
        <dsp:cNvSpPr/>
      </dsp:nvSpPr>
      <dsp:spPr>
        <a:xfrm>
          <a:off x="270795" y="1359114"/>
          <a:ext cx="2067617" cy="136463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>
              <a:latin typeface="Verdana" panose="020B0604030504040204" pitchFamily="34" charset="0"/>
              <a:ea typeface="Verdana" panose="020B0604030504040204" pitchFamily="34" charset="0"/>
            </a:rPr>
            <a:t>Kompetences novērtēšana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10764" y="1399083"/>
        <a:ext cx="1987679" cy="1284701"/>
      </dsp:txXfrm>
    </dsp:sp>
    <dsp:sp modelId="{F0269244-6679-4157-B65D-F060E949EF40}">
      <dsp:nvSpPr>
        <dsp:cNvPr id="0" name=""/>
        <dsp:cNvSpPr/>
      </dsp:nvSpPr>
      <dsp:spPr>
        <a:xfrm>
          <a:off x="234312" y="2933699"/>
          <a:ext cx="2140582" cy="136463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41044"/>
            <a:satOff val="-448"/>
            <a:lumOff val="511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>
              <a:latin typeface="Verdana" panose="020B0604030504040204" pitchFamily="34" charset="0"/>
              <a:ea typeface="Verdana" panose="020B0604030504040204" pitchFamily="34" charset="0"/>
            </a:rPr>
            <a:t>Uzraudzība</a:t>
          </a:r>
          <a:endParaRPr lang="en-US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74281" y="2973668"/>
        <a:ext cx="2060644" cy="1284701"/>
      </dsp:txXfrm>
    </dsp:sp>
    <dsp:sp modelId="{C392EAF6-D6A0-40DC-80DF-E55809CCD2D1}">
      <dsp:nvSpPr>
        <dsp:cNvPr id="0" name=""/>
        <dsp:cNvSpPr/>
      </dsp:nvSpPr>
      <dsp:spPr>
        <a:xfrm>
          <a:off x="2847407" y="0"/>
          <a:ext cx="3257403" cy="45259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Problēma</a:t>
          </a:r>
          <a:endParaRPr lang="en-US" sz="20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47407" y="0"/>
        <a:ext cx="3257403" cy="1357788"/>
      </dsp:txXfrm>
    </dsp:sp>
    <dsp:sp modelId="{6A549D58-5A21-4BDD-9274-FF5FC9DAB0F9}">
      <dsp:nvSpPr>
        <dsp:cNvPr id="0" name=""/>
        <dsp:cNvSpPr/>
      </dsp:nvSpPr>
      <dsp:spPr>
        <a:xfrm>
          <a:off x="3085667" y="1357807"/>
          <a:ext cx="2780884" cy="116640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82088"/>
            <a:satOff val="-895"/>
            <a:lumOff val="1023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lv-LV" sz="160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1600" kern="1200">
              <a:latin typeface="Verdana" panose="020B0604030504040204" pitchFamily="34" charset="0"/>
              <a:ea typeface="Verdana" panose="020B0604030504040204" pitchFamily="34" charset="0"/>
            </a:rPr>
            <a:t>-Nav skaidri definētas būvniecības nozarē nepieciešamās kompetences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600" kern="1200" dirty="0"/>
        </a:p>
      </dsp:txBody>
      <dsp:txXfrm>
        <a:off x="3119830" y="1391970"/>
        <a:ext cx="2712558" cy="1098081"/>
      </dsp:txXfrm>
    </dsp:sp>
    <dsp:sp modelId="{06AF5911-C880-4A1A-911C-9A01984ADABC}">
      <dsp:nvSpPr>
        <dsp:cNvPr id="0" name=""/>
        <dsp:cNvSpPr/>
      </dsp:nvSpPr>
      <dsp:spPr>
        <a:xfrm>
          <a:off x="3066005" y="2703662"/>
          <a:ext cx="2820207" cy="1595984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23133"/>
            <a:satOff val="-1343"/>
            <a:lumOff val="1534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-Nav skaidri definēti un vienoti uzraudzības kritēriji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- Ietekmējamības riski sertifikācijas procesā</a:t>
          </a:r>
          <a:endParaRPr lang="en-US" sz="16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112750" y="2750407"/>
        <a:ext cx="2726717" cy="1502494"/>
      </dsp:txXfrm>
    </dsp:sp>
    <dsp:sp modelId="{010127DD-00C9-407D-B14B-D98ABE982570}">
      <dsp:nvSpPr>
        <dsp:cNvPr id="0" name=""/>
        <dsp:cNvSpPr/>
      </dsp:nvSpPr>
      <dsp:spPr>
        <a:xfrm>
          <a:off x="6349116" y="0"/>
          <a:ext cx="3257403" cy="45259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Risinājums</a:t>
          </a:r>
          <a:endParaRPr lang="en-US" sz="20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349116" y="0"/>
        <a:ext cx="3257403" cy="1357788"/>
      </dsp:txXfrm>
    </dsp:sp>
    <dsp:sp modelId="{BEE20A71-4B40-4325-ADDF-6FD7DEAC152C}">
      <dsp:nvSpPr>
        <dsp:cNvPr id="0" name=""/>
        <dsp:cNvSpPr/>
      </dsp:nvSpPr>
      <dsp:spPr>
        <a:xfrm>
          <a:off x="6674856" y="1359114"/>
          <a:ext cx="2605922" cy="136463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64177"/>
            <a:satOff val="-1790"/>
            <a:lumOff val="204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-Definēt būvniecības nozarē nepieciešamās kompetences un pielāgot eksāmena saturu</a:t>
          </a:r>
        </a:p>
      </dsp:txBody>
      <dsp:txXfrm>
        <a:off x="6714825" y="1399083"/>
        <a:ext cx="2525984" cy="1284701"/>
      </dsp:txXfrm>
    </dsp:sp>
    <dsp:sp modelId="{FD37EFEB-C9F4-4251-BE65-C4786AFE8487}">
      <dsp:nvSpPr>
        <dsp:cNvPr id="0" name=""/>
        <dsp:cNvSpPr/>
      </dsp:nvSpPr>
      <dsp:spPr>
        <a:xfrm>
          <a:off x="6674856" y="2933699"/>
          <a:ext cx="2605922" cy="136463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>
              <a:latin typeface="Verdana" panose="020B0604030504040204" pitchFamily="34" charset="0"/>
              <a:ea typeface="Verdana" panose="020B0604030504040204" pitchFamily="34" charset="0"/>
            </a:rPr>
            <a:t>-Izstrādāt vienotus uzraudzības kritērijus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>
              <a:latin typeface="Verdana" panose="020B0604030504040204" pitchFamily="34" charset="0"/>
              <a:ea typeface="Verdana" panose="020B0604030504040204" pitchFamily="34" charset="0"/>
            </a:rPr>
            <a:t>-Pārskatīt pienākumu un atbildību sadalījumu iesaistītajām pusēm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714825" y="2973668"/>
        <a:ext cx="2525984" cy="1284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89125-7369-471A-B103-1C8A72442FD3}" type="datetimeFigureOut">
              <a:rPr lang="lv-LV" smtClean="0"/>
              <a:t>18.06.2020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20558-7DD4-4117-BF81-7B736E8AB1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3517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9574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E8C5B7-69CB-4ADF-B24F-2925A50D24F4}" type="datetimeFigureOut">
              <a:rPr lang="lv-LV" altLang="lv-LV"/>
              <a:pPr>
                <a:defRPr/>
              </a:pPr>
              <a:t>18.06.2020</a:t>
            </a:fld>
            <a:endParaRPr lang="lv-LV" alt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9574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F68ABF-6325-4281-9FD8-38D063DF5D1A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62145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525713" y="2265363"/>
            <a:ext cx="45450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lv-LV" sz="2000">
                <a:latin typeface="Arial" panose="020B0604020202020204" pitchFamily="34" charset="0"/>
              </a:rPr>
              <a:t>Būvniecības valsts kontroles birojs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5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4288" y="1141413"/>
            <a:ext cx="25971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lv-LV" sz="1100">
                <a:latin typeface="Arial" panose="020B0604020202020204" pitchFamily="34" charset="0"/>
              </a:rPr>
              <a:t>Būvniecības valsts kontroles birojs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E6D6C19-4EBD-463F-B2DB-F8EE9F5F073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5518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BBDE894-CE77-44A2-B5D5-C8BBA030B6A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4076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AB5709-8C51-422B-A470-C2EFF3A964A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2299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93A8729-E4F1-478D-AC67-D930C5DE18B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9412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33BB229-24A7-46D3-8CB1-54B1FC32400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6460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73E5787-54CC-41DE-9363-D4B2B58989D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426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1A316C8-0491-42D7-AEBE-45BDCA0F3F4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2081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64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FBEBC4-9ECE-4B60-9332-E8E76D7B3FA5}" type="datetime1">
              <a:rPr lang="en-US" altLang="lv-LV"/>
              <a:pPr>
                <a:defRPr/>
              </a:pPr>
              <a:t>6/18/2020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9C2B28-8564-4805-B11D-FD6CA477597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aija.Kavosa@bvkb.gov.l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551576" y="2885813"/>
            <a:ext cx="7772400" cy="14036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BŪVSPECIĀLISTU SERTIFICĒŠANAS IETVARS: PIEREDZE UN IZAICINĀJUMI</a:t>
            </a:r>
            <a:endParaRPr lang="lv-LV" altLang="lv-LV" sz="2400" dirty="0">
              <a:ea typeface="MS PGothic" panose="020B0600070205080204" pitchFamily="34" charset="-128"/>
            </a:endParaRPr>
          </a:p>
        </p:txBody>
      </p:sp>
      <p:sp>
        <p:nvSpPr>
          <p:cNvPr id="1229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846638"/>
            <a:ext cx="7772400" cy="914400"/>
          </a:xfrm>
        </p:spPr>
        <p:txBody>
          <a:bodyPr/>
          <a:lstStyle/>
          <a:p>
            <a:pPr algn="r"/>
            <a:r>
              <a:rPr lang="lv-LV" altLang="lv-LV" dirty="0" err="1">
                <a:ea typeface="MS PGothic" panose="020B0600070205080204" pitchFamily="34" charset="-128"/>
              </a:rPr>
              <a:t>Būvspeciālistu</a:t>
            </a:r>
            <a:r>
              <a:rPr lang="lv-LV" altLang="lv-LV" dirty="0">
                <a:ea typeface="MS PGothic" panose="020B0600070205080204" pitchFamily="34" charset="-128"/>
              </a:rPr>
              <a:t> </a:t>
            </a:r>
            <a:r>
              <a:rPr lang="lv-LV" altLang="lv-LV" dirty="0" err="1">
                <a:ea typeface="MS PGothic" panose="020B0600070205080204" pitchFamily="34" charset="-128"/>
              </a:rPr>
              <a:t>serticēšanas</a:t>
            </a:r>
            <a:endParaRPr lang="lv-LV" altLang="lv-LV" dirty="0">
              <a:ea typeface="MS PGothic" panose="020B0600070205080204" pitchFamily="34" charset="-128"/>
            </a:endParaRPr>
          </a:p>
          <a:p>
            <a:pPr algn="r"/>
            <a:r>
              <a:rPr lang="lv-LV" altLang="lv-LV" dirty="0">
                <a:ea typeface="MS PGothic" panose="020B0600070205080204" pitchFamily="34" charset="-128"/>
              </a:rPr>
              <a:t>nodaļas vadītāja</a:t>
            </a:r>
          </a:p>
          <a:p>
            <a:pPr algn="r"/>
            <a:r>
              <a:rPr lang="lv-LV" altLang="lv-LV" b="1" dirty="0">
                <a:ea typeface="MS PGothic" panose="020B0600070205080204" pitchFamily="34" charset="-128"/>
              </a:rPr>
              <a:t>Maija Kavosa</a:t>
            </a:r>
          </a:p>
        </p:txBody>
      </p:sp>
      <p:sp>
        <p:nvSpPr>
          <p:cNvPr id="1229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5001936" cy="639762"/>
          </a:xfrm>
        </p:spPr>
        <p:txBody>
          <a:bodyPr/>
          <a:lstStyle/>
          <a:p>
            <a:pPr algn="r"/>
            <a:r>
              <a:rPr lang="lv-LV" altLang="lv-LV" dirty="0">
                <a:ea typeface="MS PGothic" panose="020B0600070205080204" pitchFamily="34" charset="-128"/>
              </a:rPr>
              <a:t>Rīgā, 18.06.2020.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753-29AC-47C9-A9E4-10CBCFCB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rgbClr val="009999"/>
                </a:solidFill>
              </a:rPr>
              <a:t>Profesionālās kompetences ietvars: nozares viedoklis [3]</a:t>
            </a:r>
            <a:endParaRPr lang="lv-LV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C39FE17-6274-48AE-91DE-EB98A394B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765732"/>
              </p:ext>
            </p:extLst>
          </p:nvPr>
        </p:nvGraphicFramePr>
        <p:xfrm>
          <a:off x="606826" y="1728890"/>
          <a:ext cx="7927574" cy="358081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55058">
                  <a:extLst>
                    <a:ext uri="{9D8B030D-6E8A-4147-A177-3AD203B41FA5}">
                      <a16:colId xmlns:a16="http://schemas.microsoft.com/office/drawing/2014/main" val="32620861"/>
                    </a:ext>
                  </a:extLst>
                </a:gridCol>
                <a:gridCol w="4664752">
                  <a:extLst>
                    <a:ext uri="{9D8B030D-6E8A-4147-A177-3AD203B41FA5}">
                      <a16:colId xmlns:a16="http://schemas.microsoft.com/office/drawing/2014/main" val="3236505769"/>
                    </a:ext>
                  </a:extLst>
                </a:gridCol>
                <a:gridCol w="1023209">
                  <a:extLst>
                    <a:ext uri="{9D8B030D-6E8A-4147-A177-3AD203B41FA5}">
                      <a16:colId xmlns:a16="http://schemas.microsoft.com/office/drawing/2014/main" val="1809477324"/>
                    </a:ext>
                  </a:extLst>
                </a:gridCol>
                <a:gridCol w="891544">
                  <a:extLst>
                    <a:ext uri="{9D8B030D-6E8A-4147-A177-3AD203B41FA5}">
                      <a16:colId xmlns:a16="http://schemas.microsoft.com/office/drawing/2014/main" val="11823559"/>
                    </a:ext>
                  </a:extLst>
                </a:gridCol>
                <a:gridCol w="893011">
                  <a:extLst>
                    <a:ext uri="{9D8B030D-6E8A-4147-A177-3AD203B41FA5}">
                      <a16:colId xmlns:a16="http://schemas.microsoft.com/office/drawing/2014/main" val="950285019"/>
                    </a:ext>
                  </a:extLst>
                </a:gridCol>
              </a:tblGrid>
              <a:tr h="311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Nr.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Kompetence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Biežums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Vieta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5605928"/>
                  </a:ext>
                </a:extLst>
              </a:tr>
              <a:tr h="311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Tehniskās zināšanas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525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78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6152454"/>
                  </a:ext>
                </a:extLst>
              </a:tr>
              <a:tr h="311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Spēja pielietot iegūtās teorētiskās zināšanas praksē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485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7339127"/>
                  </a:ext>
                </a:extLst>
              </a:tr>
              <a:tr h="311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rinda" panose="020B0502040204020203" pitchFamily="34" charset="0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Pieredze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481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71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8013194"/>
                  </a:ext>
                </a:extLst>
              </a:tr>
              <a:tr h="311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Spēja pieņemt lēmumu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384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9932584"/>
                  </a:ext>
                </a:extLst>
              </a:tr>
              <a:tr h="311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Spēja atrisināt problēmas un konflikta situācijas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330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49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4385257"/>
                  </a:ext>
                </a:extLst>
              </a:tr>
              <a:tr h="311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Spēja organizēt un plānot darbu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312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6191333"/>
                  </a:ext>
                </a:extLst>
              </a:tr>
              <a:tr h="311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Komunikācijas prasmes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227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7014387"/>
                  </a:ext>
                </a:extLst>
              </a:tr>
              <a:tr h="311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Spēja strādāt komandā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211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1278789"/>
                  </a:ext>
                </a:extLst>
              </a:tr>
              <a:tr h="311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Motivācija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110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146317"/>
                  </a:ext>
                </a:extLst>
              </a:tr>
              <a:tr h="311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10.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Attieksme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10.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804590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E49F7-A333-4D1F-ACEC-7565A0211B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AEE31-065C-4A9C-BD0B-35E9993400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2091-5FC2-42A8-9A54-93797B9A14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2800" y="6324600"/>
            <a:ext cx="406400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10</a:t>
            </a:fld>
            <a:endParaRPr lang="en-US" alt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A1A07-14CA-43C7-BA6B-F1A8558E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784" y="5403269"/>
            <a:ext cx="963349" cy="82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386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554F-906F-4366-9347-145F738F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err="1">
                <a:solidFill>
                  <a:srgbClr val="009999"/>
                </a:solidFill>
              </a:rPr>
              <a:t>Būvspeciālistu</a:t>
            </a:r>
            <a:r>
              <a:rPr lang="lv-LV" dirty="0">
                <a:solidFill>
                  <a:srgbClr val="009999"/>
                </a:solidFill>
              </a:rPr>
              <a:t> sertificēšana: galvenie izaicinājumi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6E74A-BC0D-45AF-A535-7DF4C5A6F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64FF7-CA31-4A1A-AEAE-F35632825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B17B1-180E-48E8-8C8B-922046777E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2646A-B30D-4DBF-B7ED-6A0AB7E58E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49733" y="6324600"/>
            <a:ext cx="389467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11</a:t>
            </a:fld>
            <a:endParaRPr lang="en-US" altLang="lv-LV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B60A8202-58F9-432D-904A-12588EE95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856294"/>
              </p:ext>
            </p:extLst>
          </p:nvPr>
        </p:nvGraphicFramePr>
        <p:xfrm>
          <a:off x="-925825" y="1447815"/>
          <a:ext cx="96126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94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0C43-B6A6-400E-890B-F2A828D5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rgbClr val="009999"/>
                </a:solidFill>
              </a:rPr>
              <a:t>Personu sertificēšanas institūciju aptauja: rezultāti [1]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72B54-0EDE-4413-9151-2982210E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1752600"/>
            <a:ext cx="8087032" cy="4373573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dirty="0"/>
              <a:t>Personas atbilstība jānovērtē saskaņā ar </a:t>
            </a:r>
            <a:r>
              <a:rPr lang="lv-LV" b="1" dirty="0"/>
              <a:t>nozarē izvirzītajām profesionālās kompetences un </a:t>
            </a:r>
            <a:r>
              <a:rPr lang="lv-LV" b="1" u="sng" dirty="0"/>
              <a:t>kvalitātes prasībām.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dirty="0"/>
              <a:t>Personu sertificēšanas mērķis: </a:t>
            </a:r>
            <a:r>
              <a:rPr lang="lv-LV" b="1" u="sng" dirty="0"/>
              <a:t>aizsargāt sabiedrību </a:t>
            </a:r>
            <a:r>
              <a:rPr lang="lv-LV" dirty="0"/>
              <a:t>no nekvalificēta darbaspēka un apliecinātu personas atbilstību nozarē noteiktajām prasībām.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dirty="0"/>
              <a:t>Lai objektīvi novērtētu profesionālo kompetenci, jābūt </a:t>
            </a:r>
            <a:r>
              <a:rPr lang="lv-LV" u="sng" dirty="0"/>
              <a:t>skaidri definētām kompetences prasībām</a:t>
            </a:r>
            <a:r>
              <a:rPr lang="lv-LV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65E9F-7CDE-45C3-A05E-8C8C0070A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33F87-C1AF-456D-8366-5AFB3274EB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3C13F-C04C-43D2-908C-6E2712C95D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49733" y="6324600"/>
            <a:ext cx="389467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12</a:t>
            </a:fld>
            <a:endParaRPr lang="en-US" altLang="lv-LV"/>
          </a:p>
        </p:txBody>
      </p:sp>
      <p:pic>
        <p:nvPicPr>
          <p:cNvPr id="7" name="Attēls 9">
            <a:extLst>
              <a:ext uri="{FF2B5EF4-FFF2-40B4-BE49-F238E27FC236}">
                <a16:creationId xmlns:a16="http://schemas.microsoft.com/office/drawing/2014/main" id="{BCA3D6AB-3BE5-4DB2-98EA-3D48FABD7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705711"/>
            <a:ext cx="2324501" cy="131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941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0C43-B6A6-400E-890B-F2A828D5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rgbClr val="009999"/>
                </a:solidFill>
              </a:rPr>
              <a:t>Personu sertificēšanas institūciju aptauja: rezultāti [2]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72B54-0EDE-4413-9151-2982210E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1752600"/>
            <a:ext cx="8087032" cy="4373573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dirty="0"/>
              <a:t>Piemērotākā kompetences novērtēšanas metode-</a:t>
            </a:r>
            <a:r>
              <a:rPr lang="lv-LV" b="1" dirty="0"/>
              <a:t>eksāmens ar praktiskiem uzdevumiem</a:t>
            </a:r>
            <a:r>
              <a:rPr lang="lv-LV" dirty="0"/>
              <a:t>, kam pamatā ir konkrētās situācijās balstītu notikumu analīze.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dirty="0"/>
              <a:t>Personu sertificēšanas galvenie </a:t>
            </a:r>
            <a:r>
              <a:rPr lang="lv-LV" b="1" dirty="0"/>
              <a:t>ietekmes faktori</a:t>
            </a:r>
            <a:r>
              <a:rPr lang="lv-LV" dirty="0"/>
              <a:t>: nav vienotas pieejas attiecībā uz normatīvo aktu piemērošanu nozarē, formāla pieeja no uzraugošo institūciju puses.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dirty="0"/>
              <a:t>Nozarē </a:t>
            </a:r>
            <a:r>
              <a:rPr lang="lv-LV" b="1" dirty="0"/>
              <a:t>vissakārtotākās lietas</a:t>
            </a:r>
            <a:r>
              <a:rPr lang="lv-LV" dirty="0"/>
              <a:t>: akreditācija, kompetences pārbaudes institūciju uzraudzības sistēma, skaidras prasības sertificēšanai.</a:t>
            </a:r>
          </a:p>
          <a:p>
            <a:pPr algn="just"/>
            <a:endParaRPr lang="lv-LV" dirty="0"/>
          </a:p>
          <a:p>
            <a:pPr algn="just"/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65E9F-7CDE-45C3-A05E-8C8C0070A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33F87-C1AF-456D-8366-5AFB3274EB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3C13F-C04C-43D2-908C-6E2712C95D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467" y="6324600"/>
            <a:ext cx="448733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13</a:t>
            </a:fld>
            <a:endParaRPr lang="en-US" alt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97714-61A5-4A16-90B9-4B37DA09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629" y="4665133"/>
            <a:ext cx="1798637" cy="146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41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0C43-B6A6-400E-890B-F2A828D5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rgbClr val="009999"/>
                </a:solidFill>
              </a:rPr>
              <a:t>Personu sertificēšana: galvenie izaicinājumi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72B54-0EDE-4413-9151-2982210E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1752600"/>
            <a:ext cx="8087032" cy="4373573"/>
          </a:xfrm>
        </p:spPr>
        <p:txBody>
          <a:bodyPr/>
          <a:lstStyle/>
          <a:p>
            <a:pPr algn="just"/>
            <a:r>
              <a:rPr lang="lv-LV" dirty="0"/>
              <a:t>Lietas, ko personu sertificēšanas nozarē nepieciešams </a:t>
            </a:r>
            <a:r>
              <a:rPr lang="lv-LV" b="1" dirty="0"/>
              <a:t>prioritāri uzlabot</a:t>
            </a:r>
            <a:r>
              <a:rPr lang="lv-LV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dirty="0"/>
              <a:t>Veicināt darba devēju un valsts institūciju izpratni par personu profesionālās kompetences sertificēšanas nozīmi, pilnveidot kvalitātes vadību.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dirty="0"/>
              <a:t>Pastiprināt sertificētā personāla uzraudzību.</a:t>
            </a:r>
          </a:p>
          <a:p>
            <a:pPr algn="just"/>
            <a:endParaRPr lang="lv-LV" dirty="0"/>
          </a:p>
          <a:p>
            <a:pPr algn="just"/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65E9F-7CDE-45C3-A05E-8C8C0070A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33F87-C1AF-456D-8366-5AFB3274EB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3C13F-C04C-43D2-908C-6E2712C95D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423333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14</a:t>
            </a:fld>
            <a:endParaRPr lang="en-US" alt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B821AF-4852-4947-B178-6AED7886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904" y="4138083"/>
            <a:ext cx="3209925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174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0C43-B6A6-400E-890B-F2A828D5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rgbClr val="009999"/>
                </a:solidFill>
              </a:rPr>
              <a:t>Nākotnes prioritātes [1]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72B54-0EDE-4413-9151-2982210E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1752600"/>
            <a:ext cx="8087032" cy="4373573"/>
          </a:xfrm>
        </p:spPr>
        <p:txBody>
          <a:bodyPr/>
          <a:lstStyle/>
          <a:p>
            <a:pPr algn="just"/>
            <a:r>
              <a:rPr lang="lv-LV" dirty="0"/>
              <a:t>Stiprināt </a:t>
            </a:r>
            <a:r>
              <a:rPr lang="lv-LV" dirty="0" err="1"/>
              <a:t>būvspeciālistu</a:t>
            </a:r>
            <a:r>
              <a:rPr lang="lv-LV" dirty="0"/>
              <a:t> </a:t>
            </a:r>
            <a:r>
              <a:rPr lang="lv-LV" b="1" dirty="0"/>
              <a:t>patstāvīgās prakses uzraudzību</a:t>
            </a:r>
            <a:r>
              <a:rPr lang="lv-LV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/>
              <a:t>nodrošinot sertificēšanas institūcijas ar uzraudzības ietvaros nepieciešamo informāciju.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/>
              <a:t>definējot vienotus un skaidrus uzraudzības kritērijus.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/>
              <a:t>ieviešot vienotu uzraudzības pieeju visās </a:t>
            </a:r>
            <a:r>
              <a:rPr lang="lv-LV" dirty="0" err="1"/>
              <a:t>būvspeciālistu</a:t>
            </a:r>
            <a:r>
              <a:rPr lang="lv-LV" dirty="0"/>
              <a:t> sertificēšanas institūcijās attiecībā uz pārkāpumu izvērtēšanu.</a:t>
            </a:r>
          </a:p>
          <a:p>
            <a:pPr algn="just"/>
            <a:endParaRPr lang="lv-LV" dirty="0"/>
          </a:p>
          <a:p>
            <a:pPr algn="just"/>
            <a:endParaRPr lang="lv-LV" dirty="0"/>
          </a:p>
          <a:p>
            <a:pPr algn="just"/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65E9F-7CDE-45C3-A05E-8C8C0070A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33F87-C1AF-456D-8366-5AFB3274EB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3C13F-C04C-43D2-908C-6E2712C95D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423333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15</a:t>
            </a:fld>
            <a:endParaRPr lang="en-US" alt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D37C9-97B7-4868-8BC5-66672A3C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856" y="4135141"/>
            <a:ext cx="276225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303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0C43-B6A6-400E-890B-F2A828D5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rgbClr val="009999"/>
                </a:solidFill>
              </a:rPr>
              <a:t>Nākotnes prioritātes [2]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72B54-0EDE-4413-9151-2982210E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1752600"/>
            <a:ext cx="8087032" cy="4373573"/>
          </a:xfrm>
        </p:spPr>
        <p:txBody>
          <a:bodyPr/>
          <a:lstStyle/>
          <a:p>
            <a:pPr algn="just"/>
            <a:r>
              <a:rPr lang="lv-LV" dirty="0"/>
              <a:t>Pilnveidot </a:t>
            </a:r>
            <a:r>
              <a:rPr lang="lv-LV" dirty="0" err="1"/>
              <a:t>būvspeciālistu</a:t>
            </a:r>
            <a:r>
              <a:rPr lang="lv-LV" dirty="0"/>
              <a:t> </a:t>
            </a:r>
            <a:r>
              <a:rPr lang="lv-LV" b="1" dirty="0"/>
              <a:t>kompetences novērtēšanas procesu</a:t>
            </a:r>
            <a:r>
              <a:rPr lang="lv-LV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dirty="0"/>
              <a:t>definējot būvniecības nozarē nepieciešamās kompetences.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dirty="0"/>
              <a:t>izvēloties atbilstošu kompetences novērtēšanas metodi.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dirty="0"/>
              <a:t>pielāgojot eksaminācijas saturu definētajam kompetences ietvaram.</a:t>
            </a:r>
          </a:p>
          <a:p>
            <a:pPr algn="just"/>
            <a:endParaRPr lang="lv-LV" dirty="0"/>
          </a:p>
          <a:p>
            <a:pPr algn="just"/>
            <a:endParaRPr lang="lv-LV" dirty="0"/>
          </a:p>
          <a:p>
            <a:pPr algn="just"/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65E9F-7CDE-45C3-A05E-8C8C0070A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33F87-C1AF-456D-8366-5AFB3274EB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3C13F-C04C-43D2-908C-6E2712C95D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423333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16</a:t>
            </a:fld>
            <a:endParaRPr lang="en-US" alt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D6F18-771E-48B7-B577-1876F4B9D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419" y="3932903"/>
            <a:ext cx="1710506" cy="208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08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3437238"/>
            <a:ext cx="7772400" cy="960438"/>
          </a:xfrm>
        </p:spPr>
        <p:txBody>
          <a:bodyPr>
            <a:noAutofit/>
          </a:bodyPr>
          <a:lstStyle/>
          <a:p>
            <a:r>
              <a:rPr lang="lv-LV" altLang="lv-LV" sz="2800" dirty="0">
                <a:solidFill>
                  <a:srgbClr val="009999"/>
                </a:solidFill>
                <a:ea typeface="MS PGothic" panose="020B0600070205080204" pitchFamily="34" charset="-128"/>
              </a:rPr>
              <a:t>Paldies par uzmanību!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Autofit/>
          </a:bodyPr>
          <a:lstStyle/>
          <a:p>
            <a:r>
              <a:rPr lang="lv-LV" altLang="lv-LV" sz="2400" dirty="0"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Maija.Kavosa@bvkb.gov.lv</a:t>
            </a:r>
            <a:endParaRPr lang="lv-LV" altLang="lv-LV" sz="2400" dirty="0">
              <a:ea typeface="MS PGothic" panose="020B0600070205080204" pitchFamily="34" charset="-128"/>
            </a:endParaRPr>
          </a:p>
          <a:p>
            <a:r>
              <a:rPr lang="lv-LV" altLang="lv-LV" sz="2400" dirty="0">
                <a:ea typeface="MS PGothic" panose="020B0600070205080204" pitchFamily="34" charset="-128"/>
              </a:rPr>
              <a:t>Tālrunis: 67013346</a:t>
            </a:r>
          </a:p>
          <a:p>
            <a:r>
              <a:rPr lang="lv-LV" altLang="lv-LV" sz="2400" dirty="0">
                <a:solidFill>
                  <a:srgbClr val="009999"/>
                </a:solidFill>
                <a:ea typeface="MS PGothic" panose="020B0600070205080204" pitchFamily="34" charset="-128"/>
              </a:rPr>
              <a:t>www.bvkb.gov.lv.</a:t>
            </a:r>
          </a:p>
        </p:txBody>
      </p:sp>
    </p:spTree>
    <p:extLst>
      <p:ext uri="{BB962C8B-B14F-4D97-AF65-F5344CB8AC3E}">
        <p14:creationId xmlns:p14="http://schemas.microsoft.com/office/powerpoint/2010/main" val="25199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2EF0-F788-42A2-B0B5-172EA661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>
                <a:solidFill>
                  <a:srgbClr val="009999"/>
                </a:solidFill>
              </a:rPr>
              <a:t>Būvspeciālistu</a:t>
            </a:r>
            <a:r>
              <a:rPr lang="lv-LV" dirty="0">
                <a:solidFill>
                  <a:srgbClr val="009999"/>
                </a:solidFill>
              </a:rPr>
              <a:t> sertificēšanas institūcijas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C14DA-3F8F-4F99-BBAA-6E9D90990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961BD-3D6C-426C-9B74-A803EB09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020F-9FB2-4ABC-BC7A-7AF7750C00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2</a:t>
            </a:fld>
            <a:endParaRPr lang="en-US" altLang="lv-LV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862B3ED-6A16-4EB0-9F38-945C8AA31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042895"/>
              </p:ext>
            </p:extLst>
          </p:nvPr>
        </p:nvGraphicFramePr>
        <p:xfrm>
          <a:off x="904568" y="1543664"/>
          <a:ext cx="7890387" cy="466485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222561">
                  <a:extLst>
                    <a:ext uri="{9D8B030D-6E8A-4147-A177-3AD203B41FA5}">
                      <a16:colId xmlns:a16="http://schemas.microsoft.com/office/drawing/2014/main" val="2003904685"/>
                    </a:ext>
                  </a:extLst>
                </a:gridCol>
                <a:gridCol w="1667826">
                  <a:extLst>
                    <a:ext uri="{9D8B030D-6E8A-4147-A177-3AD203B41FA5}">
                      <a16:colId xmlns:a16="http://schemas.microsoft.com/office/drawing/2014/main" val="1788215121"/>
                    </a:ext>
                  </a:extLst>
                </a:gridCol>
              </a:tblGrid>
              <a:tr h="705356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Sertifikācijas institūcija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Aktīvo sertifikātu skaits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886672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Būvinženieru savienība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295114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Siltuma, gāzes un ūdens tehnoloģijas inženieru savienība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170253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Elektroenerģētiķu un </a:t>
                      </a:r>
                      <a:r>
                        <a:rPr lang="lv-LV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Energobūvnieku</a:t>
                      </a:r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asociācija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333059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Arhitektu savienība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05263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Dzelzceļnieku biedrība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71567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Elektriķu brālība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365963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Melioratoru biedrība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756611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Jūrniecības savienība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355251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Būvniecības valsts kontroles birojs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01619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SIA «SERTEKS»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741166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pPr algn="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12 649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446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4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2EF0-F788-42A2-B0B5-172EA661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dirty="0">
                <a:solidFill>
                  <a:srgbClr val="009999"/>
                </a:solidFill>
              </a:rPr>
              <a:t>Sertificēšanas shēma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C14DA-3F8F-4F99-BBAA-6E9D90990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961BD-3D6C-426C-9B74-A803EB09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020F-9FB2-4ABC-BC7A-7AF7750C00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3</a:t>
            </a:fld>
            <a:endParaRPr lang="en-US" altLang="lv-LV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7795E0D-C08E-47D4-8F68-E171B24F9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458" y="1417642"/>
            <a:ext cx="6853084" cy="446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868949-20E7-4FF7-B162-AD3DC00EE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366" y="156324"/>
            <a:ext cx="1474839" cy="12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7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0132-2566-4867-8880-0CE135F4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err="1">
                <a:solidFill>
                  <a:srgbClr val="009999"/>
                </a:solidFill>
              </a:rPr>
              <a:t>Neietekmējamība</a:t>
            </a:r>
            <a:r>
              <a:rPr lang="lv-LV" dirty="0">
                <a:solidFill>
                  <a:srgbClr val="009999"/>
                </a:solidFill>
              </a:rPr>
              <a:t> kā būtiskākā standarta prasība</a:t>
            </a:r>
            <a:endParaRPr lang="lv-LV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EA56912-C814-4E41-B83F-FAE884B6A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098827"/>
              </p:ext>
            </p:extLst>
          </p:nvPr>
        </p:nvGraphicFramePr>
        <p:xfrm>
          <a:off x="895350" y="1752600"/>
          <a:ext cx="77914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08171-45A4-4CAD-8BE3-BF1633BA7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42038-D465-4EE1-9C77-10A22889C3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5F64-8A94-486D-94AF-42DD124B49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4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4109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04DFE80-CD02-4A3A-AA9B-5CFC6447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>
            <a:normAutofit/>
          </a:bodyPr>
          <a:lstStyle/>
          <a:p>
            <a:r>
              <a:rPr lang="lv-LV" dirty="0" err="1">
                <a:solidFill>
                  <a:srgbClr val="009999"/>
                </a:solidFill>
              </a:rPr>
              <a:t>Būvspeciālistu</a:t>
            </a:r>
            <a:r>
              <a:rPr lang="lv-LV" dirty="0">
                <a:solidFill>
                  <a:srgbClr val="009999"/>
                </a:solidFill>
              </a:rPr>
              <a:t> sertificēšana: ES dalībvalstu pieredze [1]</a:t>
            </a:r>
            <a:endParaRPr lang="en-US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0AA4F99-716D-480B-9CD4-5537C4158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D35194F-08E4-4A71-86D6-6C9284A307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F91278D-4893-4806-8D3C-FFD9950E0E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64492" y="6324600"/>
            <a:ext cx="374708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5</a:t>
            </a:fld>
            <a:endParaRPr lang="en-US" altLang="lv-LV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11BC112-FAB4-4977-83EB-349886997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65028" y="1585519"/>
          <a:ext cx="6096000" cy="427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atura vietturis 9">
            <a:extLst>
              <a:ext uri="{FF2B5EF4-FFF2-40B4-BE49-F238E27FC236}">
                <a16:creationId xmlns:a16="http://schemas.microsoft.com/office/drawing/2014/main" id="{3B1BD02C-A391-40DB-A2A6-CCA3898020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207675"/>
              </p:ext>
            </p:extLst>
          </p:nvPr>
        </p:nvGraphicFramePr>
        <p:xfrm>
          <a:off x="526026" y="1758360"/>
          <a:ext cx="8229600" cy="418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506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04DFE80-CD02-4A3A-AA9B-5CFC6447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err="1">
                <a:solidFill>
                  <a:srgbClr val="009999"/>
                </a:solidFill>
              </a:rPr>
              <a:t>Būvspeciālistu</a:t>
            </a:r>
            <a:r>
              <a:rPr lang="lv-LV" dirty="0">
                <a:solidFill>
                  <a:srgbClr val="009999"/>
                </a:solidFill>
              </a:rPr>
              <a:t> sertificēšana: ES dalībvalstu pieredze [2]</a:t>
            </a:r>
            <a:endParaRPr lang="en-US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0AA4F99-716D-480B-9CD4-5537C4158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D35194F-08E4-4A71-86D6-6C9284A307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F91278D-4893-4806-8D3C-FFD9950E0E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55435" y="6324600"/>
            <a:ext cx="483765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6</a:t>
            </a:fld>
            <a:endParaRPr lang="en-US" altLang="lv-LV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669973-30A7-4D4C-AE4A-1A1945A19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16" y="1752600"/>
            <a:ext cx="8188270" cy="4373573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lv-LV" dirty="0"/>
              <a:t>ES dalībvalstīs </a:t>
            </a:r>
            <a:r>
              <a:rPr lang="lv-LV" dirty="0" err="1"/>
              <a:t>būvspeciālistu</a:t>
            </a:r>
            <a:r>
              <a:rPr lang="lv-LV" dirty="0"/>
              <a:t> kompetences novērtēšana balstīta būvniecības regulējumā un saistīta ar sabiedrības drošību.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lv-LV" dirty="0"/>
              <a:t>3 valstīs kompetences novērtēšana ir sertificēta atbilstoši ISO 9001 un ISO/IEC 17024 prasībām (Latvija, Beļģija, Lietuva) un vairākas valstis izskata iespēju sertificēties.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lv-LV" dirty="0"/>
              <a:t>12 valstīs ir skaidri definēts kompetences novērtēšanas ietvars.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EED59B-B493-45DE-A581-D27890FBC6C5}"/>
              </a:ext>
            </a:extLst>
          </p:cNvPr>
          <p:cNvSpPr/>
          <p:nvPr/>
        </p:nvSpPr>
        <p:spPr>
          <a:xfrm>
            <a:off x="7020851" y="4799436"/>
            <a:ext cx="1198917" cy="1198917"/>
          </a:xfrm>
          <a:prstGeom prst="ellipse">
            <a:avLst/>
          </a:prstGeom>
          <a:blipFill rotWithShape="1">
            <a:blip r:embed="rId2"/>
            <a:srcRect/>
            <a:stretch>
              <a:fillRect l="-9000" r="-9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0252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04DFE80-CD02-4A3A-AA9B-5CFC6447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err="1">
                <a:solidFill>
                  <a:srgbClr val="009999"/>
                </a:solidFill>
              </a:rPr>
              <a:t>Būvspeciālistu</a:t>
            </a:r>
            <a:r>
              <a:rPr lang="lv-LV" dirty="0">
                <a:solidFill>
                  <a:srgbClr val="009999"/>
                </a:solidFill>
              </a:rPr>
              <a:t> sertificēšana: ES dalībvalstu pieredze [3]</a:t>
            </a:r>
            <a:endParaRPr lang="en-US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0AA4F99-716D-480B-9CD4-5537C4158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D35194F-08E4-4A71-86D6-6C9284A307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F91278D-4893-4806-8D3C-FFD9950E0E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55435" y="6324600"/>
            <a:ext cx="483765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7</a:t>
            </a:fld>
            <a:endParaRPr lang="en-US" altLang="lv-LV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669973-30A7-4D4C-AE4A-1A1945A19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930" y="1951027"/>
            <a:ext cx="8188270" cy="4373573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lv-LV" dirty="0"/>
              <a:t>9 valstīs funkciju pārraudzību veic valsts pārvaldes iestādes.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lv-LV" dirty="0"/>
              <a:t>Kompetences novērtēšanas procesu galvenokārt veic valsts pārvaldes institūcijas.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lv-LV" dirty="0"/>
              <a:t>Eksāmens, </a:t>
            </a:r>
            <a:r>
              <a:rPr lang="lv-LV" dirty="0" err="1"/>
              <a:t>portfolio</a:t>
            </a:r>
            <a:r>
              <a:rPr lang="lv-LV" dirty="0"/>
              <a:t> un intervija ir visplašāk pielietotās kompetences novērtēšanas metodes.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lv-LV" dirty="0"/>
              <a:t>8 valstīs noteiktas obligātās profesionālās kompetences pilnveides prasības.</a:t>
            </a:r>
          </a:p>
          <a:p>
            <a:pPr algn="just"/>
            <a:endParaRPr lang="lv-LV" dirty="0"/>
          </a:p>
          <a:p>
            <a:pPr algn="just"/>
            <a:endParaRPr lang="lv-LV" dirty="0"/>
          </a:p>
          <a:p>
            <a:pPr marL="457200" indent="-457200" algn="just">
              <a:buAutoNum type="arabicPeriod"/>
            </a:pPr>
            <a:endParaRPr lang="lv-LV" dirty="0"/>
          </a:p>
        </p:txBody>
      </p:sp>
      <p:pic>
        <p:nvPicPr>
          <p:cNvPr id="7" name="Attēls 9">
            <a:extLst>
              <a:ext uri="{FF2B5EF4-FFF2-40B4-BE49-F238E27FC236}">
                <a16:creationId xmlns:a16="http://schemas.microsoft.com/office/drawing/2014/main" id="{029AD10E-E310-4B7D-B6AB-A2CED989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563" y="4674008"/>
            <a:ext cx="2511492" cy="156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136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385B-E3DD-432A-97B4-332F56F1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err="1">
                <a:solidFill>
                  <a:srgbClr val="009999"/>
                </a:solidFill>
              </a:rPr>
              <a:t>Būvspeciālistu</a:t>
            </a:r>
            <a:r>
              <a:rPr lang="lv-LV" dirty="0">
                <a:solidFill>
                  <a:srgbClr val="009999"/>
                </a:solidFill>
              </a:rPr>
              <a:t> sertificēšana: ES dalībvalstu pieredze [4]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6C17E-A7EB-4499-9FC5-C37C8B5B9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B3089-1BF0-4085-B05C-917CD27779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DCE0F-C743-41F7-AE98-AA1C74F45A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72881" y="6324600"/>
            <a:ext cx="366319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8</a:t>
            </a:fld>
            <a:endParaRPr lang="en-US" altLang="lv-LV" dirty="0"/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4B290BCE-53D8-42B6-A7F6-13129DC3A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275133"/>
              </p:ext>
            </p:extLst>
          </p:nvPr>
        </p:nvGraphicFramePr>
        <p:xfrm>
          <a:off x="1398689" y="1826353"/>
          <a:ext cx="6805744" cy="3205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Content Placeholder 10">
            <a:extLst>
              <a:ext uri="{FF2B5EF4-FFF2-40B4-BE49-F238E27FC236}">
                <a16:creationId xmlns:a16="http://schemas.microsoft.com/office/drawing/2014/main" id="{A617207A-7EBC-4712-A744-222FFDB50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3" r="313" b="11851"/>
          <a:stretch/>
        </p:blipFill>
        <p:spPr>
          <a:xfrm>
            <a:off x="3642780" y="4942211"/>
            <a:ext cx="2468040" cy="118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081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04DFE80-CD02-4A3A-AA9B-5CFC6447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err="1">
                <a:solidFill>
                  <a:srgbClr val="009999"/>
                </a:solidFill>
              </a:rPr>
              <a:t>Būvspeciālistu</a:t>
            </a:r>
            <a:r>
              <a:rPr lang="lv-LV" dirty="0">
                <a:solidFill>
                  <a:srgbClr val="009999"/>
                </a:solidFill>
              </a:rPr>
              <a:t> sertificēšana: nozares viedoklis [1]</a:t>
            </a:r>
            <a:endParaRPr lang="en-US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0AA4F99-716D-480B-9CD4-5537C4158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D35194F-08E4-4A71-86D6-6C9284A307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F91278D-4893-4806-8D3C-FFD9950E0E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55435" y="6324600"/>
            <a:ext cx="483765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9</a:t>
            </a:fld>
            <a:endParaRPr lang="en-US" altLang="lv-LV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669973-30A7-4D4C-AE4A-1A1945A19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16" y="1752600"/>
            <a:ext cx="8188270" cy="4373573"/>
          </a:xfrm>
        </p:spPr>
        <p:txBody>
          <a:bodyPr>
            <a:normAutofit/>
          </a:bodyPr>
          <a:lstStyle/>
          <a:p>
            <a:pPr algn="just"/>
            <a:endParaRPr lang="lv-LV" dirty="0"/>
          </a:p>
          <a:p>
            <a:pPr algn="just"/>
            <a:endParaRPr lang="lv-LV" dirty="0"/>
          </a:p>
          <a:p>
            <a:pPr algn="just"/>
            <a:endParaRPr lang="lv-LV" dirty="0"/>
          </a:p>
          <a:p>
            <a:pPr algn="just"/>
            <a:endParaRPr lang="lv-LV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04ED214-F117-473F-9B5F-C71046CFD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89584"/>
              </p:ext>
            </p:extLst>
          </p:nvPr>
        </p:nvGraphicFramePr>
        <p:xfrm>
          <a:off x="457200" y="1600200"/>
          <a:ext cx="8229599" cy="469812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425272">
                  <a:extLst>
                    <a:ext uri="{9D8B030D-6E8A-4147-A177-3AD203B41FA5}">
                      <a16:colId xmlns:a16="http://schemas.microsoft.com/office/drawing/2014/main" val="2997141357"/>
                    </a:ext>
                  </a:extLst>
                </a:gridCol>
                <a:gridCol w="596563">
                  <a:extLst>
                    <a:ext uri="{9D8B030D-6E8A-4147-A177-3AD203B41FA5}">
                      <a16:colId xmlns:a16="http://schemas.microsoft.com/office/drawing/2014/main" val="4238707920"/>
                    </a:ext>
                  </a:extLst>
                </a:gridCol>
                <a:gridCol w="1083759">
                  <a:extLst>
                    <a:ext uri="{9D8B030D-6E8A-4147-A177-3AD203B41FA5}">
                      <a16:colId xmlns:a16="http://schemas.microsoft.com/office/drawing/2014/main" val="690539075"/>
                    </a:ext>
                  </a:extLst>
                </a:gridCol>
                <a:gridCol w="602409">
                  <a:extLst>
                    <a:ext uri="{9D8B030D-6E8A-4147-A177-3AD203B41FA5}">
                      <a16:colId xmlns:a16="http://schemas.microsoft.com/office/drawing/2014/main" val="49469007"/>
                    </a:ext>
                  </a:extLst>
                </a:gridCol>
                <a:gridCol w="1907081">
                  <a:extLst>
                    <a:ext uri="{9D8B030D-6E8A-4147-A177-3AD203B41FA5}">
                      <a16:colId xmlns:a16="http://schemas.microsoft.com/office/drawing/2014/main" val="2297130032"/>
                    </a:ext>
                  </a:extLst>
                </a:gridCol>
                <a:gridCol w="614515">
                  <a:extLst>
                    <a:ext uri="{9D8B030D-6E8A-4147-A177-3AD203B41FA5}">
                      <a16:colId xmlns:a16="http://schemas.microsoft.com/office/drawing/2014/main" val="4119237227"/>
                    </a:ext>
                  </a:extLst>
                </a:gridCol>
              </a:tblGrid>
              <a:tr h="384412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Respondentu skaits 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</a:t>
                      </a: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] 67</a:t>
                      </a: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– 100%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466067"/>
                  </a:ext>
                </a:extLst>
              </a:tr>
              <a:tr h="25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Sertificēšanas institūcija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Vecums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Izglītības līmenis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867182"/>
                  </a:ext>
                </a:extLst>
              </a:tr>
              <a:tr h="452293">
                <a:tc>
                  <a:txBody>
                    <a:bodyPr/>
                    <a:lstStyle/>
                    <a:p>
                      <a:r>
                        <a:rPr lang="lv-LV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Būvinženieru savienība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47.4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20-30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6.5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Vidējā speciālā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14.7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5817463"/>
                  </a:ext>
                </a:extLst>
              </a:tr>
              <a:tr h="452293">
                <a:tc>
                  <a:txBody>
                    <a:bodyPr/>
                    <a:lstStyle/>
                    <a:p>
                      <a:r>
                        <a:rPr lang="lv-LV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Elektroenerģētiķu un </a:t>
                      </a:r>
                      <a:r>
                        <a:rPr lang="lv-LV" sz="14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Energobūvnieku</a:t>
                      </a:r>
                      <a:r>
                        <a:rPr lang="lv-LV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asociācija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14.2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30-40</a:t>
                      </a:r>
                      <a:endParaRPr lang="lv-LV" sz="14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28.8</a:t>
                      </a:r>
                      <a:endParaRPr lang="lv-LV" sz="14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1.Līmeņa profesionālā augstākā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8.6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9415498"/>
                  </a:ext>
                </a:extLst>
              </a:tr>
              <a:tr h="452293">
                <a:tc>
                  <a:txBody>
                    <a:bodyPr/>
                    <a:lstStyle/>
                    <a:p>
                      <a:r>
                        <a:rPr lang="lv-LV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Elektriķu brālība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2.8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40-50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23.9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2.līmeņa profesionālā augstākā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76.7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8021724"/>
                  </a:ext>
                </a:extLst>
              </a:tr>
              <a:tr h="508343">
                <a:tc>
                  <a:txBody>
                    <a:bodyPr/>
                    <a:lstStyle/>
                    <a:p>
                      <a:r>
                        <a:rPr lang="lv-LV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Dzelzceļnieku biedrība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50-65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35.1</a:t>
                      </a:r>
                      <a:endParaRPr lang="lv-LV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8896497"/>
                  </a:ext>
                </a:extLst>
              </a:tr>
              <a:tr h="252427">
                <a:tc>
                  <a:txBody>
                    <a:bodyPr/>
                    <a:lstStyle/>
                    <a:p>
                      <a:r>
                        <a:rPr lang="lv-LV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Arhitektu savienība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5.7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 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5.6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767053"/>
                  </a:ext>
                </a:extLst>
              </a:tr>
              <a:tr h="452293">
                <a:tc>
                  <a:txBody>
                    <a:bodyPr/>
                    <a:lstStyle/>
                    <a:p>
                      <a:r>
                        <a:rPr lang="lv-LV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Siltuma, gāzes un ūdens tehnoloģijas inženieru savienība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6377909"/>
                  </a:ext>
                </a:extLst>
              </a:tr>
              <a:tr h="452293">
                <a:tc>
                  <a:txBody>
                    <a:bodyPr/>
                    <a:lstStyle/>
                    <a:p>
                      <a:r>
                        <a:rPr lang="lv-LV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Latvijas Melioratoru biedrība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2.2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5521844"/>
                  </a:ext>
                </a:extLst>
              </a:tr>
              <a:tr h="520344">
                <a:tc>
                  <a:txBody>
                    <a:bodyPr/>
                    <a:lstStyle/>
                    <a:p>
                      <a:r>
                        <a:rPr lang="lv-LV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Būvniecības valsts kontroles birojs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3.8</a:t>
                      </a:r>
                      <a:endParaRPr lang="lv-LV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lv-LV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625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614281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12305</TotalTime>
  <Words>900</Words>
  <Application>Microsoft Office PowerPoint</Application>
  <PresentationFormat>On-screen Show (4:3)</PresentationFormat>
  <Paragraphs>224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89_Prezentacija_templateLV</vt:lpstr>
      <vt:lpstr>BŪVSPECIĀLISTU SERTIFICĒŠANAS IETVARS: PIEREDZE UN IZAICINĀJUMI</vt:lpstr>
      <vt:lpstr>Būvspeciālistu sertificēšanas institūcijas</vt:lpstr>
      <vt:lpstr>Sertificēšanas shēma</vt:lpstr>
      <vt:lpstr>Neietekmējamība kā būtiskākā standarta prasība</vt:lpstr>
      <vt:lpstr>Būvspeciālistu sertificēšana: ES dalībvalstu pieredze [1]</vt:lpstr>
      <vt:lpstr>Būvspeciālistu sertificēšana: ES dalībvalstu pieredze [2]</vt:lpstr>
      <vt:lpstr>Būvspeciālistu sertificēšana: ES dalībvalstu pieredze [3]</vt:lpstr>
      <vt:lpstr>Būvspeciālistu sertificēšana: ES dalībvalstu pieredze [4]</vt:lpstr>
      <vt:lpstr>Būvspeciālistu sertificēšana: nozares viedoklis [1]</vt:lpstr>
      <vt:lpstr>Profesionālās kompetences ietvars: nozares viedoklis [3]</vt:lpstr>
      <vt:lpstr>Būvspeciālistu sertificēšana: galvenie izaicinājumi</vt:lpstr>
      <vt:lpstr>Personu sertificēšanas institūciju aptauja: rezultāti [1]</vt:lpstr>
      <vt:lpstr>Personu sertificēšanas institūciju aptauja: rezultāti [2]</vt:lpstr>
      <vt:lpstr>Personu sertificēšana: galvenie izaicinājumi</vt:lpstr>
      <vt:lpstr>Nākotnes prioritātes [1]</vt:lpstr>
      <vt:lpstr>Nākotnes prioritātes [2]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Peteris Drukis</dc:creator>
  <cp:lastModifiedBy>Maija Kavosa</cp:lastModifiedBy>
  <cp:revision>973</cp:revision>
  <cp:lastPrinted>2020-06-16T12:41:16Z</cp:lastPrinted>
  <dcterms:created xsi:type="dcterms:W3CDTF">2014-11-20T14:46:47Z</dcterms:created>
  <dcterms:modified xsi:type="dcterms:W3CDTF">2020-06-18T07:06:10Z</dcterms:modified>
</cp:coreProperties>
</file>