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0" r:id="rId3"/>
    <p:sldId id="319" r:id="rId4"/>
    <p:sldId id="314" r:id="rId5"/>
    <p:sldId id="328" r:id="rId6"/>
    <p:sldId id="317" r:id="rId7"/>
    <p:sldId id="315" r:id="rId8"/>
    <p:sldId id="322" r:id="rId9"/>
    <p:sldId id="321" r:id="rId10"/>
    <p:sldId id="258" r:id="rId11"/>
    <p:sldId id="320" r:id="rId12"/>
    <p:sldId id="327" r:id="rId13"/>
    <p:sldId id="309" r:id="rId14"/>
    <p:sldId id="324" r:id="rId15"/>
    <p:sldId id="287" r:id="rId16"/>
    <p:sldId id="289" r:id="rId17"/>
    <p:sldId id="326" r:id="rId18"/>
    <p:sldId id="323"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3300"/>
    <a:srgbClr val="4472C4"/>
    <a:srgbClr val="FF0000"/>
    <a:srgbClr val="E2F0D9"/>
    <a:srgbClr val="DEEBF7"/>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96357" autoAdjust="0"/>
  </p:normalViewPr>
  <p:slideViewPr>
    <p:cSldViewPr snapToGrid="0">
      <p:cViewPr>
        <p:scale>
          <a:sx n="100" d="100"/>
          <a:sy n="100" d="100"/>
        </p:scale>
        <p:origin x="139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oflatvia387-my.sharepoint.com/personal/danis_edu_lu_lv/Documents/P&#275;t&#299;jumi%20un%20projekti/2021%20B&#363;vniec&#299;bas%20p&#275;t&#299;jums/Anketu%20dati/Ekspertizes_rezulta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oflatvia387-my.sharepoint.com/personal/danis_edu_lu_lv/Documents/P&#275;t&#299;jumi%20un%20projekti/2021%20B&#363;vniec&#299;bas%20p&#275;t&#299;jums/Anketu%20dati/Ekspertizes_rezultat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989346332331157"/>
          <c:y val="5.5436507936507937E-2"/>
          <c:w val="0.33761944888172896"/>
          <c:h val="0.6225755820712997"/>
        </c:manualLayout>
      </c:layout>
      <c:barChart>
        <c:barDir val="bar"/>
        <c:grouping val="clustered"/>
        <c:varyColors val="0"/>
        <c:ser>
          <c:idx val="0"/>
          <c:order val="0"/>
          <c:tx>
            <c:strRef>
              <c:f>'Q05'!$D$7</c:f>
              <c:strCache>
                <c:ptCount val="1"/>
                <c:pt idx="0">
                  <c:v>Ietekme uz darbaspēka izmaksām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'Q05'!$C$9:$C$12</c:f>
              <c:strCache>
                <c:ptCount val="4"/>
                <c:pt idx="0">
                  <c:v>Elektroniskās darba laika uzskaites sistēmas ieviešana, t.sk. datu nodošana VEDLUDB.</c:v>
                </c:pt>
                <c:pt idx="1">
                  <c:v>EDLUS sistēmas ieviešanas sliekšņa mazināšana (darba izmaksas no 350 000 EUR un vairāk).</c:v>
                </c:pt>
                <c:pt idx="2">
                  <c:v>Administratīvās atbildības ieviešana būvniecībā no 2020.gada 1.jūlija. </c:v>
                </c:pt>
                <c:pt idx="3">
                  <c:v>Būvniecības nozares ģenerālvienošanās spēkā stāšanās par minimālo darba samaksu būvniecības nozarē.</c:v>
                </c:pt>
              </c:strCache>
            </c:strRef>
          </c:cat>
          <c:val>
            <c:numRef>
              <c:f>'Q05'!$E$134:$E$137</c:f>
              <c:numCache>
                <c:formatCode>0.00</c:formatCode>
                <c:ptCount val="4"/>
                <c:pt idx="0">
                  <c:v>4.6226415094339623</c:v>
                </c:pt>
                <c:pt idx="1">
                  <c:v>3.7450980392156863</c:v>
                </c:pt>
                <c:pt idx="2">
                  <c:v>3.0384615384615383</c:v>
                </c:pt>
                <c:pt idx="3">
                  <c:v>4.9038461538461542</c:v>
                </c:pt>
              </c:numCache>
            </c:numRef>
          </c:val>
          <c:extLst>
            <c:ext xmlns:c16="http://schemas.microsoft.com/office/drawing/2014/chart" uri="{C3380CC4-5D6E-409C-BE32-E72D297353CC}">
              <c16:uniqueId val="{00000000-1498-4509-9BB2-C86E6703799D}"/>
            </c:ext>
          </c:extLst>
        </c:ser>
        <c:ser>
          <c:idx val="1"/>
          <c:order val="1"/>
          <c:tx>
            <c:strRef>
              <c:f>'Q05'!$H$7</c:f>
              <c:strCache>
                <c:ptCount val="1"/>
                <c:pt idx="0">
                  <c:v>Ietekme uz būvmateriālu izmaksām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'Q05'!$C$9:$C$12</c:f>
              <c:strCache>
                <c:ptCount val="4"/>
                <c:pt idx="0">
                  <c:v>Elektroniskās darba laika uzskaites sistēmas ieviešana, t.sk. datu nodošana VEDLUDB.</c:v>
                </c:pt>
                <c:pt idx="1">
                  <c:v>EDLUS sistēmas ieviešanas sliekšņa mazināšana (darba izmaksas no 350 000 EUR un vairāk).</c:v>
                </c:pt>
                <c:pt idx="2">
                  <c:v>Administratīvās atbildības ieviešana būvniecībā no 2020.gada 1.jūlija. </c:v>
                </c:pt>
                <c:pt idx="3">
                  <c:v>Būvniecības nozares ģenerālvienošanās spēkā stāšanās par minimālo darba samaksu būvniecības nozarē.</c:v>
                </c:pt>
              </c:strCache>
            </c:strRef>
          </c:cat>
          <c:val>
            <c:numRef>
              <c:f>'Q05'!$I$134:$I$137</c:f>
              <c:numCache>
                <c:formatCode>0.00</c:formatCode>
                <c:ptCount val="4"/>
                <c:pt idx="0">
                  <c:v>2</c:v>
                </c:pt>
                <c:pt idx="1">
                  <c:v>1.2941176470588236</c:v>
                </c:pt>
                <c:pt idx="2">
                  <c:v>1.6923076923076923</c:v>
                </c:pt>
                <c:pt idx="3">
                  <c:v>2.0384615384615383</c:v>
                </c:pt>
              </c:numCache>
            </c:numRef>
          </c:val>
          <c:extLst>
            <c:ext xmlns:c16="http://schemas.microsoft.com/office/drawing/2014/chart" uri="{C3380CC4-5D6E-409C-BE32-E72D297353CC}">
              <c16:uniqueId val="{00000001-1498-4509-9BB2-C86E6703799D}"/>
            </c:ext>
          </c:extLst>
        </c:ser>
        <c:dLbls>
          <c:dLblPos val="outEnd"/>
          <c:showLegendKey val="0"/>
          <c:showVal val="1"/>
          <c:showCatName val="0"/>
          <c:showSerName val="0"/>
          <c:showPercent val="0"/>
          <c:showBubbleSize val="0"/>
        </c:dLbls>
        <c:gapWidth val="182"/>
        <c:axId val="1194102175"/>
        <c:axId val="1194102591"/>
      </c:barChart>
      <c:catAx>
        <c:axId val="1194102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4102591"/>
        <c:crosses val="autoZero"/>
        <c:auto val="1"/>
        <c:lblAlgn val="ctr"/>
        <c:lblOffset val="100"/>
        <c:noMultiLvlLbl val="0"/>
      </c:catAx>
      <c:valAx>
        <c:axId val="1194102591"/>
        <c:scaling>
          <c:orientation val="minMax"/>
          <c:max val="1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crossAx val="1194102175"/>
        <c:crosses val="max"/>
        <c:crossBetween val="between"/>
      </c:valAx>
      <c:spPr>
        <a:noFill/>
        <a:ln>
          <a:noFill/>
        </a:ln>
        <a:effectLst/>
      </c:spPr>
    </c:plotArea>
    <c:legend>
      <c:legendPos val="r"/>
      <c:layout>
        <c:manualLayout>
          <c:xMode val="edge"/>
          <c:yMode val="edge"/>
          <c:x val="4.0352366982317839E-2"/>
          <c:y val="0.81346418006209331"/>
          <c:w val="0.91012050721802928"/>
          <c:h val="0.156329904276345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091874023053328"/>
          <c:y val="2.9090912119832068E-2"/>
          <c:w val="0.4752921053806119"/>
          <c:h val="0.71917545068528155"/>
        </c:manualLayout>
      </c:layout>
      <c:barChart>
        <c:barDir val="bar"/>
        <c:grouping val="clustered"/>
        <c:varyColors val="0"/>
        <c:ser>
          <c:idx val="0"/>
          <c:order val="0"/>
          <c:tx>
            <c:strRef>
              <c:f>'Q06'!$C$7</c:f>
              <c:strCache>
                <c:ptCount val="1"/>
                <c:pt idx="0">
                  <c:v>Ietekme uz darbaspēka izmaksām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'Q06'!$B$9:$B$15</c:f>
              <c:strCache>
                <c:ptCount val="7"/>
                <c:pt idx="0">
                  <c:v>Vispārējie eksperti</c:v>
                </c:pt>
                <c:pt idx="1">
                  <c:v>Dzīvojamo un nedzīvojamo ēku būvniecības apakšnozares eksperti</c:v>
                </c:pt>
                <c:pt idx="2">
                  <c:v>Transporta objektu būvniecības apakšnozares eksperti</c:v>
                </c:pt>
                <c:pt idx="3">
                  <c:v>Pilsētsaimniecības infrastruktūras objektu būvniecības apakšnozares eksperti</c:v>
                </c:pt>
                <c:pt idx="4">
                  <c:v>Specializēto būvdarbu apakšnozares eksperti</c:v>
                </c:pt>
                <c:pt idx="5">
                  <c:v>Arhitektūras un inženiertehniskie pakalpojumu, tehniskās pārbaudes un analīzes apakšnozares eksperti</c:v>
                </c:pt>
                <c:pt idx="6">
                  <c:v>Būvmateriālu tirdzniecības eksperti</c:v>
                </c:pt>
              </c:strCache>
            </c:strRef>
          </c:cat>
          <c:val>
            <c:numRef>
              <c:f>'Q06'!$D$9:$D$15</c:f>
              <c:numCache>
                <c:formatCode>0.00</c:formatCode>
                <c:ptCount val="7"/>
                <c:pt idx="0">
                  <c:v>4.2307692307692308</c:v>
                </c:pt>
                <c:pt idx="1">
                  <c:v>3.1428571428571428</c:v>
                </c:pt>
                <c:pt idx="2">
                  <c:v>3.1428571428571428</c:v>
                </c:pt>
                <c:pt idx="3">
                  <c:v>4.1428571428571432</c:v>
                </c:pt>
                <c:pt idx="4">
                  <c:v>4</c:v>
                </c:pt>
                <c:pt idx="5">
                  <c:v>3.875</c:v>
                </c:pt>
                <c:pt idx="6">
                  <c:v>4.2</c:v>
                </c:pt>
              </c:numCache>
            </c:numRef>
          </c:val>
          <c:extLst>
            <c:ext xmlns:c16="http://schemas.microsoft.com/office/drawing/2014/chart" uri="{C3380CC4-5D6E-409C-BE32-E72D297353CC}">
              <c16:uniqueId val="{00000000-8F02-42C9-B051-708F9C5DEC5F}"/>
            </c:ext>
          </c:extLst>
        </c:ser>
        <c:ser>
          <c:idx val="1"/>
          <c:order val="1"/>
          <c:tx>
            <c:strRef>
              <c:f>'Q06'!$G$7</c:f>
              <c:strCache>
                <c:ptCount val="1"/>
                <c:pt idx="0">
                  <c:v>Ietekme uz būvmateriālu izmaksām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'Q06'!$B$9:$B$15</c:f>
              <c:strCache>
                <c:ptCount val="7"/>
                <c:pt idx="0">
                  <c:v>Vispārējie eksperti</c:v>
                </c:pt>
                <c:pt idx="1">
                  <c:v>Dzīvojamo un nedzīvojamo ēku būvniecības apakšnozares eksperti</c:v>
                </c:pt>
                <c:pt idx="2">
                  <c:v>Transporta objektu būvniecības apakšnozares eksperti</c:v>
                </c:pt>
                <c:pt idx="3">
                  <c:v>Pilsētsaimniecības infrastruktūras objektu būvniecības apakšnozares eksperti</c:v>
                </c:pt>
                <c:pt idx="4">
                  <c:v>Specializēto būvdarbu apakšnozares eksperti</c:v>
                </c:pt>
                <c:pt idx="5">
                  <c:v>Arhitektūras un inženiertehniskie pakalpojumu, tehniskās pārbaudes un analīzes apakšnozares eksperti</c:v>
                </c:pt>
                <c:pt idx="6">
                  <c:v>Būvmateriālu tirdzniecības eksperti</c:v>
                </c:pt>
              </c:strCache>
            </c:strRef>
          </c:cat>
          <c:val>
            <c:numRef>
              <c:f>'Q06'!$H$9:$H$15</c:f>
              <c:numCache>
                <c:formatCode>0.00</c:formatCode>
                <c:ptCount val="7"/>
                <c:pt idx="0">
                  <c:v>5.615384615384615</c:v>
                </c:pt>
                <c:pt idx="1">
                  <c:v>7.7142857142857144</c:v>
                </c:pt>
                <c:pt idx="2">
                  <c:v>1.8571428571428572</c:v>
                </c:pt>
                <c:pt idx="3">
                  <c:v>6.1428571428571432</c:v>
                </c:pt>
                <c:pt idx="4">
                  <c:v>5</c:v>
                </c:pt>
                <c:pt idx="5">
                  <c:v>6.875</c:v>
                </c:pt>
                <c:pt idx="6">
                  <c:v>5</c:v>
                </c:pt>
              </c:numCache>
            </c:numRef>
          </c:val>
          <c:extLst>
            <c:ext xmlns:c16="http://schemas.microsoft.com/office/drawing/2014/chart" uri="{C3380CC4-5D6E-409C-BE32-E72D297353CC}">
              <c16:uniqueId val="{00000001-8F02-42C9-B051-708F9C5DEC5F}"/>
            </c:ext>
          </c:extLst>
        </c:ser>
        <c:dLbls>
          <c:dLblPos val="outEnd"/>
          <c:showLegendKey val="0"/>
          <c:showVal val="1"/>
          <c:showCatName val="0"/>
          <c:showSerName val="0"/>
          <c:showPercent val="0"/>
          <c:showBubbleSize val="0"/>
        </c:dLbls>
        <c:gapWidth val="182"/>
        <c:axId val="1194102175"/>
        <c:axId val="1194102591"/>
      </c:barChart>
      <c:catAx>
        <c:axId val="1194102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4102591"/>
        <c:crosses val="autoZero"/>
        <c:auto val="1"/>
        <c:lblAlgn val="ctr"/>
        <c:lblOffset val="100"/>
        <c:noMultiLvlLbl val="0"/>
      </c:catAx>
      <c:valAx>
        <c:axId val="1194102591"/>
        <c:scaling>
          <c:orientation val="minMax"/>
          <c:max val="1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4102175"/>
        <c:crosses val="max"/>
        <c:crossBetween val="between"/>
      </c:valAx>
      <c:spPr>
        <a:noFill/>
        <a:ln>
          <a:noFill/>
        </a:ln>
        <a:effectLst/>
      </c:spPr>
    </c:plotArea>
    <c:legend>
      <c:legendPos val="r"/>
      <c:layout>
        <c:manualLayout>
          <c:xMode val="edge"/>
          <c:yMode val="edge"/>
          <c:x val="4.4683118352284737E-2"/>
          <c:y val="0.89845376700240953"/>
          <c:w val="0.91755199625961736"/>
          <c:h val="7.84642497262184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94551-4369-4039-A253-AA877EBCA5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8AEE7F-09A9-4669-BCD5-0B6E4A5DAD5A}">
      <dgm:prSet/>
      <dgm:spPr/>
      <dgm:t>
        <a:bodyPr/>
        <a:lstStyle/>
        <a:p>
          <a:r>
            <a:rPr lang="lv-LV" dirty="0"/>
            <a:t>Pieprasījuma pieaugums lielajos tirgos (piem., ASV, Ķīna), veicina Latvijas kokmateriālu izplatītāju pārorientāciju uz eksporta tirgiem.</a:t>
          </a:r>
          <a:endParaRPr lang="en-US" dirty="0"/>
        </a:p>
      </dgm:t>
    </dgm:pt>
    <dgm:pt modelId="{8698EF22-E5E4-4E5F-B388-A5364E2A00C7}" type="parTrans" cxnId="{BDA1A7A8-0697-4CF6-AAC1-36C0A7F1942B}">
      <dgm:prSet/>
      <dgm:spPr/>
      <dgm:t>
        <a:bodyPr/>
        <a:lstStyle/>
        <a:p>
          <a:endParaRPr lang="en-US"/>
        </a:p>
      </dgm:t>
    </dgm:pt>
    <dgm:pt modelId="{AD5A6B1D-B6BF-428B-8ADA-59F9BB62108E}" type="sibTrans" cxnId="{BDA1A7A8-0697-4CF6-AAC1-36C0A7F1942B}">
      <dgm:prSet/>
      <dgm:spPr/>
      <dgm:t>
        <a:bodyPr/>
        <a:lstStyle/>
        <a:p>
          <a:endParaRPr lang="en-US"/>
        </a:p>
      </dgm:t>
    </dgm:pt>
    <dgm:pt modelId="{668FDEDB-634A-4CC7-8B8B-38ACFE6F8EFE}">
      <dgm:prSet/>
      <dgm:spPr/>
      <dgm:t>
        <a:bodyPr/>
        <a:lstStyle/>
        <a:p>
          <a:r>
            <a:rPr lang="lv-LV"/>
            <a:t>Būvmateriālu cenu lēciens liek valdībām (piem., Krievija) ieviest protekcionisma pasākumus, mazinot Latvijas piekļuvi lētākiem būvmateriāliem no šiem tirgiem.</a:t>
          </a:r>
          <a:endParaRPr lang="en-US"/>
        </a:p>
      </dgm:t>
    </dgm:pt>
    <dgm:pt modelId="{90592A04-00AC-441C-9CA4-9C55FEE42FC4}" type="parTrans" cxnId="{A7CC0A3C-A5F6-420F-850C-BEFFA125E36B}">
      <dgm:prSet/>
      <dgm:spPr/>
      <dgm:t>
        <a:bodyPr/>
        <a:lstStyle/>
        <a:p>
          <a:endParaRPr lang="en-US"/>
        </a:p>
      </dgm:t>
    </dgm:pt>
    <dgm:pt modelId="{90223ABE-635D-4BFF-B439-B7D4CF3A33B9}" type="sibTrans" cxnId="{A7CC0A3C-A5F6-420F-850C-BEFFA125E36B}">
      <dgm:prSet/>
      <dgm:spPr/>
      <dgm:t>
        <a:bodyPr/>
        <a:lstStyle/>
        <a:p>
          <a:endParaRPr lang="en-US"/>
        </a:p>
      </dgm:t>
    </dgm:pt>
    <dgm:pt modelId="{C30F7FDE-189B-4A12-8E0C-8FE79C7030E2}" type="pres">
      <dgm:prSet presAssocID="{42994551-4369-4039-A253-AA877EBCA5C5}" presName="linear" presStyleCnt="0">
        <dgm:presLayoutVars>
          <dgm:animLvl val="lvl"/>
          <dgm:resizeHandles val="exact"/>
        </dgm:presLayoutVars>
      </dgm:prSet>
      <dgm:spPr/>
    </dgm:pt>
    <dgm:pt modelId="{A3CCF7AD-C736-4F12-AA5F-8A7489FD1741}" type="pres">
      <dgm:prSet presAssocID="{538AEE7F-09A9-4669-BCD5-0B6E4A5DAD5A}" presName="parentText" presStyleLbl="node1" presStyleIdx="0" presStyleCnt="2">
        <dgm:presLayoutVars>
          <dgm:chMax val="0"/>
          <dgm:bulletEnabled val="1"/>
        </dgm:presLayoutVars>
      </dgm:prSet>
      <dgm:spPr/>
    </dgm:pt>
    <dgm:pt modelId="{82D56273-8F1F-48BE-8DC7-24A5057BBD9F}" type="pres">
      <dgm:prSet presAssocID="{AD5A6B1D-B6BF-428B-8ADA-59F9BB62108E}" presName="spacer" presStyleCnt="0"/>
      <dgm:spPr/>
    </dgm:pt>
    <dgm:pt modelId="{103D3F0A-2421-4EF3-8431-CC1366912E5E}" type="pres">
      <dgm:prSet presAssocID="{668FDEDB-634A-4CC7-8B8B-38ACFE6F8EFE}" presName="parentText" presStyleLbl="node1" presStyleIdx="1" presStyleCnt="2">
        <dgm:presLayoutVars>
          <dgm:chMax val="0"/>
          <dgm:bulletEnabled val="1"/>
        </dgm:presLayoutVars>
      </dgm:prSet>
      <dgm:spPr/>
    </dgm:pt>
  </dgm:ptLst>
  <dgm:cxnLst>
    <dgm:cxn modelId="{EEDF773A-8CEC-4D96-A1DB-232CA74B720F}" type="presOf" srcId="{538AEE7F-09A9-4669-BCD5-0B6E4A5DAD5A}" destId="{A3CCF7AD-C736-4F12-AA5F-8A7489FD1741}" srcOrd="0" destOrd="0" presId="urn:microsoft.com/office/officeart/2005/8/layout/vList2"/>
    <dgm:cxn modelId="{A7CC0A3C-A5F6-420F-850C-BEFFA125E36B}" srcId="{42994551-4369-4039-A253-AA877EBCA5C5}" destId="{668FDEDB-634A-4CC7-8B8B-38ACFE6F8EFE}" srcOrd="1" destOrd="0" parTransId="{90592A04-00AC-441C-9CA4-9C55FEE42FC4}" sibTransId="{90223ABE-635D-4BFF-B439-B7D4CF3A33B9}"/>
    <dgm:cxn modelId="{5EAF227A-77EF-4C0A-857B-4CF7AC97F561}" type="presOf" srcId="{668FDEDB-634A-4CC7-8B8B-38ACFE6F8EFE}" destId="{103D3F0A-2421-4EF3-8431-CC1366912E5E}" srcOrd="0" destOrd="0" presId="urn:microsoft.com/office/officeart/2005/8/layout/vList2"/>
    <dgm:cxn modelId="{31BBF97E-121A-4308-92F4-566F8CED730B}" type="presOf" srcId="{42994551-4369-4039-A253-AA877EBCA5C5}" destId="{C30F7FDE-189B-4A12-8E0C-8FE79C7030E2}" srcOrd="0" destOrd="0" presId="urn:microsoft.com/office/officeart/2005/8/layout/vList2"/>
    <dgm:cxn modelId="{BDA1A7A8-0697-4CF6-AAC1-36C0A7F1942B}" srcId="{42994551-4369-4039-A253-AA877EBCA5C5}" destId="{538AEE7F-09A9-4669-BCD5-0B6E4A5DAD5A}" srcOrd="0" destOrd="0" parTransId="{8698EF22-E5E4-4E5F-B388-A5364E2A00C7}" sibTransId="{AD5A6B1D-B6BF-428B-8ADA-59F9BB62108E}"/>
    <dgm:cxn modelId="{BFB0CD61-3301-4341-AAEA-7E4E3892B5F4}" type="presParOf" srcId="{C30F7FDE-189B-4A12-8E0C-8FE79C7030E2}" destId="{A3CCF7AD-C736-4F12-AA5F-8A7489FD1741}" srcOrd="0" destOrd="0" presId="urn:microsoft.com/office/officeart/2005/8/layout/vList2"/>
    <dgm:cxn modelId="{10ACCE3D-C5C4-464A-8587-08AC7B52CDE1}" type="presParOf" srcId="{C30F7FDE-189B-4A12-8E0C-8FE79C7030E2}" destId="{82D56273-8F1F-48BE-8DC7-24A5057BBD9F}" srcOrd="1" destOrd="0" presId="urn:microsoft.com/office/officeart/2005/8/layout/vList2"/>
    <dgm:cxn modelId="{8AAEE857-7B30-4FB2-A82D-370E07E55FF1}" type="presParOf" srcId="{C30F7FDE-189B-4A12-8E0C-8FE79C7030E2}" destId="{103D3F0A-2421-4EF3-8431-CC1366912E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CF7AD-C736-4F12-AA5F-8A7489FD1741}">
      <dsp:nvSpPr>
        <dsp:cNvPr id="0" name=""/>
        <dsp:cNvSpPr/>
      </dsp:nvSpPr>
      <dsp:spPr>
        <a:xfrm>
          <a:off x="0" y="240473"/>
          <a:ext cx="5183188" cy="1570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dirty="0"/>
            <a:t>Pieprasījuma pieaugums lielajos tirgos (piem., ASV, Ķīna), veicina Latvijas kokmateriālu izplatītāju pārorientāciju uz eksporta tirgiem.</a:t>
          </a:r>
          <a:endParaRPr lang="en-US" sz="2200" kern="1200" dirty="0"/>
        </a:p>
      </dsp:txBody>
      <dsp:txXfrm>
        <a:off x="76648" y="317121"/>
        <a:ext cx="5029892" cy="1416844"/>
      </dsp:txXfrm>
    </dsp:sp>
    <dsp:sp modelId="{103D3F0A-2421-4EF3-8431-CC1366912E5E}">
      <dsp:nvSpPr>
        <dsp:cNvPr id="0" name=""/>
        <dsp:cNvSpPr/>
      </dsp:nvSpPr>
      <dsp:spPr>
        <a:xfrm>
          <a:off x="0" y="1873973"/>
          <a:ext cx="5183188" cy="1570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Būvmateriālu cenu lēciens liek valdībām (piem., Krievija) ieviest protekcionisma pasākumus, mazinot Latvijas piekļuvi lētākiem būvmateriāliem no šiem tirgiem.</a:t>
          </a:r>
          <a:endParaRPr lang="en-US" sz="2200" kern="1200"/>
        </a:p>
      </dsp:txBody>
      <dsp:txXfrm>
        <a:off x="76648" y="1950621"/>
        <a:ext cx="5029892" cy="1416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E09FE-C1C5-461F-BE63-6824A764615D}" type="datetimeFigureOut">
              <a:rPr lang="lv-LV" smtClean="0"/>
              <a:t>09.08.2021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620A9-EEAF-452B-B584-ADF71AF17B34}" type="slidenum">
              <a:rPr lang="lv-LV" smtClean="0"/>
              <a:t>‹#›</a:t>
            </a:fld>
            <a:endParaRPr lang="lv-LV"/>
          </a:p>
        </p:txBody>
      </p:sp>
    </p:spTree>
    <p:extLst>
      <p:ext uri="{BB962C8B-B14F-4D97-AF65-F5344CB8AC3E}">
        <p14:creationId xmlns:p14="http://schemas.microsoft.com/office/powerpoint/2010/main" val="169935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0AD1-811D-455E-9D5B-094E51B83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35E3221-0BE4-4786-8DA7-D73359F85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57601A4-AAF0-4BD1-AEB0-220C6219F137}"/>
              </a:ext>
            </a:extLst>
          </p:cNvPr>
          <p:cNvSpPr>
            <a:spLocks noGrp="1"/>
          </p:cNvSpPr>
          <p:nvPr>
            <p:ph type="dt" sz="half" idx="10"/>
          </p:nvPr>
        </p:nvSpPr>
        <p:spPr/>
        <p:txBody>
          <a:bodyPr/>
          <a:lstStyle/>
          <a:p>
            <a:fld id="{4B0E605E-1A81-4382-9074-71D3530A44CA}" type="datetime1">
              <a:rPr lang="lv-LV" smtClean="0"/>
              <a:t>09.08.2021</a:t>
            </a:fld>
            <a:endParaRPr lang="lv-LV"/>
          </a:p>
        </p:txBody>
      </p:sp>
      <p:sp>
        <p:nvSpPr>
          <p:cNvPr id="5" name="Footer Placeholder 4">
            <a:extLst>
              <a:ext uri="{FF2B5EF4-FFF2-40B4-BE49-F238E27FC236}">
                <a16:creationId xmlns:a16="http://schemas.microsoft.com/office/drawing/2014/main" id="{26E6C1CE-ED8D-4EC0-AA92-C64AD3B2618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CF8D24-5A86-4919-AE85-929340E34781}"/>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344182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CB43-D55A-4E6A-AA51-907675353BC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480B5D1-F817-41F0-8C90-3BA37BA47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9C93B19-FD80-461A-8952-D05B6B033064}"/>
              </a:ext>
            </a:extLst>
          </p:cNvPr>
          <p:cNvSpPr>
            <a:spLocks noGrp="1"/>
          </p:cNvSpPr>
          <p:nvPr>
            <p:ph type="dt" sz="half" idx="10"/>
          </p:nvPr>
        </p:nvSpPr>
        <p:spPr/>
        <p:txBody>
          <a:bodyPr/>
          <a:lstStyle/>
          <a:p>
            <a:fld id="{58A4C6AB-9D2A-4195-83DB-781AF80333C4}" type="datetime1">
              <a:rPr lang="lv-LV" smtClean="0"/>
              <a:t>09.08.2021</a:t>
            </a:fld>
            <a:endParaRPr lang="lv-LV"/>
          </a:p>
        </p:txBody>
      </p:sp>
      <p:sp>
        <p:nvSpPr>
          <p:cNvPr id="5" name="Footer Placeholder 4">
            <a:extLst>
              <a:ext uri="{FF2B5EF4-FFF2-40B4-BE49-F238E27FC236}">
                <a16:creationId xmlns:a16="http://schemas.microsoft.com/office/drawing/2014/main" id="{5C2560CA-B763-4E1C-8D5C-B223A56A88A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6F05903-3EE9-4D23-AE61-DACB414307C7}"/>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342145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846BB-A7DE-44EE-A779-CFE71C613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F31B919-8F56-44EA-A7E1-808E81BE8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563E573-3062-4596-B3EE-72B5F453B781}"/>
              </a:ext>
            </a:extLst>
          </p:cNvPr>
          <p:cNvSpPr>
            <a:spLocks noGrp="1"/>
          </p:cNvSpPr>
          <p:nvPr>
            <p:ph type="dt" sz="half" idx="10"/>
          </p:nvPr>
        </p:nvSpPr>
        <p:spPr/>
        <p:txBody>
          <a:bodyPr/>
          <a:lstStyle/>
          <a:p>
            <a:fld id="{B683DBE6-5D2C-4B29-AE0F-632E72A7528C}" type="datetime1">
              <a:rPr lang="lv-LV" smtClean="0"/>
              <a:t>09.08.2021</a:t>
            </a:fld>
            <a:endParaRPr lang="lv-LV"/>
          </a:p>
        </p:txBody>
      </p:sp>
      <p:sp>
        <p:nvSpPr>
          <p:cNvPr id="5" name="Footer Placeholder 4">
            <a:extLst>
              <a:ext uri="{FF2B5EF4-FFF2-40B4-BE49-F238E27FC236}">
                <a16:creationId xmlns:a16="http://schemas.microsoft.com/office/drawing/2014/main" id="{B7CEBA81-F13C-47A3-B442-2820B143BC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808635-382E-4466-BDA6-569E2A22762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48029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01A4-13CF-4555-8407-B36EC744030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B66A74F-E786-4AD5-9A7D-E6E79E527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AE1D7DA-542A-487B-9C12-2570309D8BE9}"/>
              </a:ext>
            </a:extLst>
          </p:cNvPr>
          <p:cNvSpPr>
            <a:spLocks noGrp="1"/>
          </p:cNvSpPr>
          <p:nvPr>
            <p:ph type="dt" sz="half" idx="10"/>
          </p:nvPr>
        </p:nvSpPr>
        <p:spPr/>
        <p:txBody>
          <a:bodyPr/>
          <a:lstStyle/>
          <a:p>
            <a:fld id="{EEDF5DC5-5843-4F07-A409-A7420CB4764F}" type="datetime1">
              <a:rPr lang="lv-LV" smtClean="0"/>
              <a:t>09.08.2021</a:t>
            </a:fld>
            <a:endParaRPr lang="lv-LV"/>
          </a:p>
        </p:txBody>
      </p:sp>
      <p:sp>
        <p:nvSpPr>
          <p:cNvPr id="5" name="Footer Placeholder 4">
            <a:extLst>
              <a:ext uri="{FF2B5EF4-FFF2-40B4-BE49-F238E27FC236}">
                <a16:creationId xmlns:a16="http://schemas.microsoft.com/office/drawing/2014/main" id="{CE164CE7-871E-4C92-88E3-3955E89B262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586791D-E7A7-495B-A9EF-1F62CFCDE12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89857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5985-AE28-4E42-8451-513F9DBF2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86FA443-F906-4970-A689-ECD392ED0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77DF7-35B5-4887-A0B9-0748F1DB8E61}"/>
              </a:ext>
            </a:extLst>
          </p:cNvPr>
          <p:cNvSpPr>
            <a:spLocks noGrp="1"/>
          </p:cNvSpPr>
          <p:nvPr>
            <p:ph type="dt" sz="half" idx="10"/>
          </p:nvPr>
        </p:nvSpPr>
        <p:spPr/>
        <p:txBody>
          <a:bodyPr/>
          <a:lstStyle/>
          <a:p>
            <a:fld id="{8110C8FC-F28B-4C0D-81CF-ABB8B47BDD30}" type="datetime1">
              <a:rPr lang="lv-LV" smtClean="0"/>
              <a:t>09.08.2021</a:t>
            </a:fld>
            <a:endParaRPr lang="lv-LV"/>
          </a:p>
        </p:txBody>
      </p:sp>
      <p:sp>
        <p:nvSpPr>
          <p:cNvPr id="5" name="Footer Placeholder 4">
            <a:extLst>
              <a:ext uri="{FF2B5EF4-FFF2-40B4-BE49-F238E27FC236}">
                <a16:creationId xmlns:a16="http://schemas.microsoft.com/office/drawing/2014/main" id="{2F83CB55-E8A3-46E0-BFA5-BBC8E7AFDAC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C7DF6B4-E0F3-4135-869E-1C5EC0463B3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86198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4E17-5A56-459D-9C7A-C5AEF919ADC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8C32DB6-933F-40AE-8DF3-018257D90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0192AFC-04F8-4CA3-A23B-6E8545116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F090DAE-8D1E-4CA4-B57D-305D3BA3DD65}"/>
              </a:ext>
            </a:extLst>
          </p:cNvPr>
          <p:cNvSpPr>
            <a:spLocks noGrp="1"/>
          </p:cNvSpPr>
          <p:nvPr>
            <p:ph type="dt" sz="half" idx="10"/>
          </p:nvPr>
        </p:nvSpPr>
        <p:spPr/>
        <p:txBody>
          <a:bodyPr/>
          <a:lstStyle/>
          <a:p>
            <a:fld id="{EEBE0E56-335D-495A-9A1E-3A8773F6C852}" type="datetime1">
              <a:rPr lang="lv-LV" smtClean="0"/>
              <a:t>09.08.2021</a:t>
            </a:fld>
            <a:endParaRPr lang="lv-LV"/>
          </a:p>
        </p:txBody>
      </p:sp>
      <p:sp>
        <p:nvSpPr>
          <p:cNvPr id="6" name="Footer Placeholder 5">
            <a:extLst>
              <a:ext uri="{FF2B5EF4-FFF2-40B4-BE49-F238E27FC236}">
                <a16:creationId xmlns:a16="http://schemas.microsoft.com/office/drawing/2014/main" id="{DF6136DB-FA18-4CE3-84F8-E426BE24973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DD3C004-CEF7-4903-9F8A-544631D2FCF1}"/>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5423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4E8-E855-4646-865B-B22F594F926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ED7D8C2-3118-4E2D-B9C4-2DDD974F8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A48AE-E881-4998-A79B-AD23ADB46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858999D-B7F0-4EB4-948E-6C269AA62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FC1F6-3383-4227-B579-D7A2643B18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D994D89-615C-4E50-B7E6-9CD964C901E4}"/>
              </a:ext>
            </a:extLst>
          </p:cNvPr>
          <p:cNvSpPr>
            <a:spLocks noGrp="1"/>
          </p:cNvSpPr>
          <p:nvPr>
            <p:ph type="dt" sz="half" idx="10"/>
          </p:nvPr>
        </p:nvSpPr>
        <p:spPr/>
        <p:txBody>
          <a:bodyPr/>
          <a:lstStyle/>
          <a:p>
            <a:fld id="{F0862C15-E785-412A-AA3A-2FF21084B186}" type="datetime1">
              <a:rPr lang="lv-LV" smtClean="0"/>
              <a:t>09.08.2021</a:t>
            </a:fld>
            <a:endParaRPr lang="lv-LV"/>
          </a:p>
        </p:txBody>
      </p:sp>
      <p:sp>
        <p:nvSpPr>
          <p:cNvPr id="8" name="Footer Placeholder 7">
            <a:extLst>
              <a:ext uri="{FF2B5EF4-FFF2-40B4-BE49-F238E27FC236}">
                <a16:creationId xmlns:a16="http://schemas.microsoft.com/office/drawing/2014/main" id="{2FF2DB1E-1C45-4460-83E6-5E630D38BF4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C430FAF-1610-4AAB-A380-9DCB33C790B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9134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BBB2-7FF7-469E-8CFF-8CAA90700EBB}"/>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B389DCFB-0AB9-4606-B111-3DB058CA9F96}"/>
              </a:ext>
            </a:extLst>
          </p:cNvPr>
          <p:cNvSpPr>
            <a:spLocks noGrp="1"/>
          </p:cNvSpPr>
          <p:nvPr>
            <p:ph type="dt" sz="half" idx="10"/>
          </p:nvPr>
        </p:nvSpPr>
        <p:spPr/>
        <p:txBody>
          <a:bodyPr/>
          <a:lstStyle/>
          <a:p>
            <a:fld id="{105DB376-FDBF-4112-B07A-A700CE6E6F85}" type="datetime1">
              <a:rPr lang="lv-LV" smtClean="0"/>
              <a:t>09.08.2021</a:t>
            </a:fld>
            <a:endParaRPr lang="lv-LV"/>
          </a:p>
        </p:txBody>
      </p:sp>
      <p:sp>
        <p:nvSpPr>
          <p:cNvPr id="4" name="Footer Placeholder 3">
            <a:extLst>
              <a:ext uri="{FF2B5EF4-FFF2-40B4-BE49-F238E27FC236}">
                <a16:creationId xmlns:a16="http://schemas.microsoft.com/office/drawing/2014/main" id="{4F379971-8852-4069-A2BF-1C54254F6F3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5C622E83-A1AD-4874-A3B3-AB844D9EAB2B}"/>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327135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629CC-4979-4C5A-BA9C-D42E4A9DD4B1}"/>
              </a:ext>
            </a:extLst>
          </p:cNvPr>
          <p:cNvSpPr>
            <a:spLocks noGrp="1"/>
          </p:cNvSpPr>
          <p:nvPr>
            <p:ph type="dt" sz="half" idx="10"/>
          </p:nvPr>
        </p:nvSpPr>
        <p:spPr/>
        <p:txBody>
          <a:bodyPr/>
          <a:lstStyle/>
          <a:p>
            <a:fld id="{6A243673-EA68-4BDF-9C99-216ABDA88A90}" type="datetime1">
              <a:rPr lang="lv-LV" smtClean="0"/>
              <a:t>09.08.2021</a:t>
            </a:fld>
            <a:endParaRPr lang="lv-LV"/>
          </a:p>
        </p:txBody>
      </p:sp>
      <p:sp>
        <p:nvSpPr>
          <p:cNvPr id="3" name="Footer Placeholder 2">
            <a:extLst>
              <a:ext uri="{FF2B5EF4-FFF2-40B4-BE49-F238E27FC236}">
                <a16:creationId xmlns:a16="http://schemas.microsoft.com/office/drawing/2014/main" id="{605C7A49-1DCF-4FD7-AC9C-E4ABEE528DA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E3E49D4-7B84-46B6-8796-A40ECC56E4F8}"/>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46181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A6E9-48EA-401D-99BB-E55485CB9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953DB08-1960-4744-9D92-0665F408C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50B3EBF-1553-4C06-87B4-A7B6DF0F4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903C0-A729-4BF1-9E61-D1551EF679DC}"/>
              </a:ext>
            </a:extLst>
          </p:cNvPr>
          <p:cNvSpPr>
            <a:spLocks noGrp="1"/>
          </p:cNvSpPr>
          <p:nvPr>
            <p:ph type="dt" sz="half" idx="10"/>
          </p:nvPr>
        </p:nvSpPr>
        <p:spPr/>
        <p:txBody>
          <a:bodyPr/>
          <a:lstStyle/>
          <a:p>
            <a:fld id="{0F8B74F3-353D-450C-ABA9-7438264A646B}" type="datetime1">
              <a:rPr lang="lv-LV" smtClean="0"/>
              <a:t>09.08.2021</a:t>
            </a:fld>
            <a:endParaRPr lang="lv-LV"/>
          </a:p>
        </p:txBody>
      </p:sp>
      <p:sp>
        <p:nvSpPr>
          <p:cNvPr id="6" name="Footer Placeholder 5">
            <a:extLst>
              <a:ext uri="{FF2B5EF4-FFF2-40B4-BE49-F238E27FC236}">
                <a16:creationId xmlns:a16="http://schemas.microsoft.com/office/drawing/2014/main" id="{08803E01-E0F7-4ACA-BE4D-5F788A6F161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778D5DC-052B-4FB3-A1AC-FBCE4ED80DBC}"/>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314556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61C1-49B2-42A9-B1EC-E2F0E1558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76D6A8E7-78B3-471D-85E5-F5C04C13C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8D2E859-1A63-4C82-8D51-20BAC09DF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0BAF0-60C9-48BB-906F-72B948B514E2}"/>
              </a:ext>
            </a:extLst>
          </p:cNvPr>
          <p:cNvSpPr>
            <a:spLocks noGrp="1"/>
          </p:cNvSpPr>
          <p:nvPr>
            <p:ph type="dt" sz="half" idx="10"/>
          </p:nvPr>
        </p:nvSpPr>
        <p:spPr/>
        <p:txBody>
          <a:bodyPr/>
          <a:lstStyle/>
          <a:p>
            <a:fld id="{C5C5E8D3-ECE1-46C6-BFFB-5C78C93D8361}" type="datetime1">
              <a:rPr lang="lv-LV" smtClean="0"/>
              <a:t>09.08.2021</a:t>
            </a:fld>
            <a:endParaRPr lang="lv-LV"/>
          </a:p>
        </p:txBody>
      </p:sp>
      <p:sp>
        <p:nvSpPr>
          <p:cNvPr id="6" name="Footer Placeholder 5">
            <a:extLst>
              <a:ext uri="{FF2B5EF4-FFF2-40B4-BE49-F238E27FC236}">
                <a16:creationId xmlns:a16="http://schemas.microsoft.com/office/drawing/2014/main" id="{DEE1358E-1B1B-43A1-AF96-8B1BC0912EA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64591A2-CA91-4B9F-A13C-EE77BEEBE95E}"/>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99059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9AC64-5EA0-4583-86D9-2B7E40F6A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52483C6-4854-4443-9C92-6613400F9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545FDA-5483-43D5-A859-CFA388128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FE8FC-F242-4BD0-80C6-C30C39ABF864}" type="datetime1">
              <a:rPr lang="lv-LV" smtClean="0"/>
              <a:t>09.08.2021</a:t>
            </a:fld>
            <a:endParaRPr lang="lv-LV"/>
          </a:p>
        </p:txBody>
      </p:sp>
      <p:sp>
        <p:nvSpPr>
          <p:cNvPr id="5" name="Footer Placeholder 4">
            <a:extLst>
              <a:ext uri="{FF2B5EF4-FFF2-40B4-BE49-F238E27FC236}">
                <a16:creationId xmlns:a16="http://schemas.microsoft.com/office/drawing/2014/main" id="{F84ABC4A-70BE-47C3-B5D0-74BECCF81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BC635DD-66AF-46BE-B354-3BC3B33B3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CE32-3076-4546-9EF1-F3E58DEDD15F}" type="slidenum">
              <a:rPr lang="lv-LV" smtClean="0"/>
              <a:t>‹#›</a:t>
            </a:fld>
            <a:endParaRPr lang="lv-LV"/>
          </a:p>
        </p:txBody>
      </p:sp>
    </p:spTree>
    <p:extLst>
      <p:ext uri="{BB962C8B-B14F-4D97-AF65-F5344CB8AC3E}">
        <p14:creationId xmlns:p14="http://schemas.microsoft.com/office/powerpoint/2010/main" val="274377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5.sv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sv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svg"/><Relationship Id="rId3" Type="http://schemas.openxmlformats.org/officeDocument/2006/relationships/image" Target="../media/image18.png"/><Relationship Id="rId7" Type="http://schemas.openxmlformats.org/officeDocument/2006/relationships/image" Target="../media/image21.svg"/><Relationship Id="rId12"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sv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9.svg"/><Relationship Id="rId11" Type="http://schemas.openxmlformats.org/officeDocument/2006/relationships/image" Target="../media/image6.png"/><Relationship Id="rId5" Type="http://schemas.openxmlformats.org/officeDocument/2006/relationships/image" Target="../media/image28.png"/><Relationship Id="rId10" Type="http://schemas.openxmlformats.org/officeDocument/2006/relationships/image" Target="../media/image5.svg"/><Relationship Id="rId4" Type="http://schemas.openxmlformats.org/officeDocument/2006/relationships/image" Target="../media/image27.sv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FCF8A-50A3-4470-A671-FCE866CA8FBA}"/>
              </a:ext>
            </a:extLst>
          </p:cNvPr>
          <p:cNvSpPr/>
          <p:nvPr/>
        </p:nvSpPr>
        <p:spPr>
          <a:xfrm>
            <a:off x="873760" y="9172575"/>
            <a:ext cx="1555750" cy="81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2049" name="Picture 5">
            <a:extLst>
              <a:ext uri="{FF2B5EF4-FFF2-40B4-BE49-F238E27FC236}">
                <a16:creationId xmlns:a16="http://schemas.microsoft.com/office/drawing/2014/main" id="{1C1742E0-0EBA-4D6B-8A6E-635CB034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050" y="5611812"/>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5">
            <a:extLst>
              <a:ext uri="{FF2B5EF4-FFF2-40B4-BE49-F238E27FC236}">
                <a16:creationId xmlns:a16="http://schemas.microsoft.com/office/drawing/2014/main" id="{E7D5E99C-15D7-4481-8B2C-26F43E1E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90" t="21545" r="6508" b="9499"/>
          <a:stretch>
            <a:fillRect/>
          </a:stretch>
        </p:blipFill>
        <p:spPr bwMode="auto">
          <a:xfrm>
            <a:off x="9544050" y="271462"/>
            <a:ext cx="10525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737ABEE7-6A89-4795-8D81-CF4A1F62E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0" name="Rectangle 8">
            <a:extLst>
              <a:ext uri="{FF2B5EF4-FFF2-40B4-BE49-F238E27FC236}">
                <a16:creationId xmlns:a16="http://schemas.microsoft.com/office/drawing/2014/main" id="{436BAA01-6042-47C9-89D4-556F4F8DC61F}"/>
              </a:ext>
            </a:extLst>
          </p:cNvPr>
          <p:cNvSpPr>
            <a:spLocks noChangeArrowheads="1"/>
          </p:cNvSpPr>
          <p:nvPr/>
        </p:nvSpPr>
        <p:spPr bwMode="auto">
          <a:xfrm>
            <a:off x="6461760" y="3230872"/>
            <a:ext cx="555472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lv-LV" altLang="lv-LV" sz="1800" b="0" i="0" u="none" strike="noStrike" cap="none" normalizeH="0" baseline="0" dirty="0">
                <a:ln>
                  <a:noFill/>
                </a:ln>
                <a:solidFill>
                  <a:schemeClr val="tx1"/>
                </a:solidFill>
                <a:effectLst/>
                <a:latin typeface="Arial" panose="020B0604020202020204" pitchFamily="34" charset="0"/>
              </a:rPr>
            </a:br>
            <a:endParaRPr kumimoji="0" lang="lv-LV" altLang="lv-LV" sz="18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lv-LV" altLang="lv-LV" sz="2800" dirty="0">
                <a:latin typeface="Times New Roman" panose="02020603050405020304" pitchFamily="18" charset="0"/>
                <a:ea typeface="Times New Roman" panose="02020603050405020304" pitchFamily="18" charset="0"/>
                <a:cs typeface="Times New Roman" panose="02020603050405020304" pitchFamily="18" charset="0"/>
              </a:rPr>
              <a:t>P</a:t>
            </a:r>
            <a:r>
              <a:rPr kumimoji="0" lang="lv-LV" altLang="lv-LV"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rognozētās izmaiņas darbaspēka </a:t>
            </a:r>
            <a:endParaRPr kumimoji="0" lang="lv-LV" altLang="lv-LV" sz="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lv-LV" altLang="lv-LV"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 būvmateriālu izmaksās </a:t>
            </a:r>
            <a:endParaRPr kumimoji="0" lang="lv-LV" altLang="lv-LV" sz="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būvniecības nozarē Latvijā 2021.-2025.</a:t>
            </a:r>
            <a:endParaRPr kumimoji="0" lang="lv-LV" altLang="lv-LV" sz="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6EA6A91F-2FF7-41AA-BFBF-7FFE61074B2F}"/>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lv-LV" altLang="lv-LV" sz="1800" b="0" i="0" u="none" strike="noStrike" cap="none" normalizeH="0" baseline="0">
                <a:ln>
                  <a:noFill/>
                </a:ln>
                <a:solidFill>
                  <a:schemeClr val="tx1"/>
                </a:solidFill>
                <a:effectLst/>
                <a:latin typeface="Arial" panose="020B0604020202020204" pitchFamily="34" charset="0"/>
              </a:rPr>
            </a:br>
            <a:endParaRPr kumimoji="0" lang="lv-LV" altLang="lv-LV" sz="1800" b="0" i="0" u="none" strike="noStrike" cap="none" normalizeH="0" baseline="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426D08A0-590A-46C1-8273-A2F29066D247}"/>
              </a:ext>
            </a:extLst>
          </p:cNvPr>
          <p:cNvSpPr>
            <a:spLocks noChangeArrowheads="1"/>
          </p:cNvSpPr>
          <p:nvPr/>
        </p:nvSpPr>
        <p:spPr bwMode="auto">
          <a:xfrm>
            <a:off x="8442960" y="58229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lv-LV" altLang="lv-LV"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a:t>
            </a:r>
            <a:endParaRPr kumimoji="0" lang="lv-LV" altLang="lv-LV" sz="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81111C1-AE6F-49CE-B0AC-22105180E864}"/>
              </a:ext>
            </a:extLst>
          </p:cNvPr>
          <p:cNvPicPr>
            <a:picLocks noChangeAspect="1"/>
          </p:cNvPicPr>
          <p:nvPr/>
        </p:nvPicPr>
        <p:blipFill>
          <a:blip r:embed="rId4"/>
          <a:stretch>
            <a:fillRect/>
          </a:stretch>
        </p:blipFill>
        <p:spPr>
          <a:xfrm>
            <a:off x="0" y="0"/>
            <a:ext cx="6461760" cy="6858000"/>
          </a:xfrm>
          <a:prstGeom prst="rect">
            <a:avLst/>
          </a:prstGeom>
        </p:spPr>
      </p:pic>
      <p:pic>
        <p:nvPicPr>
          <p:cNvPr id="15" name="Graphic 55" descr="A grid with small circles">
            <a:extLst>
              <a:ext uri="{FF2B5EF4-FFF2-40B4-BE49-F238E27FC236}">
                <a16:creationId xmlns:a16="http://schemas.microsoft.com/office/drawing/2014/main" id="{0CEAFFB3-A2C0-4715-B675-FCB546ECD10B}"/>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4593" y="-796263"/>
            <a:ext cx="5177155" cy="5177155"/>
          </a:xfrm>
          <a:prstGeom prst="rect">
            <a:avLst/>
          </a:prstGeom>
        </p:spPr>
      </p:pic>
      <p:pic>
        <p:nvPicPr>
          <p:cNvPr id="4" name="Picture 3">
            <a:extLst>
              <a:ext uri="{FF2B5EF4-FFF2-40B4-BE49-F238E27FC236}">
                <a16:creationId xmlns:a16="http://schemas.microsoft.com/office/drawing/2014/main" id="{13ECF783-8713-4293-BAB2-BC8B518D0601}"/>
              </a:ext>
            </a:extLst>
          </p:cNvPr>
          <p:cNvPicPr>
            <a:picLocks noChangeAspect="1"/>
          </p:cNvPicPr>
          <p:nvPr/>
        </p:nvPicPr>
        <p:blipFill>
          <a:blip r:embed="rId7"/>
          <a:stretch>
            <a:fillRect/>
          </a:stretch>
        </p:blipFill>
        <p:spPr>
          <a:xfrm>
            <a:off x="3364489" y="5365326"/>
            <a:ext cx="519584" cy="457200"/>
          </a:xfrm>
          <a:prstGeom prst="ellipse">
            <a:avLst/>
          </a:prstGeom>
        </p:spPr>
      </p:pic>
      <p:pic>
        <p:nvPicPr>
          <p:cNvPr id="2" name="Picture 1">
            <a:extLst>
              <a:ext uri="{FF2B5EF4-FFF2-40B4-BE49-F238E27FC236}">
                <a16:creationId xmlns:a16="http://schemas.microsoft.com/office/drawing/2014/main" id="{89120D4E-AD5F-469D-B433-A803BEF9F8A6}"/>
              </a:ext>
            </a:extLst>
          </p:cNvPr>
          <p:cNvPicPr>
            <a:picLocks noChangeAspect="1"/>
          </p:cNvPicPr>
          <p:nvPr/>
        </p:nvPicPr>
        <p:blipFill>
          <a:blip r:embed="rId8"/>
          <a:stretch>
            <a:fillRect/>
          </a:stretch>
        </p:blipFill>
        <p:spPr>
          <a:xfrm>
            <a:off x="9542766" y="6014952"/>
            <a:ext cx="1053797" cy="337960"/>
          </a:xfrm>
          <a:prstGeom prst="rect">
            <a:avLst/>
          </a:prstGeom>
        </p:spPr>
      </p:pic>
    </p:spTree>
    <p:extLst>
      <p:ext uri="{BB962C8B-B14F-4D97-AF65-F5344CB8AC3E}">
        <p14:creationId xmlns:p14="http://schemas.microsoft.com/office/powerpoint/2010/main" val="26023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3661A3-A75A-4312-9CE1-127B9EED5B0D}"/>
              </a:ext>
            </a:extLst>
          </p:cNvPr>
          <p:cNvSpPr>
            <a:spLocks noGrp="1"/>
          </p:cNvSpPr>
          <p:nvPr>
            <p:ph sz="half" idx="1"/>
          </p:nvPr>
        </p:nvSpPr>
        <p:spPr>
          <a:xfrm>
            <a:off x="544935" y="2115326"/>
            <a:ext cx="6109355" cy="4351338"/>
          </a:xfrm>
        </p:spPr>
        <p:txBody>
          <a:bodyPr>
            <a:noAutofit/>
          </a:bodyPr>
          <a:lstStyle/>
          <a:p>
            <a:pPr marL="514350" indent="-514350">
              <a:buFont typeface="+mj-lt"/>
              <a:buAutoNum type="arabicPeriod"/>
            </a:pPr>
            <a:r>
              <a:rPr lang="lv-LV" sz="2400" dirty="0"/>
              <a:t>Vidējā gada </a:t>
            </a:r>
            <a:r>
              <a:rPr lang="lv-LV" sz="2400" b="1" dirty="0"/>
              <a:t>metāla izstrādājumu cena </a:t>
            </a:r>
            <a:r>
              <a:rPr lang="lv-LV" sz="2400" dirty="0"/>
              <a:t>Latvijā (</a:t>
            </a:r>
            <a:r>
              <a:rPr lang="lv-LV" sz="2400" dirty="0">
                <a:solidFill>
                  <a:srgbClr val="00B0F0"/>
                </a:solidFill>
              </a:rPr>
              <a:t>7,91</a:t>
            </a:r>
            <a:r>
              <a:rPr lang="lv-LV" sz="2400" dirty="0"/>
              <a:t> no 10)</a:t>
            </a:r>
          </a:p>
          <a:p>
            <a:pPr marL="514350" indent="-514350">
              <a:buFont typeface="+mj-lt"/>
              <a:buAutoNum type="arabicPeriod"/>
            </a:pPr>
            <a:r>
              <a:rPr lang="lv-LV" sz="2400" b="1" dirty="0"/>
              <a:t>Būvniecības apjoms </a:t>
            </a:r>
            <a:r>
              <a:rPr lang="lv-LV" sz="2400" dirty="0"/>
              <a:t>Latvijā (</a:t>
            </a:r>
            <a:r>
              <a:rPr lang="lv-LV" sz="2400" dirty="0">
                <a:solidFill>
                  <a:srgbClr val="00B0F0"/>
                </a:solidFill>
              </a:rPr>
              <a:t>7,24</a:t>
            </a:r>
            <a:r>
              <a:rPr lang="lv-LV" sz="2400" dirty="0"/>
              <a:t> no 10)</a:t>
            </a:r>
          </a:p>
          <a:p>
            <a:pPr marL="514350" indent="-514350">
              <a:buFont typeface="+mj-lt"/>
              <a:buAutoNum type="arabicPeriod"/>
            </a:pPr>
            <a:r>
              <a:rPr lang="lv-LV" sz="2400" dirty="0"/>
              <a:t>Vidējā gada </a:t>
            </a:r>
            <a:r>
              <a:rPr lang="lv-LV" sz="2400" b="1" dirty="0"/>
              <a:t>kokmateriālu cena </a:t>
            </a:r>
            <a:r>
              <a:rPr lang="lv-LV" sz="2400" dirty="0"/>
              <a:t>Latvijā (</a:t>
            </a:r>
            <a:r>
              <a:rPr lang="lv-LV" sz="2400" dirty="0">
                <a:solidFill>
                  <a:srgbClr val="00B0F0"/>
                </a:solidFill>
              </a:rPr>
              <a:t>7,21</a:t>
            </a:r>
            <a:r>
              <a:rPr lang="lv-LV" sz="2400" dirty="0"/>
              <a:t> no 10)</a:t>
            </a:r>
          </a:p>
          <a:p>
            <a:pPr marL="514350" indent="-514350">
              <a:buFont typeface="+mj-lt"/>
              <a:buAutoNum type="arabicPeriod"/>
            </a:pPr>
            <a:r>
              <a:rPr lang="lv-LV" sz="2400" b="1" dirty="0"/>
              <a:t>ES kopējais </a:t>
            </a:r>
            <a:r>
              <a:rPr lang="lv-LV" sz="2400" dirty="0"/>
              <a:t>būvniecības tirgus pieprasījums (</a:t>
            </a:r>
            <a:r>
              <a:rPr lang="lv-LV" sz="2400" dirty="0">
                <a:solidFill>
                  <a:srgbClr val="00B0F0"/>
                </a:solidFill>
              </a:rPr>
              <a:t>7,07</a:t>
            </a:r>
            <a:r>
              <a:rPr lang="lv-LV" sz="2400" dirty="0"/>
              <a:t> no 10)</a:t>
            </a:r>
          </a:p>
          <a:p>
            <a:pPr marL="514350" indent="-514350">
              <a:buFont typeface="+mj-lt"/>
              <a:buAutoNum type="arabicPeriod"/>
            </a:pPr>
            <a:r>
              <a:rPr lang="lv-LV" sz="2400" dirty="0"/>
              <a:t>Par </a:t>
            </a:r>
            <a:r>
              <a:rPr lang="lv-LV" sz="2400" b="1" dirty="0"/>
              <a:t>publiskiem līdzekļiem </a:t>
            </a:r>
            <a:r>
              <a:rPr lang="lv-LV" sz="2400" dirty="0"/>
              <a:t>īstenoto būvniecības ieceru apjoms (</a:t>
            </a:r>
            <a:r>
              <a:rPr lang="lv-LV" sz="2400" dirty="0">
                <a:solidFill>
                  <a:srgbClr val="00B0F0"/>
                </a:solidFill>
              </a:rPr>
              <a:t>6,65</a:t>
            </a:r>
            <a:r>
              <a:rPr lang="lv-LV" sz="2400" dirty="0"/>
              <a:t> no 10)</a:t>
            </a:r>
          </a:p>
        </p:txBody>
      </p:sp>
      <p:sp>
        <p:nvSpPr>
          <p:cNvPr id="5" name="Content Placeholder 4">
            <a:extLst>
              <a:ext uri="{FF2B5EF4-FFF2-40B4-BE49-F238E27FC236}">
                <a16:creationId xmlns:a16="http://schemas.microsoft.com/office/drawing/2014/main" id="{BB24DB5E-2F4B-4AC1-839D-660669DA303A}"/>
              </a:ext>
            </a:extLst>
          </p:cNvPr>
          <p:cNvSpPr>
            <a:spLocks noGrp="1"/>
          </p:cNvSpPr>
          <p:nvPr>
            <p:ph sz="half" idx="2"/>
          </p:nvPr>
        </p:nvSpPr>
        <p:spPr>
          <a:xfrm>
            <a:off x="7465478" y="2169319"/>
            <a:ext cx="4726521" cy="2519362"/>
          </a:xfrm>
          <a:solidFill>
            <a:schemeClr val="accent6">
              <a:lumMod val="20000"/>
              <a:lumOff val="80000"/>
            </a:schemeClr>
          </a:solidFill>
          <a:ln>
            <a:noFill/>
          </a:ln>
        </p:spPr>
        <p:txBody>
          <a:bodyPr anchor="ctr">
            <a:noAutofit/>
          </a:bodyPr>
          <a:lstStyle/>
          <a:p>
            <a:pPr marL="0" indent="0" algn="ctr">
              <a:buNone/>
            </a:pPr>
            <a:r>
              <a:rPr lang="lv-LV" sz="2400" dirty="0"/>
              <a:t>Līdzšinējie faktori saglabā līderpozīciju</a:t>
            </a:r>
          </a:p>
          <a:p>
            <a:pPr marL="0" indent="0" algn="ctr">
              <a:buNone/>
            </a:pPr>
            <a:r>
              <a:rPr lang="lv-LV" sz="2400" dirty="0"/>
              <a:t>Jaunie piedāvātie faktori (metāla un kokmateriālu cena) uzreiz izvirzījās vadībā</a:t>
            </a:r>
          </a:p>
        </p:txBody>
      </p:sp>
      <p:pic>
        <p:nvPicPr>
          <p:cNvPr id="6" name="Picture 5">
            <a:extLst>
              <a:ext uri="{FF2B5EF4-FFF2-40B4-BE49-F238E27FC236}">
                <a16:creationId xmlns:a16="http://schemas.microsoft.com/office/drawing/2014/main" id="{F7520C5A-8BB0-4DDF-8104-2BF6895BE83A}"/>
              </a:ext>
            </a:extLst>
          </p:cNvPr>
          <p:cNvPicPr>
            <a:picLocks noChangeAspect="1"/>
          </p:cNvPicPr>
          <p:nvPr/>
        </p:nvPicPr>
        <p:blipFill>
          <a:blip r:embed="rId2"/>
          <a:stretch>
            <a:fillRect/>
          </a:stretch>
        </p:blipFill>
        <p:spPr>
          <a:xfrm>
            <a:off x="11070305" y="6571438"/>
            <a:ext cx="792132" cy="158426"/>
          </a:xfrm>
          <a:prstGeom prst="rect">
            <a:avLst/>
          </a:prstGeom>
        </p:spPr>
      </p:pic>
      <p:pic>
        <p:nvPicPr>
          <p:cNvPr id="7" name="Graphic 55" descr="A grid with small circles">
            <a:extLst>
              <a:ext uri="{FF2B5EF4-FFF2-40B4-BE49-F238E27FC236}">
                <a16:creationId xmlns:a16="http://schemas.microsoft.com/office/drawing/2014/main" id="{9013FA8C-2BEC-4F2E-8A5C-23E9CA6D9BD3}"/>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88" y="-304800"/>
            <a:ext cx="1938379" cy="1583183"/>
          </a:xfrm>
          <a:prstGeom prst="rect">
            <a:avLst/>
          </a:prstGeom>
        </p:spPr>
      </p:pic>
      <p:sp>
        <p:nvSpPr>
          <p:cNvPr id="10" name="Rectangle: Rounded Corners 9">
            <a:extLst>
              <a:ext uri="{FF2B5EF4-FFF2-40B4-BE49-F238E27FC236}">
                <a16:creationId xmlns:a16="http://schemas.microsoft.com/office/drawing/2014/main" id="{19D5BEDF-4BCE-4E45-803A-239495A5C30F}"/>
              </a:ext>
            </a:extLst>
          </p:cNvPr>
          <p:cNvSpPr/>
          <p:nvPr/>
        </p:nvSpPr>
        <p:spPr>
          <a:xfrm>
            <a:off x="0" y="675517"/>
            <a:ext cx="9601200" cy="109991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46C9D268-E3C5-4D46-AF1F-AF95A9E81923}"/>
              </a:ext>
            </a:extLst>
          </p:cNvPr>
          <p:cNvSpPr txBox="1">
            <a:spLocks/>
          </p:cNvSpPr>
          <p:nvPr/>
        </p:nvSpPr>
        <p:spPr>
          <a:xfrm>
            <a:off x="544935" y="592817"/>
            <a:ext cx="76846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a:t>Būtiskākās būvmateriālu izmaksas </a:t>
            </a:r>
          </a:p>
          <a:p>
            <a:r>
              <a:rPr lang="lv-LV" sz="3200" b="1" dirty="0"/>
              <a:t>ietekmējošie faktori:</a:t>
            </a:r>
          </a:p>
        </p:txBody>
      </p:sp>
      <p:pic>
        <p:nvPicPr>
          <p:cNvPr id="12" name="Graphic 11" descr="Home outline">
            <a:extLst>
              <a:ext uri="{FF2B5EF4-FFF2-40B4-BE49-F238E27FC236}">
                <a16:creationId xmlns:a16="http://schemas.microsoft.com/office/drawing/2014/main" id="{5B9363B8-6EE9-488F-A2D2-D084A4268C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730" y="600152"/>
            <a:ext cx="1183147" cy="1183147"/>
          </a:xfrm>
          <a:prstGeom prst="rect">
            <a:avLst/>
          </a:prstGeom>
        </p:spPr>
      </p:pic>
      <p:pic>
        <p:nvPicPr>
          <p:cNvPr id="13" name="Graphic 12" descr="Barcode with solid fill">
            <a:extLst>
              <a:ext uri="{FF2B5EF4-FFF2-40B4-BE49-F238E27FC236}">
                <a16:creationId xmlns:a16="http://schemas.microsoft.com/office/drawing/2014/main" id="{98649331-D625-4156-BD94-158CAA6DD1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1451" y="1059848"/>
            <a:ext cx="828673" cy="828673"/>
          </a:xfrm>
          <a:prstGeom prst="rect">
            <a:avLst/>
          </a:prstGeom>
        </p:spPr>
      </p:pic>
      <p:pic>
        <p:nvPicPr>
          <p:cNvPr id="14" name="Picture 13">
            <a:extLst>
              <a:ext uri="{FF2B5EF4-FFF2-40B4-BE49-F238E27FC236}">
                <a16:creationId xmlns:a16="http://schemas.microsoft.com/office/drawing/2014/main" id="{946AE579-4CA6-408F-8E81-A932E9351938}"/>
              </a:ext>
            </a:extLst>
          </p:cNvPr>
          <p:cNvPicPr>
            <a:picLocks noChangeAspect="1"/>
          </p:cNvPicPr>
          <p:nvPr/>
        </p:nvPicPr>
        <p:blipFill>
          <a:blip r:embed="rId9"/>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4295162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B6B477-D725-4082-BB12-468D0EEFF42F}"/>
              </a:ext>
            </a:extLst>
          </p:cNvPr>
          <p:cNvPicPr>
            <a:picLocks noChangeAspect="1"/>
          </p:cNvPicPr>
          <p:nvPr/>
        </p:nvPicPr>
        <p:blipFill>
          <a:blip r:embed="rId2"/>
          <a:stretch>
            <a:fillRect/>
          </a:stretch>
        </p:blipFill>
        <p:spPr>
          <a:xfrm>
            <a:off x="656764" y="2432290"/>
            <a:ext cx="5632708" cy="3008635"/>
          </a:xfrm>
          <a:prstGeom prst="rect">
            <a:avLst/>
          </a:prstGeom>
        </p:spPr>
      </p:pic>
      <p:pic>
        <p:nvPicPr>
          <p:cNvPr id="14" name="Graphic 55" descr="A grid with small circles">
            <a:extLst>
              <a:ext uri="{FF2B5EF4-FFF2-40B4-BE49-F238E27FC236}">
                <a16:creationId xmlns:a16="http://schemas.microsoft.com/office/drawing/2014/main" id="{3F0C1123-97E2-4367-86B7-5C07DDA9573E}"/>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891" y="-295133"/>
            <a:ext cx="1885113" cy="1777003"/>
          </a:xfrm>
          <a:prstGeom prst="rect">
            <a:avLst/>
          </a:prstGeom>
        </p:spPr>
      </p:pic>
      <p:pic>
        <p:nvPicPr>
          <p:cNvPr id="15" name="Picture 14">
            <a:extLst>
              <a:ext uri="{FF2B5EF4-FFF2-40B4-BE49-F238E27FC236}">
                <a16:creationId xmlns:a16="http://schemas.microsoft.com/office/drawing/2014/main" id="{82D306A0-4A4D-4C26-B917-DEBF87D3F751}"/>
              </a:ext>
            </a:extLst>
          </p:cNvPr>
          <p:cNvPicPr>
            <a:picLocks noChangeAspect="1"/>
          </p:cNvPicPr>
          <p:nvPr/>
        </p:nvPicPr>
        <p:blipFill>
          <a:blip r:embed="rId5"/>
          <a:stretch>
            <a:fillRect/>
          </a:stretch>
        </p:blipFill>
        <p:spPr>
          <a:xfrm>
            <a:off x="11274732" y="6642262"/>
            <a:ext cx="792132" cy="158426"/>
          </a:xfrm>
          <a:prstGeom prst="rect">
            <a:avLst/>
          </a:prstGeom>
        </p:spPr>
      </p:pic>
      <p:sp>
        <p:nvSpPr>
          <p:cNvPr id="12" name="Rectangle: Rounded Corners 11">
            <a:extLst>
              <a:ext uri="{FF2B5EF4-FFF2-40B4-BE49-F238E27FC236}">
                <a16:creationId xmlns:a16="http://schemas.microsoft.com/office/drawing/2014/main" id="{8957481A-82C0-46DB-A01E-0778C6BAB9CC}"/>
              </a:ext>
            </a:extLst>
          </p:cNvPr>
          <p:cNvSpPr/>
          <p:nvPr/>
        </p:nvSpPr>
        <p:spPr>
          <a:xfrm>
            <a:off x="786808" y="192244"/>
            <a:ext cx="5404441" cy="1891738"/>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2">
            <a:extLst>
              <a:ext uri="{FF2B5EF4-FFF2-40B4-BE49-F238E27FC236}">
                <a16:creationId xmlns:a16="http://schemas.microsoft.com/office/drawing/2014/main" id="{963132C1-2375-4904-87A2-D411096BECB3}"/>
              </a:ext>
            </a:extLst>
          </p:cNvPr>
          <p:cNvSpPr txBox="1">
            <a:spLocks/>
          </p:cNvSpPr>
          <p:nvPr/>
        </p:nvSpPr>
        <p:spPr>
          <a:xfrm>
            <a:off x="1362010" y="838308"/>
            <a:ext cx="4222215" cy="599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lv-LV" sz="1600" dirty="0"/>
              <a:t>No celtniecības pamatmateriāliem būtiskākais izmaksu pieaugums 2021. gadā tiek prognozēts </a:t>
            </a:r>
            <a:r>
              <a:rPr lang="lv-LV" sz="1600" b="1" dirty="0"/>
              <a:t>kokmateriāliem</a:t>
            </a:r>
            <a:r>
              <a:rPr lang="lv-LV" sz="1600" dirty="0"/>
              <a:t> 30,0% apmērā, kas laika periodā 2022.-2025. gads varētu būt vidēji 5,3% gadā. Otrs būtiskākais pieaugums 2021. gadā prognozēts </a:t>
            </a:r>
            <a:r>
              <a:rPr lang="lv-LV" sz="1600" b="1" dirty="0"/>
              <a:t>metālizstrādājumiem</a:t>
            </a:r>
            <a:r>
              <a:rPr lang="lv-LV" sz="1600" dirty="0"/>
              <a:t> 24,3% apmērā, kas turpmākos četrus gadus vidēji novērtēts kā 6,7% ikgadējs pieaugums</a:t>
            </a:r>
          </a:p>
        </p:txBody>
      </p:sp>
      <p:pic>
        <p:nvPicPr>
          <p:cNvPr id="17" name="Picture 16">
            <a:extLst>
              <a:ext uri="{FF2B5EF4-FFF2-40B4-BE49-F238E27FC236}">
                <a16:creationId xmlns:a16="http://schemas.microsoft.com/office/drawing/2014/main" id="{9DBFCC3C-DD95-4F67-AF90-15015F104684}"/>
              </a:ext>
            </a:extLst>
          </p:cNvPr>
          <p:cNvPicPr>
            <a:picLocks noChangeAspect="1"/>
          </p:cNvPicPr>
          <p:nvPr/>
        </p:nvPicPr>
        <p:blipFill>
          <a:blip r:embed="rId6"/>
          <a:stretch>
            <a:fillRect/>
          </a:stretch>
        </p:blipFill>
        <p:spPr>
          <a:xfrm>
            <a:off x="7520069" y="158066"/>
            <a:ext cx="3772743" cy="2274224"/>
          </a:xfrm>
          <a:prstGeom prst="rect">
            <a:avLst/>
          </a:prstGeom>
        </p:spPr>
      </p:pic>
      <p:pic>
        <p:nvPicPr>
          <p:cNvPr id="18" name="Picture 17">
            <a:extLst>
              <a:ext uri="{FF2B5EF4-FFF2-40B4-BE49-F238E27FC236}">
                <a16:creationId xmlns:a16="http://schemas.microsoft.com/office/drawing/2014/main" id="{5A721E8E-9556-450A-9F7F-E250DF96A63E}"/>
              </a:ext>
            </a:extLst>
          </p:cNvPr>
          <p:cNvPicPr>
            <a:picLocks noChangeAspect="1"/>
          </p:cNvPicPr>
          <p:nvPr/>
        </p:nvPicPr>
        <p:blipFill rotWithShape="1">
          <a:blip r:embed="rId7"/>
          <a:srcRect t="22225"/>
          <a:stretch/>
        </p:blipFill>
        <p:spPr>
          <a:xfrm>
            <a:off x="7350489" y="2561316"/>
            <a:ext cx="4267187" cy="1735367"/>
          </a:xfrm>
          <a:prstGeom prst="rect">
            <a:avLst/>
          </a:prstGeom>
        </p:spPr>
      </p:pic>
      <p:pic>
        <p:nvPicPr>
          <p:cNvPr id="19" name="Picture 18">
            <a:extLst>
              <a:ext uri="{FF2B5EF4-FFF2-40B4-BE49-F238E27FC236}">
                <a16:creationId xmlns:a16="http://schemas.microsoft.com/office/drawing/2014/main" id="{1B4D10CB-80AB-46FB-A524-7D1917A32EE5}"/>
              </a:ext>
            </a:extLst>
          </p:cNvPr>
          <p:cNvPicPr>
            <a:picLocks noChangeAspect="1"/>
          </p:cNvPicPr>
          <p:nvPr/>
        </p:nvPicPr>
        <p:blipFill rotWithShape="1">
          <a:blip r:embed="rId8"/>
          <a:srcRect t="7718"/>
          <a:stretch/>
        </p:blipFill>
        <p:spPr>
          <a:xfrm>
            <a:off x="7183641" y="4566392"/>
            <a:ext cx="4600885" cy="1976056"/>
          </a:xfrm>
          <a:prstGeom prst="rect">
            <a:avLst/>
          </a:prstGeom>
        </p:spPr>
      </p:pic>
      <p:cxnSp>
        <p:nvCxnSpPr>
          <p:cNvPr id="21" name="Straight Connector 20">
            <a:extLst>
              <a:ext uri="{FF2B5EF4-FFF2-40B4-BE49-F238E27FC236}">
                <a16:creationId xmlns:a16="http://schemas.microsoft.com/office/drawing/2014/main" id="{F9778CFA-0B32-4F88-9C34-0CE1A42572E7}"/>
              </a:ext>
            </a:extLst>
          </p:cNvPr>
          <p:cNvCxnSpPr>
            <a:cxnSpLocks/>
          </p:cNvCxnSpPr>
          <p:nvPr/>
        </p:nvCxnSpPr>
        <p:spPr>
          <a:xfrm>
            <a:off x="6305107" y="1241260"/>
            <a:ext cx="0" cy="461550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FB41D31-CC8B-4DF0-8683-BD9622968FC1}"/>
              </a:ext>
            </a:extLst>
          </p:cNvPr>
          <p:cNvCxnSpPr>
            <a:cxnSpLocks/>
          </p:cNvCxnSpPr>
          <p:nvPr/>
        </p:nvCxnSpPr>
        <p:spPr>
          <a:xfrm flipH="1">
            <a:off x="6305109" y="1241260"/>
            <a:ext cx="791016"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A4587E5-7EA1-4008-BF87-C8A927264867}"/>
              </a:ext>
            </a:extLst>
          </p:cNvPr>
          <p:cNvCxnSpPr>
            <a:cxnSpLocks/>
          </p:cNvCxnSpPr>
          <p:nvPr/>
        </p:nvCxnSpPr>
        <p:spPr>
          <a:xfrm flipH="1">
            <a:off x="6305107" y="5856768"/>
            <a:ext cx="791018"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979A3D0-3E40-4EB4-A065-F8EF2979F940}"/>
              </a:ext>
            </a:extLst>
          </p:cNvPr>
          <p:cNvCxnSpPr>
            <a:cxnSpLocks/>
          </p:cNvCxnSpPr>
          <p:nvPr/>
        </p:nvCxnSpPr>
        <p:spPr>
          <a:xfrm flipH="1">
            <a:off x="5773480" y="3549014"/>
            <a:ext cx="12083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9C509493-D52D-4F6D-BB37-3029F2700C43}"/>
              </a:ext>
            </a:extLst>
          </p:cNvPr>
          <p:cNvSpPr/>
          <p:nvPr/>
        </p:nvSpPr>
        <p:spPr>
          <a:xfrm>
            <a:off x="10332155" y="713838"/>
            <a:ext cx="1067476" cy="978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1E37555E-64F9-451F-976A-EB051712FCB9}"/>
              </a:ext>
            </a:extLst>
          </p:cNvPr>
          <p:cNvSpPr/>
          <p:nvPr/>
        </p:nvSpPr>
        <p:spPr>
          <a:xfrm>
            <a:off x="10713429" y="2655404"/>
            <a:ext cx="1067476" cy="978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65EF089-E6CB-48B9-97D9-C20BC00BEAE8}"/>
              </a:ext>
            </a:extLst>
          </p:cNvPr>
          <p:cNvSpPr/>
          <p:nvPr/>
        </p:nvSpPr>
        <p:spPr>
          <a:xfrm>
            <a:off x="11274732" y="4772024"/>
            <a:ext cx="593418" cy="60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F7C3E463-C9E2-46D5-A773-63248D990CC3}"/>
              </a:ext>
            </a:extLst>
          </p:cNvPr>
          <p:cNvPicPr>
            <a:picLocks noChangeAspect="1"/>
          </p:cNvPicPr>
          <p:nvPr/>
        </p:nvPicPr>
        <p:blipFill>
          <a:blip r:embed="rId9"/>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35370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773A28-5E18-4DFD-AF34-D8641867B2D6}"/>
              </a:ext>
            </a:extLst>
          </p:cNvPr>
          <p:cNvSpPr>
            <a:spLocks noGrp="1"/>
          </p:cNvSpPr>
          <p:nvPr>
            <p:ph type="body" idx="1"/>
          </p:nvPr>
        </p:nvSpPr>
        <p:spPr/>
        <p:txBody>
          <a:bodyPr/>
          <a:lstStyle/>
          <a:p>
            <a:r>
              <a:rPr lang="lv-LV" dirty="0"/>
              <a:t>Cēloņi</a:t>
            </a:r>
            <a:endParaRPr lang="en-GB" dirty="0"/>
          </a:p>
        </p:txBody>
      </p:sp>
      <p:sp>
        <p:nvSpPr>
          <p:cNvPr id="6" name="Content Placeholder 5">
            <a:extLst>
              <a:ext uri="{FF2B5EF4-FFF2-40B4-BE49-F238E27FC236}">
                <a16:creationId xmlns:a16="http://schemas.microsoft.com/office/drawing/2014/main" id="{F7F0104B-6932-48B3-84A2-8660388C6D5B}"/>
              </a:ext>
            </a:extLst>
          </p:cNvPr>
          <p:cNvSpPr>
            <a:spLocks noGrp="1"/>
          </p:cNvSpPr>
          <p:nvPr>
            <p:ph sz="half" idx="2"/>
          </p:nvPr>
        </p:nvSpPr>
        <p:spPr/>
        <p:txBody>
          <a:bodyPr>
            <a:normAutofit fontScale="85000" lnSpcReduction="10000"/>
          </a:bodyPr>
          <a:lstStyle/>
          <a:p>
            <a:r>
              <a:rPr lang="lv-LV" dirty="0"/>
              <a:t>Epidemioloģiskie pasākumi samazina pieejamā personāla apjomu, tādējādi aizkavējot globālās transporta plūsmas.</a:t>
            </a:r>
          </a:p>
          <a:p>
            <a:r>
              <a:rPr lang="lv-LV" dirty="0"/>
              <a:t>Atbalsta programmas tautsaimniecību atveseļošanai izraisa pieprasījuma pieaugumu pēc būvmateriāliem.</a:t>
            </a:r>
          </a:p>
          <a:p>
            <a:r>
              <a:rPr lang="lv-LV" dirty="0"/>
              <a:t>Ekoloģiskās problēmas (mežu ugunsgrēki, mizgraužu izplatība u.c.) samazina kokmateriālu piedāvājumu ASV un Eiropas tirgos.</a:t>
            </a:r>
          </a:p>
        </p:txBody>
      </p:sp>
      <p:sp>
        <p:nvSpPr>
          <p:cNvPr id="7" name="Text Placeholder 6">
            <a:extLst>
              <a:ext uri="{FF2B5EF4-FFF2-40B4-BE49-F238E27FC236}">
                <a16:creationId xmlns:a16="http://schemas.microsoft.com/office/drawing/2014/main" id="{13E6EFB3-1A50-46B6-9415-963EB993B96F}"/>
              </a:ext>
            </a:extLst>
          </p:cNvPr>
          <p:cNvSpPr>
            <a:spLocks noGrp="1"/>
          </p:cNvSpPr>
          <p:nvPr>
            <p:ph type="body" sz="quarter" idx="3"/>
          </p:nvPr>
        </p:nvSpPr>
        <p:spPr/>
        <p:txBody>
          <a:bodyPr/>
          <a:lstStyle/>
          <a:p>
            <a:r>
              <a:rPr lang="lv-LV" dirty="0"/>
              <a:t>Veicinātāji</a:t>
            </a:r>
            <a:endParaRPr lang="en-GB" dirty="0"/>
          </a:p>
        </p:txBody>
      </p:sp>
      <p:graphicFrame>
        <p:nvGraphicFramePr>
          <p:cNvPr id="13" name="Content Placeholder 7">
            <a:extLst>
              <a:ext uri="{FF2B5EF4-FFF2-40B4-BE49-F238E27FC236}">
                <a16:creationId xmlns:a16="http://schemas.microsoft.com/office/drawing/2014/main" id="{B094638A-B117-4F85-9F0F-88C773440A78}"/>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3ED3ABDE-AE85-4D27-83E3-14C90B176012}"/>
              </a:ext>
            </a:extLst>
          </p:cNvPr>
          <p:cNvPicPr>
            <a:picLocks noChangeAspect="1"/>
          </p:cNvPicPr>
          <p:nvPr/>
        </p:nvPicPr>
        <p:blipFill>
          <a:blip r:embed="rId7"/>
          <a:stretch>
            <a:fillRect/>
          </a:stretch>
        </p:blipFill>
        <p:spPr>
          <a:xfrm>
            <a:off x="175759" y="667799"/>
            <a:ext cx="348719" cy="306850"/>
          </a:xfrm>
          <a:prstGeom prst="ellipse">
            <a:avLst/>
          </a:prstGeom>
        </p:spPr>
      </p:pic>
      <p:pic>
        <p:nvPicPr>
          <p:cNvPr id="11" name="Picture 10">
            <a:extLst>
              <a:ext uri="{FF2B5EF4-FFF2-40B4-BE49-F238E27FC236}">
                <a16:creationId xmlns:a16="http://schemas.microsoft.com/office/drawing/2014/main" id="{142BCF9A-313F-4731-97BC-8AE4071BB5C8}"/>
              </a:ext>
            </a:extLst>
          </p:cNvPr>
          <p:cNvPicPr>
            <a:picLocks noChangeAspect="1"/>
          </p:cNvPicPr>
          <p:nvPr/>
        </p:nvPicPr>
        <p:blipFill>
          <a:blip r:embed="rId8"/>
          <a:stretch>
            <a:fillRect/>
          </a:stretch>
        </p:blipFill>
        <p:spPr>
          <a:xfrm>
            <a:off x="11274732" y="6642262"/>
            <a:ext cx="792132" cy="158426"/>
          </a:xfrm>
          <a:prstGeom prst="rect">
            <a:avLst/>
          </a:prstGeom>
        </p:spPr>
      </p:pic>
      <p:sp>
        <p:nvSpPr>
          <p:cNvPr id="12" name="Rectangle: Rounded Corners 11">
            <a:extLst>
              <a:ext uri="{FF2B5EF4-FFF2-40B4-BE49-F238E27FC236}">
                <a16:creationId xmlns:a16="http://schemas.microsoft.com/office/drawing/2014/main" id="{1172FE26-AD40-4583-8FCB-92EF663AB022}"/>
              </a:ext>
            </a:extLst>
          </p:cNvPr>
          <p:cNvSpPr/>
          <p:nvPr/>
        </p:nvSpPr>
        <p:spPr>
          <a:xfrm>
            <a:off x="0" y="314325"/>
            <a:ext cx="11353800" cy="1431729"/>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C0872C8D-A46C-4DE0-984C-D98BB5B73900}"/>
              </a:ext>
            </a:extLst>
          </p:cNvPr>
          <p:cNvSpPr txBox="1">
            <a:spLocks/>
          </p:cNvSpPr>
          <p:nvPr/>
        </p:nvSpPr>
        <p:spPr>
          <a:xfrm>
            <a:off x="1418629" y="4333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t>Būvmateriālu izmaksu kāpums 2021. – starptautiskais konteksts</a:t>
            </a:r>
            <a:endParaRPr lang="en-GB" b="1" dirty="0"/>
          </a:p>
        </p:txBody>
      </p:sp>
      <p:pic>
        <p:nvPicPr>
          <p:cNvPr id="17" name="Graphic 55" descr="A grid with small circles">
            <a:extLst>
              <a:ext uri="{FF2B5EF4-FFF2-40B4-BE49-F238E27FC236}">
                <a16:creationId xmlns:a16="http://schemas.microsoft.com/office/drawing/2014/main" id="{00F9AA55-6D46-45DA-AC45-4B54172C97A4}"/>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888" y="-304800"/>
            <a:ext cx="1938379" cy="1583183"/>
          </a:xfrm>
          <a:prstGeom prst="rect">
            <a:avLst/>
          </a:prstGeom>
        </p:spPr>
      </p:pic>
      <p:pic>
        <p:nvPicPr>
          <p:cNvPr id="18" name="Picture 17">
            <a:extLst>
              <a:ext uri="{FF2B5EF4-FFF2-40B4-BE49-F238E27FC236}">
                <a16:creationId xmlns:a16="http://schemas.microsoft.com/office/drawing/2014/main" id="{443029C2-59CB-4652-A4F5-BF9B4619472C}"/>
              </a:ext>
            </a:extLst>
          </p:cNvPr>
          <p:cNvPicPr>
            <a:picLocks noChangeAspect="1"/>
          </p:cNvPicPr>
          <p:nvPr/>
        </p:nvPicPr>
        <p:blipFill>
          <a:blip r:embed="rId7"/>
          <a:stretch>
            <a:fillRect/>
          </a:stretch>
        </p:blipFill>
        <p:spPr>
          <a:xfrm>
            <a:off x="328159" y="820199"/>
            <a:ext cx="348719" cy="306850"/>
          </a:xfrm>
          <a:prstGeom prst="ellipse">
            <a:avLst/>
          </a:prstGeom>
        </p:spPr>
      </p:pic>
    </p:spTree>
    <p:extLst>
      <p:ext uri="{BB962C8B-B14F-4D97-AF65-F5344CB8AC3E}">
        <p14:creationId xmlns:p14="http://schemas.microsoft.com/office/powerpoint/2010/main" val="180983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FEEB2-49A8-4B02-B45B-533FDEE7AC58}"/>
              </a:ext>
            </a:extLst>
          </p:cNvPr>
          <p:cNvPicPr>
            <a:picLocks noChangeAspect="1"/>
          </p:cNvPicPr>
          <p:nvPr/>
        </p:nvPicPr>
        <p:blipFill>
          <a:blip r:embed="rId2"/>
          <a:stretch>
            <a:fillRect/>
          </a:stretch>
        </p:blipFill>
        <p:spPr>
          <a:xfrm>
            <a:off x="609599" y="1767610"/>
            <a:ext cx="5486401" cy="5090390"/>
          </a:xfrm>
          <a:prstGeom prst="rect">
            <a:avLst/>
          </a:prstGeom>
        </p:spPr>
      </p:pic>
      <p:sp>
        <p:nvSpPr>
          <p:cNvPr id="10" name="Freeform: Shape 9">
            <a:extLst>
              <a:ext uri="{FF2B5EF4-FFF2-40B4-BE49-F238E27FC236}">
                <a16:creationId xmlns:a16="http://schemas.microsoft.com/office/drawing/2014/main" id="{AE02774D-4F24-44CA-934B-C12C762B6B0F}"/>
              </a:ext>
            </a:extLst>
          </p:cNvPr>
          <p:cNvSpPr/>
          <p:nvPr/>
        </p:nvSpPr>
        <p:spPr>
          <a:xfrm>
            <a:off x="4801543" y="2642402"/>
            <a:ext cx="836079" cy="1474195"/>
          </a:xfrm>
          <a:custGeom>
            <a:avLst/>
            <a:gdLst>
              <a:gd name="connsiteX0" fmla="*/ 1300899 w 1300899"/>
              <a:gd name="connsiteY0" fmla="*/ 1558073 h 1558073"/>
              <a:gd name="connsiteX1" fmla="*/ 527901 w 1300899"/>
              <a:gd name="connsiteY1" fmla="*/ 172332 h 1558073"/>
              <a:gd name="connsiteX2" fmla="*/ 0 w 1300899"/>
              <a:gd name="connsiteY2" fmla="*/ 68638 h 1558073"/>
              <a:gd name="connsiteX0" fmla="*/ 1300899 w 1300899"/>
              <a:gd name="connsiteY0" fmla="*/ 1498476 h 1498476"/>
              <a:gd name="connsiteX1" fmla="*/ 855561 w 1300899"/>
              <a:gd name="connsiteY1" fmla="*/ 562315 h 1498476"/>
              <a:gd name="connsiteX2" fmla="*/ 0 w 1300899"/>
              <a:gd name="connsiteY2" fmla="*/ 9041 h 1498476"/>
              <a:gd name="connsiteX0" fmla="*/ 813219 w 813219"/>
              <a:gd name="connsiteY0" fmla="*/ 1468665 h 1468665"/>
              <a:gd name="connsiteX1" fmla="*/ 367881 w 813219"/>
              <a:gd name="connsiteY1" fmla="*/ 532504 h 1468665"/>
              <a:gd name="connsiteX2" fmla="*/ 0 w 813219"/>
              <a:gd name="connsiteY2" fmla="*/ 9710 h 1468665"/>
              <a:gd name="connsiteX0" fmla="*/ 813219 w 813219"/>
              <a:gd name="connsiteY0" fmla="*/ 1458955 h 1458955"/>
              <a:gd name="connsiteX1" fmla="*/ 367881 w 813219"/>
              <a:gd name="connsiteY1" fmla="*/ 522794 h 1458955"/>
              <a:gd name="connsiteX2" fmla="*/ 0 w 813219"/>
              <a:gd name="connsiteY2" fmla="*/ 0 h 1458955"/>
              <a:gd name="connsiteX0" fmla="*/ 858939 w 858939"/>
              <a:gd name="connsiteY0" fmla="*/ 1565635 h 1565635"/>
              <a:gd name="connsiteX1" fmla="*/ 413601 w 858939"/>
              <a:gd name="connsiteY1" fmla="*/ 629474 h 1565635"/>
              <a:gd name="connsiteX2" fmla="*/ 0 w 858939"/>
              <a:gd name="connsiteY2" fmla="*/ 0 h 1565635"/>
              <a:gd name="connsiteX0" fmla="*/ 858939 w 858939"/>
              <a:gd name="connsiteY0" fmla="*/ 1565635 h 1565635"/>
              <a:gd name="connsiteX1" fmla="*/ 413601 w 858939"/>
              <a:gd name="connsiteY1" fmla="*/ 675194 h 1565635"/>
              <a:gd name="connsiteX2" fmla="*/ 0 w 858939"/>
              <a:gd name="connsiteY2" fmla="*/ 0 h 1565635"/>
              <a:gd name="connsiteX0" fmla="*/ 851319 w 851319"/>
              <a:gd name="connsiteY0" fmla="*/ 1885675 h 1885675"/>
              <a:gd name="connsiteX1" fmla="*/ 413601 w 851319"/>
              <a:gd name="connsiteY1" fmla="*/ 675194 h 1885675"/>
              <a:gd name="connsiteX2" fmla="*/ 0 w 851319"/>
              <a:gd name="connsiteY2" fmla="*/ 0 h 1885675"/>
              <a:gd name="connsiteX0" fmla="*/ 851319 w 851319"/>
              <a:gd name="connsiteY0" fmla="*/ 1885675 h 1885675"/>
              <a:gd name="connsiteX1" fmla="*/ 413601 w 851319"/>
              <a:gd name="connsiteY1" fmla="*/ 675194 h 1885675"/>
              <a:gd name="connsiteX2" fmla="*/ 0 w 851319"/>
              <a:gd name="connsiteY2" fmla="*/ 0 h 1885675"/>
              <a:gd name="connsiteX0" fmla="*/ 851319 w 851319"/>
              <a:gd name="connsiteY0" fmla="*/ 1885675 h 1885675"/>
              <a:gd name="connsiteX1" fmla="*/ 459321 w 851319"/>
              <a:gd name="connsiteY1" fmla="*/ 606614 h 1885675"/>
              <a:gd name="connsiteX2" fmla="*/ 0 w 851319"/>
              <a:gd name="connsiteY2" fmla="*/ 0 h 1885675"/>
              <a:gd name="connsiteX0" fmla="*/ 851319 w 851319"/>
              <a:gd name="connsiteY0" fmla="*/ 1885675 h 1885675"/>
              <a:gd name="connsiteX1" fmla="*/ 0 w 851319"/>
              <a:gd name="connsiteY1" fmla="*/ 0 h 1885675"/>
              <a:gd name="connsiteX0" fmla="*/ 851319 w 851319"/>
              <a:gd name="connsiteY0" fmla="*/ 1885675 h 1885675"/>
              <a:gd name="connsiteX1" fmla="*/ 532457 w 851319"/>
              <a:gd name="connsiteY1" fmla="*/ 702778 h 1885675"/>
              <a:gd name="connsiteX2" fmla="*/ 0 w 851319"/>
              <a:gd name="connsiteY2" fmla="*/ 0 h 1885675"/>
              <a:gd name="connsiteX0" fmla="*/ 851319 w 851319"/>
              <a:gd name="connsiteY0" fmla="*/ 1885675 h 1885675"/>
              <a:gd name="connsiteX1" fmla="*/ 532457 w 851319"/>
              <a:gd name="connsiteY1" fmla="*/ 702778 h 1885675"/>
              <a:gd name="connsiteX2" fmla="*/ 0 w 851319"/>
              <a:gd name="connsiteY2" fmla="*/ 0 h 1885675"/>
              <a:gd name="connsiteX0" fmla="*/ 851319 w 851319"/>
              <a:gd name="connsiteY0" fmla="*/ 1885675 h 1885675"/>
              <a:gd name="connsiteX1" fmla="*/ 532457 w 851319"/>
              <a:gd name="connsiteY1" fmla="*/ 702778 h 1885675"/>
              <a:gd name="connsiteX2" fmla="*/ 0 w 851319"/>
              <a:gd name="connsiteY2" fmla="*/ 0 h 1885675"/>
              <a:gd name="connsiteX0" fmla="*/ 851319 w 851321"/>
              <a:gd name="connsiteY0" fmla="*/ 1885675 h 1885675"/>
              <a:gd name="connsiteX1" fmla="*/ 532457 w 851321"/>
              <a:gd name="connsiteY1" fmla="*/ 702778 h 1885675"/>
              <a:gd name="connsiteX2" fmla="*/ 0 w 851321"/>
              <a:gd name="connsiteY2" fmla="*/ 0 h 1885675"/>
              <a:gd name="connsiteX0" fmla="*/ 836079 w 836082"/>
              <a:gd name="connsiteY0" fmla="*/ 1474195 h 1474195"/>
              <a:gd name="connsiteX1" fmla="*/ 532457 w 836082"/>
              <a:gd name="connsiteY1" fmla="*/ 702778 h 1474195"/>
              <a:gd name="connsiteX2" fmla="*/ 0 w 836082"/>
              <a:gd name="connsiteY2" fmla="*/ 0 h 1474195"/>
              <a:gd name="connsiteX0" fmla="*/ 836079 w 849021"/>
              <a:gd name="connsiteY0" fmla="*/ 1474195 h 1474195"/>
              <a:gd name="connsiteX1" fmla="*/ 654377 w 849021"/>
              <a:gd name="connsiteY1" fmla="*/ 550378 h 1474195"/>
              <a:gd name="connsiteX2" fmla="*/ 0 w 849021"/>
              <a:gd name="connsiteY2" fmla="*/ 0 h 1474195"/>
              <a:gd name="connsiteX0" fmla="*/ 836079 w 836079"/>
              <a:gd name="connsiteY0" fmla="*/ 1474195 h 1474195"/>
              <a:gd name="connsiteX1" fmla="*/ 0 w 836079"/>
              <a:gd name="connsiteY1" fmla="*/ 0 h 1474195"/>
              <a:gd name="connsiteX0" fmla="*/ 836079 w 836079"/>
              <a:gd name="connsiteY0" fmla="*/ 1474195 h 1474195"/>
              <a:gd name="connsiteX1" fmla="*/ 0 w 836079"/>
              <a:gd name="connsiteY1" fmla="*/ 0 h 1474195"/>
              <a:gd name="connsiteX0" fmla="*/ 836079 w 836079"/>
              <a:gd name="connsiteY0" fmla="*/ 1474195 h 1474195"/>
              <a:gd name="connsiteX1" fmla="*/ 0 w 836079"/>
              <a:gd name="connsiteY1" fmla="*/ 0 h 1474195"/>
            </a:gdLst>
            <a:ahLst/>
            <a:cxnLst>
              <a:cxn ang="0">
                <a:pos x="connsiteX0" y="connsiteY0"/>
              </a:cxn>
              <a:cxn ang="0">
                <a:pos x="connsiteX1" y="connsiteY1"/>
              </a:cxn>
            </a:cxnLst>
            <a:rect l="l" t="t" r="r" b="b"/>
            <a:pathLst>
              <a:path w="836079" h="1474195">
                <a:moveTo>
                  <a:pt x="836079" y="1474195"/>
                </a:moveTo>
                <a:cubicBezTo>
                  <a:pt x="610726" y="571317"/>
                  <a:pt x="423473" y="331378"/>
                  <a:pt x="0" y="0"/>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FD3515-91E4-41EF-B15A-E7A31710079F}"/>
              </a:ext>
            </a:extLst>
          </p:cNvPr>
          <p:cNvSpPr/>
          <p:nvPr/>
        </p:nvSpPr>
        <p:spPr>
          <a:xfrm rot="9946127">
            <a:off x="2329411" y="2750553"/>
            <a:ext cx="404123" cy="649893"/>
          </a:xfrm>
          <a:custGeom>
            <a:avLst/>
            <a:gdLst>
              <a:gd name="connsiteX0" fmla="*/ 1300899 w 1300899"/>
              <a:gd name="connsiteY0" fmla="*/ 1558073 h 1558073"/>
              <a:gd name="connsiteX1" fmla="*/ 527901 w 1300899"/>
              <a:gd name="connsiteY1" fmla="*/ 172332 h 1558073"/>
              <a:gd name="connsiteX2" fmla="*/ 0 w 1300899"/>
              <a:gd name="connsiteY2" fmla="*/ 68638 h 1558073"/>
              <a:gd name="connsiteX0" fmla="*/ 1300899 w 1300899"/>
              <a:gd name="connsiteY0" fmla="*/ 1498476 h 1498476"/>
              <a:gd name="connsiteX1" fmla="*/ 855561 w 1300899"/>
              <a:gd name="connsiteY1" fmla="*/ 562315 h 1498476"/>
              <a:gd name="connsiteX2" fmla="*/ 0 w 1300899"/>
              <a:gd name="connsiteY2" fmla="*/ 9041 h 1498476"/>
              <a:gd name="connsiteX0" fmla="*/ 813219 w 813219"/>
              <a:gd name="connsiteY0" fmla="*/ 1468665 h 1468665"/>
              <a:gd name="connsiteX1" fmla="*/ 367881 w 813219"/>
              <a:gd name="connsiteY1" fmla="*/ 532504 h 1468665"/>
              <a:gd name="connsiteX2" fmla="*/ 0 w 813219"/>
              <a:gd name="connsiteY2" fmla="*/ 9710 h 1468665"/>
              <a:gd name="connsiteX0" fmla="*/ 813219 w 813219"/>
              <a:gd name="connsiteY0" fmla="*/ 1458955 h 1458955"/>
              <a:gd name="connsiteX1" fmla="*/ 367881 w 813219"/>
              <a:gd name="connsiteY1" fmla="*/ 522794 h 1458955"/>
              <a:gd name="connsiteX2" fmla="*/ 0 w 813219"/>
              <a:gd name="connsiteY2" fmla="*/ 0 h 1458955"/>
              <a:gd name="connsiteX0" fmla="*/ 858939 w 858939"/>
              <a:gd name="connsiteY0" fmla="*/ 1565635 h 1565635"/>
              <a:gd name="connsiteX1" fmla="*/ 413601 w 858939"/>
              <a:gd name="connsiteY1" fmla="*/ 629474 h 1565635"/>
              <a:gd name="connsiteX2" fmla="*/ 0 w 858939"/>
              <a:gd name="connsiteY2" fmla="*/ 0 h 1565635"/>
              <a:gd name="connsiteX0" fmla="*/ 858939 w 858939"/>
              <a:gd name="connsiteY0" fmla="*/ 1565635 h 1565635"/>
              <a:gd name="connsiteX1" fmla="*/ 413601 w 858939"/>
              <a:gd name="connsiteY1" fmla="*/ 675194 h 1565635"/>
              <a:gd name="connsiteX2" fmla="*/ 0 w 858939"/>
              <a:gd name="connsiteY2" fmla="*/ 0 h 1565635"/>
              <a:gd name="connsiteX0" fmla="*/ 851319 w 851319"/>
              <a:gd name="connsiteY0" fmla="*/ 1885675 h 1885675"/>
              <a:gd name="connsiteX1" fmla="*/ 413601 w 851319"/>
              <a:gd name="connsiteY1" fmla="*/ 675194 h 1885675"/>
              <a:gd name="connsiteX2" fmla="*/ 0 w 851319"/>
              <a:gd name="connsiteY2" fmla="*/ 0 h 1885675"/>
              <a:gd name="connsiteX0" fmla="*/ 851319 w 851319"/>
              <a:gd name="connsiteY0" fmla="*/ 1885675 h 1885675"/>
              <a:gd name="connsiteX1" fmla="*/ 413601 w 851319"/>
              <a:gd name="connsiteY1" fmla="*/ 675194 h 1885675"/>
              <a:gd name="connsiteX2" fmla="*/ 0 w 851319"/>
              <a:gd name="connsiteY2" fmla="*/ 0 h 1885675"/>
              <a:gd name="connsiteX0" fmla="*/ 851319 w 851319"/>
              <a:gd name="connsiteY0" fmla="*/ 1885675 h 1885675"/>
              <a:gd name="connsiteX1" fmla="*/ 459321 w 851319"/>
              <a:gd name="connsiteY1" fmla="*/ 606614 h 1885675"/>
              <a:gd name="connsiteX2" fmla="*/ 0 w 851319"/>
              <a:gd name="connsiteY2" fmla="*/ 0 h 1885675"/>
              <a:gd name="connsiteX0" fmla="*/ 851319 w 851319"/>
              <a:gd name="connsiteY0" fmla="*/ 1885675 h 1885675"/>
              <a:gd name="connsiteX1" fmla="*/ 0 w 851319"/>
              <a:gd name="connsiteY1" fmla="*/ 0 h 1885675"/>
              <a:gd name="connsiteX0" fmla="*/ 851319 w 851319"/>
              <a:gd name="connsiteY0" fmla="*/ 1885675 h 1885675"/>
              <a:gd name="connsiteX1" fmla="*/ 532457 w 851319"/>
              <a:gd name="connsiteY1" fmla="*/ 702778 h 1885675"/>
              <a:gd name="connsiteX2" fmla="*/ 0 w 851319"/>
              <a:gd name="connsiteY2" fmla="*/ 0 h 1885675"/>
              <a:gd name="connsiteX0" fmla="*/ 851319 w 851319"/>
              <a:gd name="connsiteY0" fmla="*/ 1885675 h 1885675"/>
              <a:gd name="connsiteX1" fmla="*/ 532457 w 851319"/>
              <a:gd name="connsiteY1" fmla="*/ 702778 h 1885675"/>
              <a:gd name="connsiteX2" fmla="*/ 0 w 851319"/>
              <a:gd name="connsiteY2" fmla="*/ 0 h 1885675"/>
              <a:gd name="connsiteX0" fmla="*/ 851319 w 851319"/>
              <a:gd name="connsiteY0" fmla="*/ 1885675 h 1885675"/>
              <a:gd name="connsiteX1" fmla="*/ 532457 w 851319"/>
              <a:gd name="connsiteY1" fmla="*/ 702778 h 1885675"/>
              <a:gd name="connsiteX2" fmla="*/ 0 w 851319"/>
              <a:gd name="connsiteY2" fmla="*/ 0 h 1885675"/>
              <a:gd name="connsiteX0" fmla="*/ 851319 w 851321"/>
              <a:gd name="connsiteY0" fmla="*/ 1885675 h 1885675"/>
              <a:gd name="connsiteX1" fmla="*/ 532457 w 851321"/>
              <a:gd name="connsiteY1" fmla="*/ 702778 h 1885675"/>
              <a:gd name="connsiteX2" fmla="*/ 0 w 851321"/>
              <a:gd name="connsiteY2" fmla="*/ 0 h 1885675"/>
              <a:gd name="connsiteX0" fmla="*/ 836079 w 836082"/>
              <a:gd name="connsiteY0" fmla="*/ 1474195 h 1474195"/>
              <a:gd name="connsiteX1" fmla="*/ 532457 w 836082"/>
              <a:gd name="connsiteY1" fmla="*/ 702778 h 1474195"/>
              <a:gd name="connsiteX2" fmla="*/ 0 w 836082"/>
              <a:gd name="connsiteY2" fmla="*/ 0 h 1474195"/>
              <a:gd name="connsiteX0" fmla="*/ 836079 w 849021"/>
              <a:gd name="connsiteY0" fmla="*/ 1474195 h 1474195"/>
              <a:gd name="connsiteX1" fmla="*/ 654377 w 849021"/>
              <a:gd name="connsiteY1" fmla="*/ 550378 h 1474195"/>
              <a:gd name="connsiteX2" fmla="*/ 0 w 849021"/>
              <a:gd name="connsiteY2" fmla="*/ 0 h 1474195"/>
              <a:gd name="connsiteX0" fmla="*/ 836079 w 836079"/>
              <a:gd name="connsiteY0" fmla="*/ 1474195 h 1474195"/>
              <a:gd name="connsiteX1" fmla="*/ 0 w 836079"/>
              <a:gd name="connsiteY1" fmla="*/ 0 h 1474195"/>
              <a:gd name="connsiteX0" fmla="*/ 836079 w 836079"/>
              <a:gd name="connsiteY0" fmla="*/ 1474195 h 1474195"/>
              <a:gd name="connsiteX1" fmla="*/ 0 w 836079"/>
              <a:gd name="connsiteY1" fmla="*/ 0 h 1474195"/>
              <a:gd name="connsiteX0" fmla="*/ 836079 w 836079"/>
              <a:gd name="connsiteY0" fmla="*/ 1474195 h 1474195"/>
              <a:gd name="connsiteX1" fmla="*/ 0 w 836079"/>
              <a:gd name="connsiteY1" fmla="*/ 0 h 1474195"/>
              <a:gd name="connsiteX0" fmla="*/ 495837 w 495837"/>
              <a:gd name="connsiteY0" fmla="*/ 2071832 h 2071832"/>
              <a:gd name="connsiteX1" fmla="*/ 0 w 495837"/>
              <a:gd name="connsiteY1" fmla="*/ 0 h 2071832"/>
              <a:gd name="connsiteX0" fmla="*/ 548818 w 548818"/>
              <a:gd name="connsiteY0" fmla="*/ 623077 h 623077"/>
              <a:gd name="connsiteX1" fmla="*/ 0 w 548818"/>
              <a:gd name="connsiteY1" fmla="*/ 0 h 623077"/>
              <a:gd name="connsiteX0" fmla="*/ 641617 w 641617"/>
              <a:gd name="connsiteY0" fmla="*/ 623077 h 623077"/>
              <a:gd name="connsiteX1" fmla="*/ 92799 w 641617"/>
              <a:gd name="connsiteY1" fmla="*/ 0 h 623077"/>
              <a:gd name="connsiteX0" fmla="*/ 635719 w 635719"/>
              <a:gd name="connsiteY0" fmla="*/ 623077 h 623077"/>
              <a:gd name="connsiteX1" fmla="*/ 86901 w 635719"/>
              <a:gd name="connsiteY1" fmla="*/ 0 h 623077"/>
              <a:gd name="connsiteX0" fmla="*/ 401552 w 401552"/>
              <a:gd name="connsiteY0" fmla="*/ 649893 h 649893"/>
              <a:gd name="connsiteX1" fmla="*/ 118956 w 401552"/>
              <a:gd name="connsiteY1" fmla="*/ 0 h 649893"/>
              <a:gd name="connsiteX0" fmla="*/ 404123 w 404123"/>
              <a:gd name="connsiteY0" fmla="*/ 649893 h 649893"/>
              <a:gd name="connsiteX1" fmla="*/ 121527 w 404123"/>
              <a:gd name="connsiteY1" fmla="*/ 0 h 649893"/>
            </a:gdLst>
            <a:ahLst/>
            <a:cxnLst>
              <a:cxn ang="0">
                <a:pos x="connsiteX0" y="connsiteY0"/>
              </a:cxn>
              <a:cxn ang="0">
                <a:pos x="connsiteX1" y="connsiteY1"/>
              </a:cxn>
            </a:cxnLst>
            <a:rect l="l" t="t" r="r" b="b"/>
            <a:pathLst>
              <a:path w="404123" h="649893">
                <a:moveTo>
                  <a:pt x="404123" y="649893"/>
                </a:moveTo>
                <a:cubicBezTo>
                  <a:pt x="246212" y="565967"/>
                  <a:pt x="-218396" y="365743"/>
                  <a:pt x="121527" y="0"/>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ontent Placeholder 4">
            <a:extLst>
              <a:ext uri="{FF2B5EF4-FFF2-40B4-BE49-F238E27FC236}">
                <a16:creationId xmlns:a16="http://schemas.microsoft.com/office/drawing/2014/main" id="{4E493F78-3F64-4190-A924-5BB5DD57690D}"/>
              </a:ext>
            </a:extLst>
          </p:cNvPr>
          <p:cNvSpPr txBox="1">
            <a:spLocks/>
          </p:cNvSpPr>
          <p:nvPr/>
        </p:nvSpPr>
        <p:spPr>
          <a:xfrm>
            <a:off x="6754921" y="2142309"/>
            <a:ext cx="5353489" cy="248564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lv-LV"/>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lv-LV" dirty="0">
                <a:solidFill>
                  <a:schemeClr val="tx1">
                    <a:lumMod val="95000"/>
                    <a:lumOff val="5000"/>
                  </a:schemeClr>
                </a:solidFill>
              </a:rPr>
              <a:t>2021. gadā </a:t>
            </a:r>
            <a:r>
              <a:rPr lang="lv-LV" b="1" dirty="0">
                <a:solidFill>
                  <a:schemeClr val="tx1">
                    <a:lumMod val="95000"/>
                    <a:lumOff val="5000"/>
                  </a:schemeClr>
                </a:solidFill>
              </a:rPr>
              <a:t>pieaug pārkaršanas risks</a:t>
            </a:r>
            <a:r>
              <a:rPr lang="lv-LV" dirty="0">
                <a:solidFill>
                  <a:schemeClr val="tx1">
                    <a:lumMod val="95000"/>
                    <a:lumOff val="5000"/>
                  </a:schemeClr>
                </a:solidFill>
              </a:rPr>
              <a:t>, bet tas atrodas uz </a:t>
            </a:r>
            <a:r>
              <a:rPr lang="lv-LV" b="1" dirty="0">
                <a:solidFill>
                  <a:schemeClr val="tx1">
                    <a:lumMod val="95000"/>
                    <a:lumOff val="5000"/>
                  </a:schemeClr>
                </a:solidFill>
              </a:rPr>
              <a:t>robežas</a:t>
            </a:r>
            <a:r>
              <a:rPr lang="lv-LV" dirty="0">
                <a:solidFill>
                  <a:schemeClr val="tx1">
                    <a:lumMod val="95000"/>
                    <a:lumOff val="5000"/>
                  </a:schemeClr>
                </a:solidFill>
              </a:rPr>
              <a:t> </a:t>
            </a:r>
          </a:p>
          <a:p>
            <a:endParaRPr lang="lv-LV" dirty="0">
              <a:solidFill>
                <a:schemeClr val="tx1">
                  <a:lumMod val="95000"/>
                  <a:lumOff val="5000"/>
                </a:schemeClr>
              </a:solidFill>
            </a:endParaRPr>
          </a:p>
          <a:p>
            <a:r>
              <a:rPr lang="lv-LV" b="1" dirty="0">
                <a:solidFill>
                  <a:schemeClr val="tx1">
                    <a:lumMod val="95000"/>
                    <a:lumOff val="5000"/>
                  </a:schemeClr>
                </a:solidFill>
              </a:rPr>
              <a:t>Pie izmaksu pieauguma stabilizācijas </a:t>
            </a:r>
            <a:r>
              <a:rPr lang="lv-LV" dirty="0">
                <a:solidFill>
                  <a:schemeClr val="tx1">
                    <a:lumMod val="95000"/>
                    <a:lumOff val="5000"/>
                  </a:schemeClr>
                </a:solidFill>
              </a:rPr>
              <a:t>vai lejupvērstas korekcijas </a:t>
            </a:r>
            <a:r>
              <a:rPr lang="lv-LV" b="1" dirty="0">
                <a:solidFill>
                  <a:schemeClr val="tx1">
                    <a:lumMod val="95000"/>
                    <a:lumOff val="5000"/>
                  </a:schemeClr>
                </a:solidFill>
              </a:rPr>
              <a:t>2022. gadā riski samazinās</a:t>
            </a:r>
            <a:endParaRPr lang="lv-LV" dirty="0">
              <a:solidFill>
                <a:schemeClr val="tx1">
                  <a:lumMod val="95000"/>
                  <a:lumOff val="5000"/>
                </a:schemeClr>
              </a:solidFill>
            </a:endParaRPr>
          </a:p>
          <a:p>
            <a:endParaRPr lang="lv-LV" dirty="0">
              <a:solidFill>
                <a:schemeClr val="tx1">
                  <a:lumMod val="95000"/>
                  <a:lumOff val="5000"/>
                </a:schemeClr>
              </a:solidFill>
            </a:endParaRPr>
          </a:p>
          <a:p>
            <a:r>
              <a:rPr lang="lv-LV" dirty="0">
                <a:solidFill>
                  <a:schemeClr val="tx1">
                    <a:lumMod val="95000"/>
                    <a:lumOff val="5000"/>
                  </a:schemeClr>
                </a:solidFill>
              </a:rPr>
              <a:t>2007.-2008. gada pārkaršana </a:t>
            </a:r>
            <a:r>
              <a:rPr lang="lv-LV" b="1" dirty="0">
                <a:solidFill>
                  <a:schemeClr val="tx1">
                    <a:lumMod val="95000"/>
                    <a:lumOff val="5000"/>
                  </a:schemeClr>
                </a:solidFill>
              </a:rPr>
              <a:t>nav korelatīva ar </a:t>
            </a:r>
            <a:r>
              <a:rPr lang="lv-LV" dirty="0">
                <a:solidFill>
                  <a:schemeClr val="tx1">
                    <a:lumMod val="95000"/>
                    <a:lumOff val="5000"/>
                  </a:schemeClr>
                </a:solidFill>
              </a:rPr>
              <a:t>2021. gada izmaksu pieauguma situāciju. Izmaksas pieaug lielā mērā pasaules tirgus īslaicīgu fenomenu rezultātā</a:t>
            </a:r>
          </a:p>
        </p:txBody>
      </p:sp>
      <p:pic>
        <p:nvPicPr>
          <p:cNvPr id="9" name="Picture 8">
            <a:extLst>
              <a:ext uri="{FF2B5EF4-FFF2-40B4-BE49-F238E27FC236}">
                <a16:creationId xmlns:a16="http://schemas.microsoft.com/office/drawing/2014/main" id="{AA22B6B0-36B4-400B-B3FC-A9F16022CFEE}"/>
              </a:ext>
            </a:extLst>
          </p:cNvPr>
          <p:cNvPicPr>
            <a:picLocks noChangeAspect="1"/>
          </p:cNvPicPr>
          <p:nvPr/>
        </p:nvPicPr>
        <p:blipFill>
          <a:blip r:embed="rId3"/>
          <a:stretch>
            <a:fillRect/>
          </a:stretch>
        </p:blipFill>
        <p:spPr>
          <a:xfrm>
            <a:off x="11128623" y="6604994"/>
            <a:ext cx="792132" cy="158426"/>
          </a:xfrm>
          <a:prstGeom prst="rect">
            <a:avLst/>
          </a:prstGeom>
        </p:spPr>
      </p:pic>
      <p:sp>
        <p:nvSpPr>
          <p:cNvPr id="3" name="Rectangle: Rounded Corners 2">
            <a:extLst>
              <a:ext uri="{FF2B5EF4-FFF2-40B4-BE49-F238E27FC236}">
                <a16:creationId xmlns:a16="http://schemas.microsoft.com/office/drawing/2014/main" id="{CC2D13F9-C596-4550-A2A2-B7EAB9B45E76}"/>
              </a:ext>
            </a:extLst>
          </p:cNvPr>
          <p:cNvSpPr/>
          <p:nvPr/>
        </p:nvSpPr>
        <p:spPr>
          <a:xfrm>
            <a:off x="-1" y="552049"/>
            <a:ext cx="11400639" cy="1029101"/>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832F0081-42A7-432F-857B-FD4CF022CB3A}"/>
              </a:ext>
            </a:extLst>
          </p:cNvPr>
          <p:cNvSpPr txBox="1">
            <a:spLocks/>
          </p:cNvSpPr>
          <p:nvPr/>
        </p:nvSpPr>
        <p:spPr>
          <a:xfrm>
            <a:off x="1057013" y="552048"/>
            <a:ext cx="9764785" cy="102910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t>Būvniecības jomas pārkaršanas iespējamības simulācija </a:t>
            </a:r>
            <a:br>
              <a:rPr lang="lv-LV" sz="3600" b="1" dirty="0"/>
            </a:br>
            <a:r>
              <a:rPr lang="lv-LV" sz="1800" b="1" dirty="0"/>
              <a:t>balstoties uz salīdzinošo analīzi ar kopš 2005.gada un vidējiem novērtējumiem</a:t>
            </a:r>
          </a:p>
        </p:txBody>
      </p:sp>
      <p:pic>
        <p:nvPicPr>
          <p:cNvPr id="15" name="Graphic 55" descr="A grid with small circles">
            <a:extLst>
              <a:ext uri="{FF2B5EF4-FFF2-40B4-BE49-F238E27FC236}">
                <a16:creationId xmlns:a16="http://schemas.microsoft.com/office/drawing/2014/main" id="{3E15ADD1-48CD-4C11-89A4-7C5B7FB3060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888" y="-304800"/>
            <a:ext cx="1938379" cy="1583183"/>
          </a:xfrm>
          <a:prstGeom prst="rect">
            <a:avLst/>
          </a:prstGeom>
        </p:spPr>
      </p:pic>
      <p:sp>
        <p:nvSpPr>
          <p:cNvPr id="18" name="TextBox 17">
            <a:extLst>
              <a:ext uri="{FF2B5EF4-FFF2-40B4-BE49-F238E27FC236}">
                <a16:creationId xmlns:a16="http://schemas.microsoft.com/office/drawing/2014/main" id="{FAF97016-78EC-4A7D-8D29-5C093D717F36}"/>
              </a:ext>
            </a:extLst>
          </p:cNvPr>
          <p:cNvSpPr txBox="1"/>
          <p:nvPr/>
        </p:nvSpPr>
        <p:spPr>
          <a:xfrm>
            <a:off x="6754920" y="4745215"/>
            <a:ext cx="5353489" cy="1938992"/>
          </a:xfrm>
          <a:prstGeom prst="rect">
            <a:avLst/>
          </a:prstGeom>
          <a:noFill/>
        </p:spPr>
        <p:txBody>
          <a:bodyPr wrap="square">
            <a:spAutoFit/>
          </a:bodyPr>
          <a:lstStyle/>
          <a:p>
            <a:pPr algn="just"/>
            <a:r>
              <a:rPr lang="lv-LV" sz="1200" dirty="0"/>
              <a:t>Tika analizētas tendences būvniecības nozares burbulī un tirgus pārkaršanā 2007.-2008. gadā, pēc kuras sekoja ekonomiskā lejupslīde un krīze ne tikai būvniecības nozarē, bet visā Latvijas tautsaimniecībā. Balstoties uz attiecībām starp būvniecības produkcijas apjoma izmaiņām un izmaksu izmaiņām, tika noteikti riska apgabali, kas raksturo nosacītu pārkaršanas risku iespējamību. Atšķirībā no iepriekšējās lejupslīdes, šoreiz tautsaimniecību negatīvi ietekmēja globālā pandēmija un ar tās apkarošanu saistīto pasākumu izraisītās sekas. Arī tuvojoties pandēmijas noslēgumam parādās jauni riski, kas izpaužas kā pārlieku intensīvi ekonomikas atveseļošanas pasākumi, kas var izraisīt pārāk augstu inflāciju. Līdz ar to ir svarīgi novērot, vai nepastāv līdzīgas tendences. </a:t>
            </a:r>
            <a:endParaRPr lang="en-GB" sz="1200" dirty="0"/>
          </a:p>
        </p:txBody>
      </p:sp>
      <p:pic>
        <p:nvPicPr>
          <p:cNvPr id="19" name="Picture 18">
            <a:extLst>
              <a:ext uri="{FF2B5EF4-FFF2-40B4-BE49-F238E27FC236}">
                <a16:creationId xmlns:a16="http://schemas.microsoft.com/office/drawing/2014/main" id="{1206B164-9904-43B4-9355-678EB9974FA5}"/>
              </a:ext>
            </a:extLst>
          </p:cNvPr>
          <p:cNvPicPr>
            <a:picLocks noChangeAspect="1"/>
          </p:cNvPicPr>
          <p:nvPr/>
        </p:nvPicPr>
        <p:blipFill>
          <a:blip r:embed="rId6"/>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31254598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E32BE3-7746-446D-9612-AC97684D14E8}"/>
              </a:ext>
            </a:extLst>
          </p:cNvPr>
          <p:cNvPicPr>
            <a:picLocks noChangeAspect="1"/>
          </p:cNvPicPr>
          <p:nvPr/>
        </p:nvPicPr>
        <p:blipFill>
          <a:blip r:embed="rId2"/>
          <a:stretch>
            <a:fillRect/>
          </a:stretch>
        </p:blipFill>
        <p:spPr>
          <a:xfrm>
            <a:off x="6899689" y="5273184"/>
            <a:ext cx="4659085" cy="1089013"/>
          </a:xfrm>
          <a:prstGeom prst="rect">
            <a:avLst/>
          </a:prstGeom>
        </p:spPr>
      </p:pic>
      <p:pic>
        <p:nvPicPr>
          <p:cNvPr id="7" name="Picture 6">
            <a:extLst>
              <a:ext uri="{FF2B5EF4-FFF2-40B4-BE49-F238E27FC236}">
                <a16:creationId xmlns:a16="http://schemas.microsoft.com/office/drawing/2014/main" id="{60F95330-FE35-43D8-A8F1-639AB7DA6E5B}"/>
              </a:ext>
            </a:extLst>
          </p:cNvPr>
          <p:cNvPicPr>
            <a:picLocks noChangeAspect="1"/>
          </p:cNvPicPr>
          <p:nvPr/>
        </p:nvPicPr>
        <p:blipFill>
          <a:blip r:embed="rId3"/>
          <a:stretch>
            <a:fillRect/>
          </a:stretch>
        </p:blipFill>
        <p:spPr>
          <a:xfrm>
            <a:off x="175759" y="2532951"/>
            <a:ext cx="6126820" cy="3856672"/>
          </a:xfrm>
          <a:prstGeom prst="rect">
            <a:avLst/>
          </a:prstGeom>
        </p:spPr>
      </p:pic>
      <p:sp>
        <p:nvSpPr>
          <p:cNvPr id="9" name="TextBox 8">
            <a:extLst>
              <a:ext uri="{FF2B5EF4-FFF2-40B4-BE49-F238E27FC236}">
                <a16:creationId xmlns:a16="http://schemas.microsoft.com/office/drawing/2014/main" id="{3811EDA0-7DDE-4277-8B34-44F9158E0C9E}"/>
              </a:ext>
            </a:extLst>
          </p:cNvPr>
          <p:cNvSpPr txBox="1"/>
          <p:nvPr/>
        </p:nvSpPr>
        <p:spPr>
          <a:xfrm>
            <a:off x="350118" y="6522355"/>
            <a:ext cx="6096000" cy="230832"/>
          </a:xfrm>
          <a:prstGeom prst="rect">
            <a:avLst/>
          </a:prstGeom>
          <a:noFill/>
        </p:spPr>
        <p:txBody>
          <a:bodyPr wrap="square">
            <a:spAutoFit/>
          </a:bodyPr>
          <a:lstStyle/>
          <a:p>
            <a:r>
              <a:rPr lang="lv-LV" sz="900" i="1" dirty="0"/>
              <a:t>Avots: Finanšu ministrijas apkopotie dati 2021. gads.</a:t>
            </a:r>
          </a:p>
        </p:txBody>
      </p:sp>
      <p:pic>
        <p:nvPicPr>
          <p:cNvPr id="11" name="Picture 10">
            <a:extLst>
              <a:ext uri="{FF2B5EF4-FFF2-40B4-BE49-F238E27FC236}">
                <a16:creationId xmlns:a16="http://schemas.microsoft.com/office/drawing/2014/main" id="{FE8477BF-DA03-4A28-B0BB-4AA9BBE98A29}"/>
              </a:ext>
            </a:extLst>
          </p:cNvPr>
          <p:cNvPicPr>
            <a:picLocks noChangeAspect="1"/>
          </p:cNvPicPr>
          <p:nvPr/>
        </p:nvPicPr>
        <p:blipFill>
          <a:blip r:embed="rId4"/>
          <a:stretch>
            <a:fillRect/>
          </a:stretch>
        </p:blipFill>
        <p:spPr>
          <a:xfrm>
            <a:off x="6771226" y="2793431"/>
            <a:ext cx="5124343" cy="2134689"/>
          </a:xfrm>
          <a:prstGeom prst="rect">
            <a:avLst/>
          </a:prstGeom>
        </p:spPr>
      </p:pic>
      <p:sp>
        <p:nvSpPr>
          <p:cNvPr id="12" name="Rectangle: Rounded Corners 11">
            <a:extLst>
              <a:ext uri="{FF2B5EF4-FFF2-40B4-BE49-F238E27FC236}">
                <a16:creationId xmlns:a16="http://schemas.microsoft.com/office/drawing/2014/main" id="{030EC1F4-4C40-4458-961D-FCC29F44F49D}"/>
              </a:ext>
            </a:extLst>
          </p:cNvPr>
          <p:cNvSpPr/>
          <p:nvPr/>
        </p:nvSpPr>
        <p:spPr>
          <a:xfrm>
            <a:off x="-1" y="667799"/>
            <a:ext cx="11682101" cy="1029101"/>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929BA345-BAE1-4B29-99D7-C932D1BE221A}"/>
              </a:ext>
            </a:extLst>
          </p:cNvPr>
          <p:cNvSpPr txBox="1">
            <a:spLocks/>
          </p:cNvSpPr>
          <p:nvPr/>
        </p:nvSpPr>
        <p:spPr>
          <a:xfrm>
            <a:off x="1057013" y="662926"/>
            <a:ext cx="10222764" cy="10291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400" b="1" dirty="0"/>
              <a:t>Nozares nevienmērīgas attīstības gadījumā publiskais pasūtījums var kalpot kā instruments tirgus stabilizācijai veicot koriģējošās darbības.</a:t>
            </a:r>
            <a:endParaRPr lang="en-GB" sz="2400" b="1" dirty="0"/>
          </a:p>
        </p:txBody>
      </p:sp>
      <p:pic>
        <p:nvPicPr>
          <p:cNvPr id="16" name="Graphic 55" descr="A grid with small circles">
            <a:extLst>
              <a:ext uri="{FF2B5EF4-FFF2-40B4-BE49-F238E27FC236}">
                <a16:creationId xmlns:a16="http://schemas.microsoft.com/office/drawing/2014/main" id="{E5D641F3-7BA4-4B05-A811-A360804FD87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079" y="-367742"/>
            <a:ext cx="1938379" cy="1583183"/>
          </a:xfrm>
          <a:prstGeom prst="rect">
            <a:avLst/>
          </a:prstGeom>
        </p:spPr>
      </p:pic>
      <p:pic>
        <p:nvPicPr>
          <p:cNvPr id="17" name="Picture 16">
            <a:extLst>
              <a:ext uri="{FF2B5EF4-FFF2-40B4-BE49-F238E27FC236}">
                <a16:creationId xmlns:a16="http://schemas.microsoft.com/office/drawing/2014/main" id="{62768843-3733-4D19-902B-CB0FE8A70454}"/>
              </a:ext>
            </a:extLst>
          </p:cNvPr>
          <p:cNvPicPr>
            <a:picLocks noChangeAspect="1"/>
          </p:cNvPicPr>
          <p:nvPr/>
        </p:nvPicPr>
        <p:blipFill>
          <a:blip r:embed="rId7"/>
          <a:stretch>
            <a:fillRect/>
          </a:stretch>
        </p:blipFill>
        <p:spPr>
          <a:xfrm>
            <a:off x="175759" y="667799"/>
            <a:ext cx="348719" cy="306850"/>
          </a:xfrm>
          <a:prstGeom prst="ellipse">
            <a:avLst/>
          </a:prstGeom>
        </p:spPr>
      </p:pic>
      <p:sp>
        <p:nvSpPr>
          <p:cNvPr id="2" name="TextBox 1">
            <a:extLst>
              <a:ext uri="{FF2B5EF4-FFF2-40B4-BE49-F238E27FC236}">
                <a16:creationId xmlns:a16="http://schemas.microsoft.com/office/drawing/2014/main" id="{E68550B4-5893-4076-9F52-8EDCBA48A117}"/>
              </a:ext>
            </a:extLst>
          </p:cNvPr>
          <p:cNvSpPr txBox="1"/>
          <p:nvPr/>
        </p:nvSpPr>
        <p:spPr>
          <a:xfrm>
            <a:off x="669110" y="1820254"/>
            <a:ext cx="11081357" cy="461665"/>
          </a:xfrm>
          <a:prstGeom prst="rect">
            <a:avLst/>
          </a:prstGeom>
          <a:noFill/>
        </p:spPr>
        <p:txBody>
          <a:bodyPr wrap="square" rtlCol="0">
            <a:spAutoFit/>
          </a:bodyPr>
          <a:lstStyle/>
          <a:p>
            <a:r>
              <a:rPr lang="lv-LV" sz="1200" dirty="0">
                <a:effectLst/>
                <a:latin typeface="Times New Roman" panose="02020603050405020304" pitchFamily="18" charset="0"/>
                <a:ea typeface="Times New Roman" panose="02020603050405020304" pitchFamily="18" charset="0"/>
              </a:rPr>
              <a:t>Aktuālie dati 2019.-2020. gadā norāda uz Eiropas Savienības fondu ieguldījumu būvniecības nozarē 600-700 miljonu amplitūdā. Attiecinot to uz Pētījumā prognozēto būvniecības produkcijas apjomu, šī summa veidotu aptuveni </a:t>
            </a:r>
            <a:r>
              <a:rPr lang="lv-LV" sz="1200" b="1" dirty="0">
                <a:effectLst/>
                <a:latin typeface="Times New Roman" panose="02020603050405020304" pitchFamily="18" charset="0"/>
                <a:ea typeface="Times New Roman" panose="02020603050405020304" pitchFamily="18" charset="0"/>
              </a:rPr>
              <a:t>desmito daļu </a:t>
            </a:r>
            <a:r>
              <a:rPr lang="lv-LV" sz="1200" dirty="0">
                <a:effectLst/>
                <a:latin typeface="Times New Roman" panose="02020603050405020304" pitchFamily="18" charset="0"/>
                <a:ea typeface="Times New Roman" panose="02020603050405020304" pitchFamily="18" charset="0"/>
              </a:rPr>
              <a:t>no nozares paredzētā apgrozījuma, kas ir margināli vērtējams ietekmētājs kopējās nozares izaugsmei. </a:t>
            </a:r>
            <a:endParaRPr lang="en-GB" sz="1200" dirty="0"/>
          </a:p>
        </p:txBody>
      </p:sp>
    </p:spTree>
    <p:extLst>
      <p:ext uri="{BB962C8B-B14F-4D97-AF65-F5344CB8AC3E}">
        <p14:creationId xmlns:p14="http://schemas.microsoft.com/office/powerpoint/2010/main" val="88222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BCFD766-96D1-4D51-B6A4-41860EA23880}"/>
              </a:ext>
            </a:extLst>
          </p:cNvPr>
          <p:cNvGraphicFramePr>
            <a:graphicFrameLocks/>
          </p:cNvGraphicFramePr>
          <p:nvPr/>
        </p:nvGraphicFramePr>
        <p:xfrm>
          <a:off x="838200" y="1848255"/>
          <a:ext cx="7965332" cy="46446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36B0111-AD88-4B8A-AD71-55CFBF12205F}"/>
              </a:ext>
            </a:extLst>
          </p:cNvPr>
          <p:cNvSpPr txBox="1"/>
          <p:nvPr/>
        </p:nvSpPr>
        <p:spPr>
          <a:xfrm>
            <a:off x="7957225" y="2536994"/>
            <a:ext cx="4234775" cy="1200329"/>
          </a:xfrm>
          <a:prstGeom prst="rect">
            <a:avLst/>
          </a:prstGeom>
          <a:solidFill>
            <a:schemeClr val="accent1">
              <a:lumMod val="20000"/>
              <a:lumOff val="80000"/>
            </a:schemeClr>
          </a:solidFill>
          <a:ln>
            <a:noFill/>
          </a:ln>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Ēnu ekonomikas apkarošanai </a:t>
            </a: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nenozīmīga</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ietekme uz </a:t>
            </a: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būvmateriālu</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izmaksām, bet ietekme uz </a:t>
            </a: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darbaspēka</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izmaksām vērtējama kā </a:t>
            </a: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zem vidējas </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ietekmes</a:t>
            </a:r>
          </a:p>
        </p:txBody>
      </p:sp>
      <p:pic>
        <p:nvPicPr>
          <p:cNvPr id="6" name="Picture 5">
            <a:extLst>
              <a:ext uri="{FF2B5EF4-FFF2-40B4-BE49-F238E27FC236}">
                <a16:creationId xmlns:a16="http://schemas.microsoft.com/office/drawing/2014/main" id="{D6B258E6-DF4F-49EF-8000-150FC1D06D6D}"/>
              </a:ext>
            </a:extLst>
          </p:cNvPr>
          <p:cNvPicPr>
            <a:picLocks noChangeAspect="1"/>
          </p:cNvPicPr>
          <p:nvPr/>
        </p:nvPicPr>
        <p:blipFill>
          <a:blip r:embed="rId3"/>
          <a:stretch>
            <a:fillRect/>
          </a:stretch>
        </p:blipFill>
        <p:spPr>
          <a:xfrm>
            <a:off x="10957734" y="6492875"/>
            <a:ext cx="792132" cy="158426"/>
          </a:xfrm>
          <a:prstGeom prst="rect">
            <a:avLst/>
          </a:prstGeom>
        </p:spPr>
      </p:pic>
      <p:sp>
        <p:nvSpPr>
          <p:cNvPr id="11" name="Rectangle: Rounded Corners 10">
            <a:extLst>
              <a:ext uri="{FF2B5EF4-FFF2-40B4-BE49-F238E27FC236}">
                <a16:creationId xmlns:a16="http://schemas.microsoft.com/office/drawing/2014/main" id="{50B21F6C-1579-4A01-B41D-4E0702E4AAD8}"/>
              </a:ext>
            </a:extLst>
          </p:cNvPr>
          <p:cNvSpPr/>
          <p:nvPr/>
        </p:nvSpPr>
        <p:spPr>
          <a:xfrm>
            <a:off x="0" y="646144"/>
            <a:ext cx="11353800" cy="109991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3">
            <a:extLst>
              <a:ext uri="{FF2B5EF4-FFF2-40B4-BE49-F238E27FC236}">
                <a16:creationId xmlns:a16="http://schemas.microsoft.com/office/drawing/2014/main" id="{8FC5A67F-F205-43EC-B2A3-6E5FFAA619AD}"/>
              </a:ext>
            </a:extLst>
          </p:cNvPr>
          <p:cNvSpPr txBox="1">
            <a:spLocks/>
          </p:cNvSpPr>
          <p:nvPr/>
        </p:nvSpPr>
        <p:spPr>
          <a:xfrm>
            <a:off x="152228" y="252412"/>
            <a:ext cx="9134647" cy="10259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C9FCF277-8AE0-4AEF-A090-0BFDC166BD37}"/>
              </a:ext>
            </a:extLst>
          </p:cNvPr>
          <p:cNvSpPr>
            <a:spLocks noGrp="1"/>
          </p:cNvSpPr>
          <p:nvPr>
            <p:ph type="title"/>
          </p:nvPr>
        </p:nvSpPr>
        <p:spPr>
          <a:xfrm>
            <a:off x="1234266" y="688322"/>
            <a:ext cx="10515600" cy="1325563"/>
          </a:xfrm>
        </p:spPr>
        <p:txBody>
          <a:bodyPr>
            <a:noAutofit/>
          </a:bodyPr>
          <a:lstStyle/>
          <a:p>
            <a:r>
              <a:rPr kumimoji="0" lang="lv-LV" sz="2000" b="0" i="0" u="none" strike="noStrike" kern="1200" cap="none" spc="0" normalizeH="0" baseline="0" noProof="0" dirty="0">
                <a:ln>
                  <a:noFill/>
                </a:ln>
                <a:solidFill>
                  <a:prstClr val="black"/>
                </a:solidFill>
                <a:effectLst/>
                <a:uLnTx/>
                <a:uFillTx/>
                <a:latin typeface="Calibri" panose="020F0502020204030204"/>
                <a:ea typeface="+mn-ea"/>
                <a:cs typeface="+mn-cs"/>
              </a:rPr>
              <a:t>Ēnu ekonomikas apkarošanas pasākumiem ir viduvēja ietekme uz darbaspēka izmaksām, lielākā ietekme ir elektroniskās darba laika uzskaites sistēmas ieviešanai un minimālās darba samaksai noteikšanai būvniecība nozarē.</a:t>
            </a:r>
            <a:br>
              <a:rPr kumimoji="0" lang="lv-LV"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sz="2000" dirty="0"/>
          </a:p>
        </p:txBody>
      </p:sp>
      <p:pic>
        <p:nvPicPr>
          <p:cNvPr id="14" name="Graphic 55" descr="A grid with small circles">
            <a:extLst>
              <a:ext uri="{FF2B5EF4-FFF2-40B4-BE49-F238E27FC236}">
                <a16:creationId xmlns:a16="http://schemas.microsoft.com/office/drawing/2014/main" id="{9B5596EB-A726-4048-83BD-512E9A793E76}"/>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900" y="-304800"/>
            <a:ext cx="1938379" cy="1583183"/>
          </a:xfrm>
          <a:prstGeom prst="rect">
            <a:avLst/>
          </a:prstGeom>
        </p:spPr>
      </p:pic>
      <p:pic>
        <p:nvPicPr>
          <p:cNvPr id="15" name="Picture 14">
            <a:extLst>
              <a:ext uri="{FF2B5EF4-FFF2-40B4-BE49-F238E27FC236}">
                <a16:creationId xmlns:a16="http://schemas.microsoft.com/office/drawing/2014/main" id="{26A43D9C-5102-40FD-9B82-BBE3EB4D1CB8}"/>
              </a:ext>
            </a:extLst>
          </p:cNvPr>
          <p:cNvPicPr>
            <a:picLocks noChangeAspect="1"/>
          </p:cNvPicPr>
          <p:nvPr/>
        </p:nvPicPr>
        <p:blipFill>
          <a:blip r:embed="rId6"/>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27494142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1A7BFAE-7FFF-4AF0-A732-4291A43F2D67}"/>
              </a:ext>
            </a:extLst>
          </p:cNvPr>
          <p:cNvGraphicFramePr>
            <a:graphicFrameLocks/>
          </p:cNvGraphicFramePr>
          <p:nvPr/>
        </p:nvGraphicFramePr>
        <p:xfrm>
          <a:off x="418413" y="1690688"/>
          <a:ext cx="6780055" cy="48021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7EDB1FB-478B-47F4-A0EE-7838ADA574BF}"/>
              </a:ext>
            </a:extLst>
          </p:cNvPr>
          <p:cNvSpPr txBox="1"/>
          <p:nvPr/>
        </p:nvSpPr>
        <p:spPr>
          <a:xfrm>
            <a:off x="7996135" y="1939818"/>
            <a:ext cx="4195865" cy="2215991"/>
          </a:xfrm>
          <a:prstGeom prst="rect">
            <a:avLst/>
          </a:prstGeom>
          <a:solidFill>
            <a:schemeClr val="accent1">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Calibri" panose="020F0502020204030204"/>
                <a:ea typeface="+mn-ea"/>
                <a:cs typeface="+mn-cs"/>
              </a:rPr>
              <a:t>Kopējais novērtējums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COVID-19 ietekme uz darbaspēka izmaksām	</a:t>
            </a:r>
            <a:r>
              <a:rPr kumimoji="0" lang="lv-LV" sz="2400" b="1" i="0" u="none" strike="noStrike" kern="1200" cap="none" spc="0" normalizeH="0" baseline="0" noProof="0" dirty="0">
                <a:ln>
                  <a:noFill/>
                </a:ln>
                <a:solidFill>
                  <a:srgbClr val="0070C0"/>
                </a:solidFill>
                <a:effectLst/>
                <a:uLnTx/>
                <a:uFillTx/>
                <a:latin typeface="Calibri" panose="020F0502020204030204"/>
                <a:ea typeface="+mn-ea"/>
                <a:cs typeface="+mn-cs"/>
              </a:rPr>
              <a:t>4,0</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balles no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COVID-19 ietekme uz būvmateriālu izmaksām	</a:t>
            </a:r>
            <a:r>
              <a:rPr kumimoji="0" lang="lv-LV" sz="24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5,5</a:t>
            </a:r>
            <a:r>
              <a:rPr kumimoji="0" lang="lv-LV" sz="1800" b="0" i="0" u="none" strike="noStrike" kern="1200" cap="none" spc="0" normalizeH="0" baseline="0" noProof="0" dirty="0">
                <a:ln>
                  <a:noFill/>
                </a:ln>
                <a:solidFill>
                  <a:prstClr val="black"/>
                </a:solidFill>
                <a:effectLst/>
                <a:uLnTx/>
                <a:uFillTx/>
                <a:latin typeface="Calibri" panose="020F0502020204030204"/>
                <a:ea typeface="+mn-ea"/>
                <a:cs typeface="+mn-cs"/>
              </a:rPr>
              <a:t> balles no 10</a:t>
            </a:r>
          </a:p>
        </p:txBody>
      </p:sp>
      <p:pic>
        <p:nvPicPr>
          <p:cNvPr id="6" name="Picture 5">
            <a:extLst>
              <a:ext uri="{FF2B5EF4-FFF2-40B4-BE49-F238E27FC236}">
                <a16:creationId xmlns:a16="http://schemas.microsoft.com/office/drawing/2014/main" id="{D5744E8C-6B5E-4376-A517-465C3F06DE90}"/>
              </a:ext>
            </a:extLst>
          </p:cNvPr>
          <p:cNvPicPr>
            <a:picLocks noChangeAspect="1"/>
          </p:cNvPicPr>
          <p:nvPr/>
        </p:nvPicPr>
        <p:blipFill>
          <a:blip r:embed="rId3"/>
          <a:stretch>
            <a:fillRect/>
          </a:stretch>
        </p:blipFill>
        <p:spPr>
          <a:xfrm>
            <a:off x="11006284" y="6571438"/>
            <a:ext cx="792132" cy="158426"/>
          </a:xfrm>
          <a:prstGeom prst="rect">
            <a:avLst/>
          </a:prstGeom>
        </p:spPr>
      </p:pic>
      <p:pic>
        <p:nvPicPr>
          <p:cNvPr id="7" name="Graphic 55" descr="A grid with small circles">
            <a:extLst>
              <a:ext uri="{FF2B5EF4-FFF2-40B4-BE49-F238E27FC236}">
                <a16:creationId xmlns:a16="http://schemas.microsoft.com/office/drawing/2014/main" id="{8494321F-2779-4232-AB29-CAE686FC87B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690688"/>
            <a:ext cx="1938379" cy="1583183"/>
          </a:xfrm>
          <a:prstGeom prst="rect">
            <a:avLst/>
          </a:prstGeom>
        </p:spPr>
      </p:pic>
      <p:sp>
        <p:nvSpPr>
          <p:cNvPr id="10" name="Rectangle: Rounded Corners 9">
            <a:extLst>
              <a:ext uri="{FF2B5EF4-FFF2-40B4-BE49-F238E27FC236}">
                <a16:creationId xmlns:a16="http://schemas.microsoft.com/office/drawing/2014/main" id="{DDADCAC8-098F-48A3-8DD3-F3414BFD574C}"/>
              </a:ext>
            </a:extLst>
          </p:cNvPr>
          <p:cNvSpPr/>
          <p:nvPr/>
        </p:nvSpPr>
        <p:spPr>
          <a:xfrm>
            <a:off x="0" y="280918"/>
            <a:ext cx="11353800" cy="109991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DF21CA53-4F7F-4FA8-8403-F36C29ED5215}"/>
              </a:ext>
            </a:extLst>
          </p:cNvPr>
          <p:cNvSpPr>
            <a:spLocks noGrp="1"/>
          </p:cNvSpPr>
          <p:nvPr>
            <p:ph type="title"/>
          </p:nvPr>
        </p:nvSpPr>
        <p:spPr>
          <a:xfrm>
            <a:off x="1322144" y="538404"/>
            <a:ext cx="10031655" cy="1298969"/>
          </a:xfrm>
        </p:spPr>
        <p:txBody>
          <a:bodyPr>
            <a:noAutofit/>
          </a:bodyPr>
          <a:lstStyle/>
          <a:p>
            <a:r>
              <a:rPr lang="lv-LV" sz="2800" dirty="0">
                <a:solidFill>
                  <a:prstClr val="black"/>
                </a:solidFill>
                <a:latin typeface="Calibri" panose="020F0502020204030204"/>
                <a:ea typeface="+mn-ea"/>
                <a:cs typeface="+mn-cs"/>
              </a:rPr>
              <a:t>COVID-19 ir atstāji viduvēju ietekmi uz būvmateriālu izmaksām, bet ietekme uz darbaspēka izmaksu vērtējama kā gandrīz vāja.</a:t>
            </a:r>
            <a:br>
              <a:rPr lang="lv-LV" sz="2800" dirty="0">
                <a:solidFill>
                  <a:prstClr val="black"/>
                </a:solidFill>
                <a:latin typeface="Calibri" panose="020F0502020204030204"/>
                <a:ea typeface="+mn-ea"/>
                <a:cs typeface="+mn-cs"/>
              </a:rPr>
            </a:br>
            <a:br>
              <a:rPr lang="en-GB" sz="2800" dirty="0"/>
            </a:br>
            <a:endParaRPr lang="en-GB" sz="2800" dirty="0"/>
          </a:p>
        </p:txBody>
      </p:sp>
      <p:sp>
        <p:nvSpPr>
          <p:cNvPr id="13" name="Title 8">
            <a:extLst>
              <a:ext uri="{FF2B5EF4-FFF2-40B4-BE49-F238E27FC236}">
                <a16:creationId xmlns:a16="http://schemas.microsoft.com/office/drawing/2014/main" id="{B641F6F4-E3C0-483E-8248-0236D6AA1AEF}"/>
              </a:ext>
            </a:extLst>
          </p:cNvPr>
          <p:cNvSpPr txBox="1">
            <a:spLocks/>
          </p:cNvSpPr>
          <p:nvPr/>
        </p:nvSpPr>
        <p:spPr>
          <a:xfrm>
            <a:off x="1676400" y="5565713"/>
            <a:ext cx="10515600" cy="63205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14" name="Graphic 55" descr="A grid with small circles">
            <a:extLst>
              <a:ext uri="{FF2B5EF4-FFF2-40B4-BE49-F238E27FC236}">
                <a16:creationId xmlns:a16="http://schemas.microsoft.com/office/drawing/2014/main" id="{78DD7763-4AE5-48A3-AA7B-C40FD53F24C7}"/>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888" y="-304800"/>
            <a:ext cx="1938379" cy="1583183"/>
          </a:xfrm>
          <a:prstGeom prst="rect">
            <a:avLst/>
          </a:prstGeom>
        </p:spPr>
      </p:pic>
      <p:pic>
        <p:nvPicPr>
          <p:cNvPr id="15" name="Picture 14">
            <a:extLst>
              <a:ext uri="{FF2B5EF4-FFF2-40B4-BE49-F238E27FC236}">
                <a16:creationId xmlns:a16="http://schemas.microsoft.com/office/drawing/2014/main" id="{EA2FC071-13E6-41A6-B260-68E81CECDAFE}"/>
              </a:ext>
            </a:extLst>
          </p:cNvPr>
          <p:cNvPicPr>
            <a:picLocks noChangeAspect="1"/>
          </p:cNvPicPr>
          <p:nvPr/>
        </p:nvPicPr>
        <p:blipFill>
          <a:blip r:embed="rId6"/>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174641011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0BF1-AA0B-4F1B-81C9-3FDC0C656659}"/>
              </a:ext>
            </a:extLst>
          </p:cNvPr>
          <p:cNvSpPr>
            <a:spLocks noGrp="1"/>
          </p:cNvSpPr>
          <p:nvPr>
            <p:ph type="title"/>
          </p:nvPr>
        </p:nvSpPr>
        <p:spPr>
          <a:xfrm>
            <a:off x="1894114" y="365125"/>
            <a:ext cx="9459686" cy="1325563"/>
          </a:xfrm>
        </p:spPr>
        <p:txBody>
          <a:bodyPr/>
          <a:lstStyle/>
          <a:p>
            <a:r>
              <a:rPr lang="lv-LV" dirty="0"/>
              <a:t>Galvenie priekšlikumi</a:t>
            </a:r>
            <a:endParaRPr lang="en-GB" dirty="0"/>
          </a:p>
        </p:txBody>
      </p:sp>
      <p:sp>
        <p:nvSpPr>
          <p:cNvPr id="5" name="Rectangle: Rounded Corners 4">
            <a:extLst>
              <a:ext uri="{FF2B5EF4-FFF2-40B4-BE49-F238E27FC236}">
                <a16:creationId xmlns:a16="http://schemas.microsoft.com/office/drawing/2014/main" id="{C9715865-7043-49B4-B82B-3B5A1DA1FBC7}"/>
              </a:ext>
            </a:extLst>
          </p:cNvPr>
          <p:cNvSpPr/>
          <p:nvPr/>
        </p:nvSpPr>
        <p:spPr>
          <a:xfrm>
            <a:off x="469084" y="1690688"/>
            <a:ext cx="3415018" cy="2503808"/>
          </a:xfrm>
          <a:prstGeom prst="round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sz="2400" b="1" dirty="0">
              <a:solidFill>
                <a:schemeClr val="tx1"/>
              </a:solidFill>
            </a:endParaRPr>
          </a:p>
          <a:p>
            <a:pPr algn="ctr"/>
            <a:r>
              <a:rPr lang="lv-LV" sz="2000" b="1" dirty="0">
                <a:solidFill>
                  <a:schemeClr val="tx1"/>
                </a:solidFill>
              </a:rPr>
              <a:t>Pastiprināti</a:t>
            </a:r>
            <a:r>
              <a:rPr lang="lv-LV" sz="2000" dirty="0">
                <a:solidFill>
                  <a:schemeClr val="tx1"/>
                </a:solidFill>
              </a:rPr>
              <a:t> detalizēti </a:t>
            </a:r>
            <a:r>
              <a:rPr lang="lv-LV" sz="2000" b="1" dirty="0">
                <a:solidFill>
                  <a:schemeClr val="tx1"/>
                </a:solidFill>
              </a:rPr>
              <a:t>uzraudzīt</a:t>
            </a:r>
            <a:r>
              <a:rPr lang="lv-LV" sz="2000" dirty="0">
                <a:solidFill>
                  <a:schemeClr val="tx1"/>
                </a:solidFill>
              </a:rPr>
              <a:t> aktuālo notiekošo būvniecībā</a:t>
            </a:r>
          </a:p>
          <a:p>
            <a:pPr algn="ctr"/>
            <a:endParaRPr lang="lv-LV" sz="2400" dirty="0">
              <a:solidFill>
                <a:schemeClr val="tx1"/>
              </a:solidFill>
            </a:endParaRPr>
          </a:p>
          <a:p>
            <a:pPr algn="ctr"/>
            <a:endParaRPr lang="lv-LV" sz="2400" dirty="0">
              <a:solidFill>
                <a:schemeClr val="tx1"/>
              </a:solidFill>
            </a:endParaRPr>
          </a:p>
        </p:txBody>
      </p:sp>
      <p:sp>
        <p:nvSpPr>
          <p:cNvPr id="6" name="Rectangle: Rounded Corners 5">
            <a:extLst>
              <a:ext uri="{FF2B5EF4-FFF2-40B4-BE49-F238E27FC236}">
                <a16:creationId xmlns:a16="http://schemas.microsoft.com/office/drawing/2014/main" id="{7A9068F7-C93B-47C1-9A7C-8504BE33787F}"/>
              </a:ext>
            </a:extLst>
          </p:cNvPr>
          <p:cNvSpPr/>
          <p:nvPr/>
        </p:nvSpPr>
        <p:spPr>
          <a:xfrm>
            <a:off x="4237489" y="1690688"/>
            <a:ext cx="3415018" cy="250380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Turpināt pilnveidot</a:t>
            </a:r>
            <a:r>
              <a:rPr lang="lv-LV" sz="2000" dirty="0">
                <a:solidFill>
                  <a:schemeClr val="tx1"/>
                </a:solidFill>
              </a:rPr>
              <a:t> saņemto gan statistikas, gan kvalitatīvo </a:t>
            </a:r>
            <a:r>
              <a:rPr lang="lv-LV" sz="2000" b="1" dirty="0">
                <a:solidFill>
                  <a:schemeClr val="tx1"/>
                </a:solidFill>
              </a:rPr>
              <a:t>datu ātrumu.</a:t>
            </a:r>
            <a:endParaRPr lang="en-GB" dirty="0"/>
          </a:p>
        </p:txBody>
      </p:sp>
      <p:sp>
        <p:nvSpPr>
          <p:cNvPr id="7" name="Rectangle: Rounded Corners 6">
            <a:extLst>
              <a:ext uri="{FF2B5EF4-FFF2-40B4-BE49-F238E27FC236}">
                <a16:creationId xmlns:a16="http://schemas.microsoft.com/office/drawing/2014/main" id="{798FF433-366E-4B63-A9F0-C826FC814325}"/>
              </a:ext>
            </a:extLst>
          </p:cNvPr>
          <p:cNvSpPr/>
          <p:nvPr/>
        </p:nvSpPr>
        <p:spPr>
          <a:xfrm>
            <a:off x="8112852" y="1690688"/>
            <a:ext cx="3415018" cy="2503808"/>
          </a:xfrm>
          <a:prstGeom prst="roundRect">
            <a:avLst/>
          </a:prstGeom>
          <a:solidFill>
            <a:srgbClr val="7030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endParaRPr lang="lv-LV" b="1" dirty="0">
              <a:solidFill>
                <a:schemeClr val="tx1"/>
              </a:solidFill>
            </a:endParaRPr>
          </a:p>
          <a:p>
            <a:pPr algn="ctr"/>
            <a:endParaRPr lang="lv-LV" b="1" dirty="0">
              <a:solidFill>
                <a:schemeClr val="tx1"/>
              </a:solidFill>
            </a:endParaRPr>
          </a:p>
          <a:p>
            <a:pPr algn="ctr"/>
            <a:r>
              <a:rPr lang="lv-LV" b="1" dirty="0">
                <a:solidFill>
                  <a:schemeClr val="tx1"/>
                </a:solidFill>
              </a:rPr>
              <a:t>Turpināt pilnveidot pasākumus, kas palīdz mazināt būvniecības jomas atkarību no 3 galvenajiem ietekmētājiem – straujām apjoma, darbaspēka un būvizstrādājumu svārstībām.  </a:t>
            </a:r>
          </a:p>
          <a:p>
            <a:pPr algn="ctr"/>
            <a:endParaRPr lang="lv-LV" b="1" dirty="0">
              <a:solidFill>
                <a:schemeClr val="tx1"/>
              </a:solidFill>
            </a:endParaRPr>
          </a:p>
          <a:p>
            <a:pPr algn="ctr"/>
            <a:endParaRPr lang="en-GB" dirty="0">
              <a:solidFill>
                <a:schemeClr val="tx1"/>
              </a:solidFill>
            </a:endParaRPr>
          </a:p>
          <a:p>
            <a:pPr algn="ctr"/>
            <a:endParaRPr lang="en-GB" dirty="0"/>
          </a:p>
        </p:txBody>
      </p:sp>
      <p:sp>
        <p:nvSpPr>
          <p:cNvPr id="8" name="TextBox 7">
            <a:extLst>
              <a:ext uri="{FF2B5EF4-FFF2-40B4-BE49-F238E27FC236}">
                <a16:creationId xmlns:a16="http://schemas.microsoft.com/office/drawing/2014/main" id="{391BC773-0192-4153-BD3E-2F8CC7D3F143}"/>
              </a:ext>
            </a:extLst>
          </p:cNvPr>
          <p:cNvSpPr txBox="1"/>
          <p:nvPr/>
        </p:nvSpPr>
        <p:spPr>
          <a:xfrm>
            <a:off x="580239" y="4444036"/>
            <a:ext cx="2952926" cy="1107996"/>
          </a:xfrm>
          <a:prstGeom prst="rect">
            <a:avLst/>
          </a:prstGeom>
          <a:noFill/>
        </p:spPr>
        <p:txBody>
          <a:bodyPr wrap="square" rtlCol="0">
            <a:spAutoFit/>
          </a:bodyPr>
          <a:lstStyle/>
          <a:p>
            <a:pPr algn="just"/>
            <a:r>
              <a:rPr lang="lv-LV" sz="1100" dirty="0"/>
              <a:t>Būvizstrādājumu cenām nekrītoties vai turpinot pieaugt strādnieku samaksai, </a:t>
            </a:r>
            <a:r>
              <a:rPr lang="lv-LV" sz="1100" b="1" dirty="0"/>
              <a:t>operatīvi reaģēt</a:t>
            </a:r>
            <a:r>
              <a:rPr lang="lv-LV" sz="1100" dirty="0"/>
              <a:t>, mazinot publisko pasūtījumu vai ES fondu atbalstu.  </a:t>
            </a:r>
          </a:p>
          <a:p>
            <a:pPr algn="just"/>
            <a:endParaRPr lang="lv-LV" sz="1100" dirty="0"/>
          </a:p>
          <a:p>
            <a:pPr algn="just"/>
            <a:endParaRPr lang="en-GB" sz="1100" dirty="0"/>
          </a:p>
        </p:txBody>
      </p:sp>
      <p:sp>
        <p:nvSpPr>
          <p:cNvPr id="10" name="TextBox 9">
            <a:extLst>
              <a:ext uri="{FF2B5EF4-FFF2-40B4-BE49-F238E27FC236}">
                <a16:creationId xmlns:a16="http://schemas.microsoft.com/office/drawing/2014/main" id="{F04CAC01-5976-499C-B78A-375E899EB3C9}"/>
              </a:ext>
            </a:extLst>
          </p:cNvPr>
          <p:cNvSpPr txBox="1"/>
          <p:nvPr/>
        </p:nvSpPr>
        <p:spPr>
          <a:xfrm>
            <a:off x="4372411" y="4444036"/>
            <a:ext cx="3145173" cy="1785104"/>
          </a:xfrm>
          <a:prstGeom prst="rect">
            <a:avLst/>
          </a:prstGeom>
          <a:noFill/>
        </p:spPr>
        <p:txBody>
          <a:bodyPr wrap="square">
            <a:spAutoFit/>
          </a:bodyPr>
          <a:lstStyle/>
          <a:p>
            <a:pPr algn="just"/>
            <a:r>
              <a:rPr lang="lv-LV" sz="1100" dirty="0"/>
              <a:t>Apsvērt iespējas ieviest </a:t>
            </a:r>
            <a:r>
              <a:rPr lang="lv-LV" sz="1100" b="1" dirty="0"/>
              <a:t>regulāras</a:t>
            </a:r>
            <a:r>
              <a:rPr lang="lv-LV" sz="1100" dirty="0"/>
              <a:t> </a:t>
            </a:r>
            <a:r>
              <a:rPr lang="lv-LV" sz="1100" b="1" dirty="0"/>
              <a:t>ceturkšņa</a:t>
            </a:r>
            <a:r>
              <a:rPr lang="lv-LV" sz="1100" dirty="0"/>
              <a:t> vai </a:t>
            </a:r>
            <a:r>
              <a:rPr lang="lv-LV" sz="1100" b="1" dirty="0"/>
              <a:t>pusgada</a:t>
            </a:r>
            <a:r>
              <a:rPr lang="lv-LV" sz="1100" dirty="0"/>
              <a:t> būvniecības </a:t>
            </a:r>
            <a:r>
              <a:rPr lang="lv-LV" sz="1100" b="1" dirty="0"/>
              <a:t>prognožu</a:t>
            </a:r>
            <a:r>
              <a:rPr lang="lv-LV" sz="1100" dirty="0"/>
              <a:t> atskaites.</a:t>
            </a:r>
          </a:p>
          <a:p>
            <a:pPr algn="just"/>
            <a:endParaRPr lang="lv-LV" sz="1100" dirty="0"/>
          </a:p>
          <a:p>
            <a:pPr algn="just"/>
            <a:r>
              <a:rPr lang="lv-LV" sz="1100" dirty="0"/>
              <a:t>Apsvērt iespēju izstrādāt </a:t>
            </a:r>
            <a:r>
              <a:rPr lang="lv-LV" sz="1100" b="1" dirty="0"/>
              <a:t>tiešsaistes risinājumu </a:t>
            </a:r>
            <a:r>
              <a:rPr lang="lv-LV" sz="1100" dirty="0"/>
              <a:t>Centrālās Statistikas Pārvaldes saistošo būvniecības jomas rādītāju attēlojumu centralizētā tiešsaistes resursā izmantojot lietojumprogrammas saskarni jeb API. </a:t>
            </a:r>
          </a:p>
          <a:p>
            <a:pPr algn="just"/>
            <a:endParaRPr lang="lv-LV" sz="1100" dirty="0"/>
          </a:p>
          <a:p>
            <a:endParaRPr lang="lv-LV" sz="1100" dirty="0"/>
          </a:p>
        </p:txBody>
      </p:sp>
      <p:sp>
        <p:nvSpPr>
          <p:cNvPr id="11" name="TextBox 10">
            <a:extLst>
              <a:ext uri="{FF2B5EF4-FFF2-40B4-BE49-F238E27FC236}">
                <a16:creationId xmlns:a16="http://schemas.microsoft.com/office/drawing/2014/main" id="{A7527946-7554-4C8B-BFBC-097FEDF423EE}"/>
              </a:ext>
            </a:extLst>
          </p:cNvPr>
          <p:cNvSpPr txBox="1"/>
          <p:nvPr/>
        </p:nvSpPr>
        <p:spPr>
          <a:xfrm>
            <a:off x="8247773" y="4444036"/>
            <a:ext cx="3415019" cy="1954381"/>
          </a:xfrm>
          <a:prstGeom prst="rect">
            <a:avLst/>
          </a:prstGeom>
          <a:noFill/>
        </p:spPr>
        <p:txBody>
          <a:bodyPr wrap="square">
            <a:spAutoFit/>
          </a:bodyPr>
          <a:lstStyle/>
          <a:p>
            <a:r>
              <a:rPr lang="lv-LV" sz="1100" b="1" dirty="0"/>
              <a:t>Turpināt</a:t>
            </a:r>
            <a:r>
              <a:rPr lang="lv-LV" sz="1100" dirty="0"/>
              <a:t> aktīvi veicināt būvniecības jomas </a:t>
            </a:r>
            <a:r>
              <a:rPr lang="lv-LV" sz="1100" b="1" dirty="0"/>
              <a:t>digitalizāciju</a:t>
            </a:r>
            <a:r>
              <a:rPr lang="lv-LV" sz="1100" dirty="0"/>
              <a:t>.</a:t>
            </a:r>
          </a:p>
          <a:p>
            <a:endParaRPr lang="lv-LV" sz="1100" dirty="0"/>
          </a:p>
          <a:p>
            <a:r>
              <a:rPr lang="lv-LV" sz="1100" b="1" dirty="0"/>
              <a:t>Turpināt</a:t>
            </a:r>
            <a:r>
              <a:rPr lang="lv-LV" sz="1100" dirty="0"/>
              <a:t> </a:t>
            </a:r>
            <a:r>
              <a:rPr lang="lv-LV" sz="1100" b="1" dirty="0"/>
              <a:t>veicināt vietējo būvizstrādājumu ražošanu </a:t>
            </a:r>
            <a:r>
              <a:rPr lang="lv-LV" sz="1100" dirty="0"/>
              <a:t>Latvijā, lai aizvien mazinātu atkarību no būvizstrādājumu importa.</a:t>
            </a:r>
          </a:p>
          <a:p>
            <a:endParaRPr lang="lv-LV" sz="1100" dirty="0"/>
          </a:p>
          <a:p>
            <a:r>
              <a:rPr lang="lv-LV" sz="1100" b="1" dirty="0"/>
              <a:t>Apsvērt iespējas </a:t>
            </a:r>
            <a:r>
              <a:rPr lang="lv-LV" sz="1100" dirty="0"/>
              <a:t>atvieglot īslaicīgas prasības ārvalstu darbaspēka nodarbināšanai būvniecības nozarē no valstīm ārpus Eiropas Savienības, reaģējot uz </a:t>
            </a:r>
            <a:r>
              <a:rPr lang="lv-LV" sz="1100" b="1" dirty="0"/>
              <a:t>regulāriem</a:t>
            </a:r>
            <a:r>
              <a:rPr lang="lv-LV" sz="1100" dirty="0"/>
              <a:t> </a:t>
            </a:r>
            <a:r>
              <a:rPr lang="lv-LV" sz="1100" b="1" dirty="0"/>
              <a:t>cikliskiem būvniecības izaugsmes lēcieniem.</a:t>
            </a:r>
          </a:p>
          <a:p>
            <a:endParaRPr lang="lv-LV" sz="1100" dirty="0"/>
          </a:p>
        </p:txBody>
      </p:sp>
      <p:pic>
        <p:nvPicPr>
          <p:cNvPr id="12" name="Graphic 55" descr="A grid with small circles">
            <a:extLst>
              <a:ext uri="{FF2B5EF4-FFF2-40B4-BE49-F238E27FC236}">
                <a16:creationId xmlns:a16="http://schemas.microsoft.com/office/drawing/2014/main" id="{C2AE52D4-8001-44B7-B606-27D58542CA7E}"/>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203" y="-434754"/>
            <a:ext cx="2740595" cy="2158691"/>
          </a:xfrm>
          <a:prstGeom prst="rect">
            <a:avLst/>
          </a:prstGeom>
        </p:spPr>
      </p:pic>
      <p:pic>
        <p:nvPicPr>
          <p:cNvPr id="13" name="Picture 12">
            <a:extLst>
              <a:ext uri="{FF2B5EF4-FFF2-40B4-BE49-F238E27FC236}">
                <a16:creationId xmlns:a16="http://schemas.microsoft.com/office/drawing/2014/main" id="{FFDF67F3-2AE5-41A0-8C8D-F5FFFFA569D1}"/>
              </a:ext>
            </a:extLst>
          </p:cNvPr>
          <p:cNvPicPr>
            <a:picLocks noChangeAspect="1"/>
          </p:cNvPicPr>
          <p:nvPr/>
        </p:nvPicPr>
        <p:blipFill>
          <a:blip r:embed="rId4"/>
          <a:stretch>
            <a:fillRect/>
          </a:stretch>
        </p:blipFill>
        <p:spPr>
          <a:xfrm>
            <a:off x="379489" y="970612"/>
            <a:ext cx="534740" cy="470536"/>
          </a:xfrm>
          <a:prstGeom prst="ellipse">
            <a:avLst/>
          </a:prstGeom>
        </p:spPr>
      </p:pic>
      <p:pic>
        <p:nvPicPr>
          <p:cNvPr id="14" name="Picture 13">
            <a:extLst>
              <a:ext uri="{FF2B5EF4-FFF2-40B4-BE49-F238E27FC236}">
                <a16:creationId xmlns:a16="http://schemas.microsoft.com/office/drawing/2014/main" id="{DCCC862E-65A2-4D67-A676-AA70927C01BA}"/>
              </a:ext>
            </a:extLst>
          </p:cNvPr>
          <p:cNvPicPr>
            <a:picLocks noChangeAspect="1"/>
          </p:cNvPicPr>
          <p:nvPr/>
        </p:nvPicPr>
        <p:blipFill>
          <a:blip r:embed="rId5"/>
          <a:stretch>
            <a:fillRect/>
          </a:stretch>
        </p:blipFill>
        <p:spPr>
          <a:xfrm>
            <a:off x="10957734" y="6492875"/>
            <a:ext cx="792132" cy="158426"/>
          </a:xfrm>
          <a:prstGeom prst="rect">
            <a:avLst/>
          </a:prstGeom>
        </p:spPr>
      </p:pic>
    </p:spTree>
    <p:extLst>
      <p:ext uri="{BB962C8B-B14F-4D97-AF65-F5344CB8AC3E}">
        <p14:creationId xmlns:p14="http://schemas.microsoft.com/office/powerpoint/2010/main" val="317411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FCF8A-50A3-4470-A671-FCE866CA8FBA}"/>
              </a:ext>
            </a:extLst>
          </p:cNvPr>
          <p:cNvSpPr/>
          <p:nvPr/>
        </p:nvSpPr>
        <p:spPr>
          <a:xfrm>
            <a:off x="873760" y="9172575"/>
            <a:ext cx="1555750" cy="81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pic>
        <p:nvPicPr>
          <p:cNvPr id="2049" name="Picture 5">
            <a:extLst>
              <a:ext uri="{FF2B5EF4-FFF2-40B4-BE49-F238E27FC236}">
                <a16:creationId xmlns:a16="http://schemas.microsoft.com/office/drawing/2014/main" id="{1C1742E0-0EBA-4D6B-8A6E-635CB034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6603" y="5576689"/>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5">
            <a:extLst>
              <a:ext uri="{FF2B5EF4-FFF2-40B4-BE49-F238E27FC236}">
                <a16:creationId xmlns:a16="http://schemas.microsoft.com/office/drawing/2014/main" id="{E7D5E99C-15D7-4481-8B2C-26F43E1E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90" t="21545" r="6508" b="9499"/>
          <a:stretch>
            <a:fillRect/>
          </a:stretch>
        </p:blipFill>
        <p:spPr bwMode="auto">
          <a:xfrm>
            <a:off x="10413047" y="250141"/>
            <a:ext cx="10525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737ABEE7-6A89-4795-8D81-CF4A1F62E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1" name="Rectangle 9">
            <a:extLst>
              <a:ext uri="{FF2B5EF4-FFF2-40B4-BE49-F238E27FC236}">
                <a16:creationId xmlns:a16="http://schemas.microsoft.com/office/drawing/2014/main" id="{6EA6A91F-2FF7-41AA-BFBF-7FFE61074B2F}"/>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lv-LV" altLang="lv-LV" sz="1800" b="0" i="0" u="none" strike="noStrike" cap="none" normalizeH="0" baseline="0">
                <a:ln>
                  <a:noFill/>
                </a:ln>
                <a:solidFill>
                  <a:schemeClr val="tx1"/>
                </a:solidFill>
                <a:effectLst/>
                <a:latin typeface="Arial" panose="020B0604020202020204" pitchFamily="34" charset="0"/>
              </a:rPr>
            </a:br>
            <a:endParaRPr kumimoji="0" lang="lv-LV" altLang="lv-LV" sz="1800" b="0" i="0" u="none" strike="noStrike" cap="none" normalizeH="0" baseline="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426D08A0-590A-46C1-8273-A2F29066D247}"/>
              </a:ext>
            </a:extLst>
          </p:cNvPr>
          <p:cNvSpPr>
            <a:spLocks noChangeArrowheads="1"/>
          </p:cNvSpPr>
          <p:nvPr/>
        </p:nvSpPr>
        <p:spPr bwMode="auto">
          <a:xfrm>
            <a:off x="8442960" y="58229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lv-LV" altLang="lv-LV"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a:t>
            </a:r>
            <a:endParaRPr kumimoji="0" lang="lv-LV" altLang="lv-LV" sz="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81111C1-AE6F-49CE-B0AC-22105180E864}"/>
              </a:ext>
            </a:extLst>
          </p:cNvPr>
          <p:cNvPicPr>
            <a:picLocks noChangeAspect="1"/>
          </p:cNvPicPr>
          <p:nvPr/>
        </p:nvPicPr>
        <p:blipFill>
          <a:blip r:embed="rId4"/>
          <a:stretch>
            <a:fillRect/>
          </a:stretch>
        </p:blipFill>
        <p:spPr>
          <a:xfrm>
            <a:off x="0" y="0"/>
            <a:ext cx="6461760" cy="6858000"/>
          </a:xfrm>
          <a:prstGeom prst="rect">
            <a:avLst/>
          </a:prstGeom>
        </p:spPr>
      </p:pic>
      <p:pic>
        <p:nvPicPr>
          <p:cNvPr id="15" name="Graphic 55" descr="A grid with small circles">
            <a:extLst>
              <a:ext uri="{FF2B5EF4-FFF2-40B4-BE49-F238E27FC236}">
                <a16:creationId xmlns:a16="http://schemas.microsoft.com/office/drawing/2014/main" id="{0CEAFFB3-A2C0-4715-B675-FCB546ECD10B}"/>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9724" y="2512090"/>
            <a:ext cx="5177155" cy="5177155"/>
          </a:xfrm>
          <a:prstGeom prst="rect">
            <a:avLst/>
          </a:prstGeom>
        </p:spPr>
      </p:pic>
      <p:pic>
        <p:nvPicPr>
          <p:cNvPr id="4" name="Picture 3">
            <a:extLst>
              <a:ext uri="{FF2B5EF4-FFF2-40B4-BE49-F238E27FC236}">
                <a16:creationId xmlns:a16="http://schemas.microsoft.com/office/drawing/2014/main" id="{13ECF783-8713-4293-BAB2-BC8B518D0601}"/>
              </a:ext>
            </a:extLst>
          </p:cNvPr>
          <p:cNvPicPr>
            <a:picLocks noChangeAspect="1"/>
          </p:cNvPicPr>
          <p:nvPr/>
        </p:nvPicPr>
        <p:blipFill>
          <a:blip r:embed="rId7"/>
          <a:stretch>
            <a:fillRect/>
          </a:stretch>
        </p:blipFill>
        <p:spPr>
          <a:xfrm>
            <a:off x="5179536" y="5016521"/>
            <a:ext cx="916464" cy="806428"/>
          </a:xfrm>
          <a:prstGeom prst="ellipse">
            <a:avLst/>
          </a:prstGeom>
        </p:spPr>
      </p:pic>
      <p:sp>
        <p:nvSpPr>
          <p:cNvPr id="13" name="Title 4">
            <a:extLst>
              <a:ext uri="{FF2B5EF4-FFF2-40B4-BE49-F238E27FC236}">
                <a16:creationId xmlns:a16="http://schemas.microsoft.com/office/drawing/2014/main" id="{68E704F6-6102-4512-8677-36E66A6FD905}"/>
              </a:ext>
            </a:extLst>
          </p:cNvPr>
          <p:cNvSpPr txBox="1">
            <a:spLocks/>
          </p:cNvSpPr>
          <p:nvPr/>
        </p:nvSpPr>
        <p:spPr>
          <a:xfrm>
            <a:off x="7250829" y="2166605"/>
            <a:ext cx="4004258" cy="7585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v-LV" sz="4800" dirty="0"/>
              <a:t>Paldies!</a:t>
            </a:r>
          </a:p>
        </p:txBody>
      </p:sp>
      <p:sp>
        <p:nvSpPr>
          <p:cNvPr id="14" name="Rectangle 8">
            <a:extLst>
              <a:ext uri="{FF2B5EF4-FFF2-40B4-BE49-F238E27FC236}">
                <a16:creationId xmlns:a16="http://schemas.microsoft.com/office/drawing/2014/main" id="{0DABA8C1-EBF8-468C-8113-755576EB71E0}"/>
              </a:ext>
            </a:extLst>
          </p:cNvPr>
          <p:cNvSpPr>
            <a:spLocks noChangeArrowheads="1"/>
          </p:cNvSpPr>
          <p:nvPr/>
        </p:nvSpPr>
        <p:spPr bwMode="auto">
          <a:xfrm>
            <a:off x="7250829" y="3776461"/>
            <a:ext cx="415209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lv-LV" altLang="lv-LV" sz="1400" b="0" i="0" u="none" strike="noStrike" cap="none" normalizeH="0" baseline="0" dirty="0">
                <a:ln>
                  <a:noFill/>
                </a:ln>
                <a:solidFill>
                  <a:schemeClr val="tx1"/>
                </a:solidFill>
                <a:effectLst/>
                <a:latin typeface="Arial" panose="020B0604020202020204" pitchFamily="34" charset="0"/>
              </a:rPr>
            </a:br>
            <a:endParaRPr kumimoji="0" lang="lv-LV" altLang="lv-LV" sz="14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lv-LV" altLang="lv-LV" sz="2000" dirty="0">
                <a:latin typeface="Times New Roman" panose="02020603050405020304" pitchFamily="18" charset="0"/>
                <a:ea typeface="Times New Roman" panose="02020603050405020304" pitchFamily="18" charset="0"/>
                <a:cs typeface="Times New Roman" panose="02020603050405020304" pitchFamily="18" charset="0"/>
              </a:rPr>
              <a:t>P</a:t>
            </a:r>
            <a:r>
              <a:rPr kumimoji="0" lang="lv-LV" altLang="lv-LV"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rognozētās izmaiņas darbaspēka </a:t>
            </a:r>
            <a:endParaRPr kumimoji="0" lang="lv-LV" altLang="lv-LV" sz="6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 būvmateriālu izmaksās </a:t>
            </a:r>
            <a:endParaRPr kumimoji="0" lang="lv-LV" altLang="lv-LV" sz="6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būvniecības nozarē Latvijā 2021.-2025.</a:t>
            </a:r>
            <a:endParaRPr kumimoji="0" lang="lv-LV" altLang="lv-LV" sz="6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lv-LV" altLang="lv-LV" sz="14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67703E27-DE36-43CE-B76C-6C440C8DC81F}"/>
              </a:ext>
            </a:extLst>
          </p:cNvPr>
          <p:cNvPicPr>
            <a:picLocks noChangeAspect="1"/>
          </p:cNvPicPr>
          <p:nvPr/>
        </p:nvPicPr>
        <p:blipFill>
          <a:blip r:embed="rId8"/>
          <a:stretch>
            <a:fillRect/>
          </a:stretch>
        </p:blipFill>
        <p:spPr>
          <a:xfrm>
            <a:off x="9641856" y="5941129"/>
            <a:ext cx="856900" cy="274814"/>
          </a:xfrm>
          <a:prstGeom prst="rect">
            <a:avLst/>
          </a:prstGeom>
        </p:spPr>
      </p:pic>
    </p:spTree>
    <p:extLst>
      <p:ext uri="{BB962C8B-B14F-4D97-AF65-F5344CB8AC3E}">
        <p14:creationId xmlns:p14="http://schemas.microsoft.com/office/powerpoint/2010/main" val="307632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492DF2-009C-4559-B0E1-F7DBC0AB0DFB}"/>
              </a:ext>
            </a:extLst>
          </p:cNvPr>
          <p:cNvPicPr>
            <a:picLocks noChangeAspect="1"/>
          </p:cNvPicPr>
          <p:nvPr/>
        </p:nvPicPr>
        <p:blipFill>
          <a:blip r:embed="rId2"/>
          <a:stretch>
            <a:fillRect/>
          </a:stretch>
        </p:blipFill>
        <p:spPr>
          <a:xfrm>
            <a:off x="10981117" y="6563049"/>
            <a:ext cx="792132" cy="158426"/>
          </a:xfrm>
          <a:prstGeom prst="rect">
            <a:avLst/>
          </a:prstGeom>
        </p:spPr>
      </p:pic>
      <p:sp>
        <p:nvSpPr>
          <p:cNvPr id="3" name="Rectangle: Rounded Corners 2">
            <a:extLst>
              <a:ext uri="{FF2B5EF4-FFF2-40B4-BE49-F238E27FC236}">
                <a16:creationId xmlns:a16="http://schemas.microsoft.com/office/drawing/2014/main" id="{01880365-7BD2-4C77-94BC-A61ECB321D54}"/>
              </a:ext>
            </a:extLst>
          </p:cNvPr>
          <p:cNvSpPr/>
          <p:nvPr/>
        </p:nvSpPr>
        <p:spPr>
          <a:xfrm>
            <a:off x="350119" y="821224"/>
            <a:ext cx="4317097" cy="3112601"/>
          </a:xfrm>
          <a:prstGeom prst="round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1971452-DBF9-45BE-A8C1-0A3232FE7319}"/>
              </a:ext>
            </a:extLst>
          </p:cNvPr>
          <p:cNvSpPr/>
          <p:nvPr/>
        </p:nvSpPr>
        <p:spPr>
          <a:xfrm>
            <a:off x="561820" y="1085795"/>
            <a:ext cx="3672840"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2800" b="1" dirty="0">
                <a:solidFill>
                  <a:srgbClr val="4472C4"/>
                </a:solidFill>
                <a:latin typeface="Calibri" panose="020F0502020204030204"/>
              </a:rPr>
              <a:t>Izpētes mērķis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400" b="1" dirty="0">
                <a:solidFill>
                  <a:prstClr val="black"/>
                </a:solidFill>
                <a:latin typeface="Calibri" panose="020F0502020204030204"/>
                <a:ea typeface="Times New Roman" panose="02020603050405020304" pitchFamily="18" charset="0"/>
              </a:rPr>
              <a:t>Prognozēt</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darbaspēka un  būvmateriālu izmaksu izmaiņas </a:t>
            </a:r>
            <a:r>
              <a:rPr kumimoji="0" lang="lv-LV" sz="14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būvniecības nozarē Latvijā laika periodā no 2021. līdz 2025. gadam, </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lai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varētu</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efektīvāk plānot publisko būvniecības </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iepirkumu potenciālās izmaksas un novērtētu iespējamās cenu izmaiņas tuvākajos gados</a:t>
            </a: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ACD2E9F-CCA4-47D1-A8B7-C2576E3317BD}"/>
              </a:ext>
            </a:extLst>
          </p:cNvPr>
          <p:cNvSpPr/>
          <p:nvPr/>
        </p:nvSpPr>
        <p:spPr>
          <a:xfrm>
            <a:off x="4878916" y="821224"/>
            <a:ext cx="7124643" cy="3112601"/>
          </a:xfrm>
          <a:prstGeom prst="roundRect">
            <a:avLst/>
          </a:prstGeom>
          <a:solidFill>
            <a:schemeClr val="accent1">
              <a:lumMod val="20000"/>
              <a:lumOff val="8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A4402C9-6346-4319-A139-3869594B2390}"/>
              </a:ext>
            </a:extLst>
          </p:cNvPr>
          <p:cNvSpPr/>
          <p:nvPr/>
        </p:nvSpPr>
        <p:spPr>
          <a:xfrm>
            <a:off x="5242323" y="988457"/>
            <a:ext cx="6599558" cy="350865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4472C4"/>
                </a:solidFill>
                <a:effectLst/>
                <a:uLnTx/>
                <a:uFillTx/>
                <a:latin typeface="Calibri" panose="020F0502020204030204"/>
                <a:ea typeface="+mn-ea"/>
                <a:cs typeface="+mn-cs"/>
              </a:rPr>
              <a:t>Iesaistīti 59 būvniecības eksperti no 56 organizācijām</a:t>
            </a:r>
            <a:r>
              <a:rPr lang="lv-LV" sz="2800" b="1" dirty="0">
                <a:solidFill>
                  <a:srgbClr val="4472C4"/>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lv-LV" sz="2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1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Latvijas Elektroenerģētiķu un </a:t>
            </a:r>
            <a:r>
              <a:rPr kumimoji="0" lang="lv-LV" sz="110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Energobūvnieku</a:t>
            </a:r>
            <a:r>
              <a:rPr kumimoji="0" lang="lv-LV" sz="11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asociācija, SIA ARČERS, Transportbūvju inženieru asociācija, Ogres novada būvvalde, SIA </a:t>
            </a:r>
            <a:r>
              <a:rPr kumimoji="0" lang="lv-LV" sz="110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Citrus</a:t>
            </a:r>
            <a:r>
              <a:rPr kumimoji="0" lang="lv-LV" sz="11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Solutions, Ventspils pilsētas dome, Kuldīgas novada pašvaldība, Valmieras pilsētas pašvaldība, SIA 'Ostas celtnieks’, Latvijas valsts ceļi, SIA Limbažu ceļi, Biedrība Latvijas ceļu būvētājs, Latvijas </a:t>
            </a:r>
            <a:r>
              <a:rPr kumimoji="0" lang="lv-LV" sz="110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Ģeotehniķu</a:t>
            </a:r>
            <a:r>
              <a:rPr kumimoji="0" lang="lv-LV" sz="11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savienība, AS Latvijas valsts meži, </a:t>
            </a:r>
            <a:r>
              <a:rPr kumimoji="0" lang="lv-LV" sz="110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Optimera</a:t>
            </a:r>
            <a:r>
              <a:rPr kumimoji="0" lang="lv-LV" sz="11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Latvia, Latvijas Tirgotāju asociācija, Būvmateriālu ražotāju asociācija, Latvijas Būvuzņēmēju partnerība, AS </a:t>
            </a:r>
            <a:r>
              <a:rPr kumimoji="0" lang="lv-LV" sz="110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Sakret</a:t>
            </a:r>
            <a:r>
              <a:rPr kumimoji="0" lang="lv-LV" sz="11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Holdings, VARAM, Latvijas Siltuma, gāzes un ūdens tehnoloģijas inženieru savienība, Rēzeknes novada būvvalde, Latvijas Lauksaimniecības universitātes Arhitektūras un būvniecības katedra, SEB, Latvijas Universitāte, Latvijas Būvnieku asociācija, BIM Solutions, LPB, Nekustamā īpašuma attīstītāju alianse, u.c.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21" name="Rectangle: Rounded Corners 20">
            <a:extLst>
              <a:ext uri="{FF2B5EF4-FFF2-40B4-BE49-F238E27FC236}">
                <a16:creationId xmlns:a16="http://schemas.microsoft.com/office/drawing/2014/main" id="{1F02EECD-D535-40DA-AB5B-99324B13BB9C}"/>
              </a:ext>
            </a:extLst>
          </p:cNvPr>
          <p:cNvSpPr/>
          <p:nvPr/>
        </p:nvSpPr>
        <p:spPr>
          <a:xfrm>
            <a:off x="350119" y="4599501"/>
            <a:ext cx="2535549" cy="1802417"/>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BA37CA5-4732-45AA-8EB5-7F511EE4AC9A}"/>
              </a:ext>
            </a:extLst>
          </p:cNvPr>
          <p:cNvSpPr/>
          <p:nvPr/>
        </p:nvSpPr>
        <p:spPr>
          <a:xfrm>
            <a:off x="561820" y="4779423"/>
            <a:ext cx="3672840" cy="104644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rPr>
              <a:t>Pētījums veikts: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400" dirty="0">
                <a:solidFill>
                  <a:prstClr val="black"/>
                </a:solidFill>
                <a:latin typeface="Calibri" panose="020F0502020204030204"/>
                <a:ea typeface="Times New Roman" panose="02020603050405020304" pitchFamily="18" charset="0"/>
              </a:rPr>
              <a:t>2021. gada </a:t>
            </a:r>
            <a:r>
              <a:rPr lang="lv-LV" sz="1400" b="1" dirty="0">
                <a:solidFill>
                  <a:prstClr val="black"/>
                </a:solidFill>
                <a:latin typeface="Calibri" panose="020F0502020204030204"/>
                <a:ea typeface="Times New Roman" panose="02020603050405020304" pitchFamily="18" charset="0"/>
              </a:rPr>
              <a:t>jūnijā un jūlijā</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F67A6CA7-8BB3-4394-8318-A6AE300F251D}"/>
              </a:ext>
            </a:extLst>
          </p:cNvPr>
          <p:cNvSpPr/>
          <p:nvPr/>
        </p:nvSpPr>
        <p:spPr>
          <a:xfrm>
            <a:off x="3166684" y="4605817"/>
            <a:ext cx="4053925" cy="1796101"/>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0CE61E1-F00B-4B62-B39E-ACA4A05E13AF}"/>
              </a:ext>
            </a:extLst>
          </p:cNvPr>
          <p:cNvSpPr/>
          <p:nvPr/>
        </p:nvSpPr>
        <p:spPr>
          <a:xfrm>
            <a:off x="3454513" y="4762045"/>
            <a:ext cx="3478266"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rPr>
              <a:t>Metodoloģija: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400" dirty="0">
                <a:solidFill>
                  <a:prstClr val="black"/>
                </a:solidFill>
                <a:latin typeface="Calibri" panose="020F0502020204030204"/>
                <a:ea typeface="Times New Roman" panose="02020603050405020304" pitchFamily="18" charset="0"/>
              </a:rPr>
              <a:t>Unikāla prognozēšanas metodika, kas ietver gan </a:t>
            </a:r>
            <a:r>
              <a:rPr lang="lv-LV" sz="1400" b="1" dirty="0">
                <a:solidFill>
                  <a:prstClr val="black"/>
                </a:solidFill>
                <a:latin typeface="Calibri" panose="020F0502020204030204"/>
                <a:ea typeface="Times New Roman" panose="02020603050405020304" pitchFamily="18" charset="0"/>
              </a:rPr>
              <a:t>ekspertu</a:t>
            </a:r>
            <a:r>
              <a:rPr lang="lv-LV" sz="1400" dirty="0">
                <a:solidFill>
                  <a:prstClr val="black"/>
                </a:solidFill>
                <a:latin typeface="Calibri" panose="020F0502020204030204"/>
                <a:ea typeface="Times New Roman" panose="02020603050405020304" pitchFamily="18" charset="0"/>
              </a:rPr>
              <a:t>, gan </a:t>
            </a:r>
            <a:r>
              <a:rPr lang="lv-LV" sz="1400" b="1" dirty="0">
                <a:solidFill>
                  <a:prstClr val="black"/>
                </a:solidFill>
                <a:latin typeface="Calibri" panose="020F0502020204030204"/>
                <a:ea typeface="Times New Roman" panose="02020603050405020304" pitchFamily="18" charset="0"/>
              </a:rPr>
              <a:t>statistiskās</a:t>
            </a:r>
            <a:r>
              <a:rPr lang="lv-LV" sz="1400" dirty="0">
                <a:solidFill>
                  <a:prstClr val="black"/>
                </a:solidFill>
                <a:latin typeface="Calibri" panose="020F0502020204030204"/>
                <a:ea typeface="Times New Roman" panose="02020603050405020304" pitchFamily="18" charset="0"/>
              </a:rPr>
              <a:t>, gan </a:t>
            </a:r>
            <a:r>
              <a:rPr lang="lv-LV" sz="1400" b="1" dirty="0">
                <a:solidFill>
                  <a:prstClr val="black"/>
                </a:solidFill>
                <a:latin typeface="Calibri" panose="020F0502020204030204"/>
                <a:ea typeface="Times New Roman" panose="02020603050405020304" pitchFamily="18" charset="0"/>
              </a:rPr>
              <a:t>kombinētās</a:t>
            </a:r>
            <a:r>
              <a:rPr lang="lv-LV" sz="1400" dirty="0">
                <a:solidFill>
                  <a:prstClr val="black"/>
                </a:solidFill>
                <a:latin typeface="Calibri" panose="020F0502020204030204"/>
                <a:ea typeface="Times New Roman" panose="02020603050405020304" pitchFamily="18" charset="0"/>
              </a:rPr>
              <a:t> prognozes.</a:t>
            </a:r>
            <a:endParaRPr kumimoji="0" lang="lv-LV"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7FBEA83-004D-4C5D-B8D7-BF7AB3F48F0A}"/>
              </a:ext>
            </a:extLst>
          </p:cNvPr>
          <p:cNvSpPr/>
          <p:nvPr/>
        </p:nvSpPr>
        <p:spPr>
          <a:xfrm>
            <a:off x="7501625" y="4592787"/>
            <a:ext cx="4340256" cy="179610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AC6F16D-5C78-4354-A818-C2D2C7DCD83A}"/>
              </a:ext>
            </a:extLst>
          </p:cNvPr>
          <p:cNvSpPr/>
          <p:nvPr/>
        </p:nvSpPr>
        <p:spPr>
          <a:xfrm>
            <a:off x="7648762" y="4779423"/>
            <a:ext cx="3759650" cy="12618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2000" b="1" dirty="0">
                <a:solidFill>
                  <a:srgbClr val="4472C4"/>
                </a:solidFill>
                <a:latin typeface="Calibri" panose="020F0502020204030204"/>
              </a:rPr>
              <a:t>Pētījuma veicēji:</a:t>
            </a:r>
            <a:endPar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Calibri" panose="020F0502020204030204"/>
                <a:cs typeface="+mn-cs"/>
              </a:rPr>
              <a:t>Latvijas </a:t>
            </a:r>
            <a:r>
              <a:rPr lang="lv-LV" sz="1400" b="1" dirty="0">
                <a:solidFill>
                  <a:prstClr val="black"/>
                </a:solidFill>
                <a:latin typeface="Calibri" panose="020F0502020204030204"/>
              </a:rPr>
              <a:t>Universitātes </a:t>
            </a:r>
            <a:r>
              <a:rPr lang="lv-LV" sz="1400" dirty="0">
                <a:solidFill>
                  <a:prstClr val="black"/>
                </a:solidFill>
                <a:latin typeface="Calibri" panose="020F0502020204030204"/>
              </a:rPr>
              <a:t>un izpētes organizācijas </a:t>
            </a:r>
            <a:r>
              <a:rPr lang="lv-LV" sz="1400" b="1" dirty="0">
                <a:solidFill>
                  <a:prstClr val="black"/>
                </a:solidFill>
                <a:latin typeface="Calibri" panose="020F0502020204030204"/>
              </a:rPr>
              <a:t>InnoMatrix</a:t>
            </a:r>
            <a:r>
              <a:rPr lang="lv-LV" sz="1400" dirty="0">
                <a:solidFill>
                  <a:prstClr val="black"/>
                </a:solidFill>
                <a:latin typeface="Calibri" panose="020F0502020204030204"/>
              </a:rPr>
              <a:t>  </a:t>
            </a:r>
            <a:r>
              <a:rPr lang="lv-LV" sz="1400" b="1" dirty="0">
                <a:solidFill>
                  <a:prstClr val="black"/>
                </a:solidFill>
                <a:latin typeface="Calibri" panose="020F0502020204030204"/>
              </a:rPr>
              <a:t>ekonomikas jomas zinātnieki</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Graphic 55" descr="A grid with small circles">
            <a:extLst>
              <a:ext uri="{FF2B5EF4-FFF2-40B4-BE49-F238E27FC236}">
                <a16:creationId xmlns:a16="http://schemas.microsoft.com/office/drawing/2014/main" id="{F95C2F65-1065-474F-AB77-B547BAC9778D}"/>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988" y="-446842"/>
            <a:ext cx="1885113" cy="1777003"/>
          </a:xfrm>
          <a:prstGeom prst="rect">
            <a:avLst/>
          </a:prstGeom>
        </p:spPr>
      </p:pic>
      <p:pic>
        <p:nvPicPr>
          <p:cNvPr id="29" name="Picture 28">
            <a:extLst>
              <a:ext uri="{FF2B5EF4-FFF2-40B4-BE49-F238E27FC236}">
                <a16:creationId xmlns:a16="http://schemas.microsoft.com/office/drawing/2014/main" id="{85E6A14E-7658-4611-B24C-4D5ADFB9A7CE}"/>
              </a:ext>
            </a:extLst>
          </p:cNvPr>
          <p:cNvPicPr>
            <a:picLocks noChangeAspect="1"/>
          </p:cNvPicPr>
          <p:nvPr/>
        </p:nvPicPr>
        <p:blipFill>
          <a:blip r:embed="rId5"/>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14923177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06EB2D-1C3E-43C7-8413-238D264B5766}"/>
              </a:ext>
            </a:extLst>
          </p:cNvPr>
          <p:cNvPicPr>
            <a:picLocks noChangeAspect="1"/>
          </p:cNvPicPr>
          <p:nvPr/>
        </p:nvPicPr>
        <p:blipFill>
          <a:blip r:embed="rId2"/>
          <a:stretch>
            <a:fillRect/>
          </a:stretch>
        </p:blipFill>
        <p:spPr>
          <a:xfrm>
            <a:off x="1440547" y="1486468"/>
            <a:ext cx="8936635" cy="4027908"/>
          </a:xfrm>
          <a:prstGeom prst="rect">
            <a:avLst/>
          </a:prstGeom>
        </p:spPr>
      </p:pic>
      <p:sp>
        <p:nvSpPr>
          <p:cNvPr id="9" name="TextBox 8">
            <a:extLst>
              <a:ext uri="{FF2B5EF4-FFF2-40B4-BE49-F238E27FC236}">
                <a16:creationId xmlns:a16="http://schemas.microsoft.com/office/drawing/2014/main" id="{73111E17-38AE-4F24-BF5B-11545E49544A}"/>
              </a:ext>
            </a:extLst>
          </p:cNvPr>
          <p:cNvSpPr txBox="1"/>
          <p:nvPr/>
        </p:nvSpPr>
        <p:spPr>
          <a:xfrm>
            <a:off x="2466362" y="5771152"/>
            <a:ext cx="7910820" cy="461665"/>
          </a:xfrm>
          <a:prstGeom prst="rect">
            <a:avLst/>
          </a:prstGeom>
          <a:noFill/>
        </p:spPr>
        <p:txBody>
          <a:bodyPr wrap="square">
            <a:spAutoFit/>
          </a:bodyPr>
          <a:lstStyle/>
          <a:p>
            <a:r>
              <a:rPr lang="lv-LV" sz="1200" i="1" dirty="0"/>
              <a:t>Būvniecības produkcijas apjoma un izmaksu faktisko izmaiņu salīdzinājums pret prognozētām. Avots: CSP dati un Ekonomikas ministrijas uzdevumā veiktie būvniecības izmaiņu pētījumi 2018. , 2019. un 2020. gadā. </a:t>
            </a:r>
            <a:endParaRPr lang="en-GB" sz="1200" i="1" dirty="0"/>
          </a:p>
        </p:txBody>
      </p:sp>
      <p:pic>
        <p:nvPicPr>
          <p:cNvPr id="11" name="Picture 10">
            <a:extLst>
              <a:ext uri="{FF2B5EF4-FFF2-40B4-BE49-F238E27FC236}">
                <a16:creationId xmlns:a16="http://schemas.microsoft.com/office/drawing/2014/main" id="{DF657CA1-A997-47EA-8F8E-99053F2BA0EC}"/>
              </a:ext>
            </a:extLst>
          </p:cNvPr>
          <p:cNvPicPr>
            <a:picLocks noChangeAspect="1"/>
          </p:cNvPicPr>
          <p:nvPr/>
        </p:nvPicPr>
        <p:blipFill>
          <a:blip r:embed="rId3"/>
          <a:stretch>
            <a:fillRect/>
          </a:stretch>
        </p:blipFill>
        <p:spPr>
          <a:xfrm>
            <a:off x="11274732" y="6642262"/>
            <a:ext cx="792132" cy="158426"/>
          </a:xfrm>
          <a:prstGeom prst="rect">
            <a:avLst/>
          </a:prstGeom>
        </p:spPr>
      </p:pic>
      <p:sp>
        <p:nvSpPr>
          <p:cNvPr id="8" name="Rectangle: Rounded Corners 7">
            <a:extLst>
              <a:ext uri="{FF2B5EF4-FFF2-40B4-BE49-F238E27FC236}">
                <a16:creationId xmlns:a16="http://schemas.microsoft.com/office/drawing/2014/main" id="{C1AE596A-7A61-43BF-93CF-12E0D186A5C6}"/>
              </a:ext>
            </a:extLst>
          </p:cNvPr>
          <p:cNvSpPr/>
          <p:nvPr/>
        </p:nvSpPr>
        <p:spPr>
          <a:xfrm>
            <a:off x="1315491" y="432334"/>
            <a:ext cx="10876509" cy="861286"/>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8B64C6C7-8995-4EBC-90E8-6485A95566FD}"/>
              </a:ext>
            </a:extLst>
          </p:cNvPr>
          <p:cNvSpPr txBox="1">
            <a:spLocks/>
          </p:cNvSpPr>
          <p:nvPr/>
        </p:nvSpPr>
        <p:spPr>
          <a:xfrm>
            <a:off x="1359017" y="365125"/>
            <a:ext cx="9994782" cy="9284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a:t>Iepriekšējo gadu prognozes bijušas precīzas</a:t>
            </a:r>
            <a:endParaRPr lang="en-GB" sz="3200" b="1" dirty="0"/>
          </a:p>
        </p:txBody>
      </p:sp>
      <p:sp>
        <p:nvSpPr>
          <p:cNvPr id="13" name="Rectangle: Rounded Corners 12">
            <a:extLst>
              <a:ext uri="{FF2B5EF4-FFF2-40B4-BE49-F238E27FC236}">
                <a16:creationId xmlns:a16="http://schemas.microsoft.com/office/drawing/2014/main" id="{E53DF780-26E7-427D-9454-F7B47C745E92}"/>
              </a:ext>
            </a:extLst>
          </p:cNvPr>
          <p:cNvSpPr/>
          <p:nvPr/>
        </p:nvSpPr>
        <p:spPr>
          <a:xfrm>
            <a:off x="9601201" y="3009014"/>
            <a:ext cx="904874" cy="3528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55" descr="A grid with small circles">
            <a:extLst>
              <a:ext uri="{FF2B5EF4-FFF2-40B4-BE49-F238E27FC236}">
                <a16:creationId xmlns:a16="http://schemas.microsoft.com/office/drawing/2014/main" id="{18D3EB6A-A52C-4ACC-828A-B666578649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988" y="-446842"/>
            <a:ext cx="1885113" cy="1777003"/>
          </a:xfrm>
          <a:prstGeom prst="rect">
            <a:avLst/>
          </a:prstGeom>
        </p:spPr>
      </p:pic>
      <p:pic>
        <p:nvPicPr>
          <p:cNvPr id="16" name="Picture 15">
            <a:extLst>
              <a:ext uri="{FF2B5EF4-FFF2-40B4-BE49-F238E27FC236}">
                <a16:creationId xmlns:a16="http://schemas.microsoft.com/office/drawing/2014/main" id="{336E829D-876D-42A5-8CB4-80358CD0E215}"/>
              </a:ext>
            </a:extLst>
          </p:cNvPr>
          <p:cNvPicPr>
            <a:picLocks noChangeAspect="1"/>
          </p:cNvPicPr>
          <p:nvPr/>
        </p:nvPicPr>
        <p:blipFill>
          <a:blip r:embed="rId6"/>
          <a:stretch>
            <a:fillRect/>
          </a:stretch>
        </p:blipFill>
        <p:spPr>
          <a:xfrm>
            <a:off x="175759" y="667799"/>
            <a:ext cx="348719" cy="306850"/>
          </a:xfrm>
          <a:prstGeom prst="ellipse">
            <a:avLst/>
          </a:prstGeom>
        </p:spPr>
      </p:pic>
      <p:sp>
        <p:nvSpPr>
          <p:cNvPr id="17" name="Rectangle: Rounded Corners 16">
            <a:extLst>
              <a:ext uri="{FF2B5EF4-FFF2-40B4-BE49-F238E27FC236}">
                <a16:creationId xmlns:a16="http://schemas.microsoft.com/office/drawing/2014/main" id="{0F81B821-7D49-48D6-BD20-6E413B9CF9E8}"/>
              </a:ext>
            </a:extLst>
          </p:cNvPr>
          <p:cNvSpPr/>
          <p:nvPr/>
        </p:nvSpPr>
        <p:spPr>
          <a:xfrm>
            <a:off x="9601201" y="5151128"/>
            <a:ext cx="904874" cy="3528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21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6FC0E-D726-4EC5-9834-F2930D722F1D}"/>
              </a:ext>
            </a:extLst>
          </p:cNvPr>
          <p:cNvPicPr>
            <a:picLocks noChangeAspect="1"/>
          </p:cNvPicPr>
          <p:nvPr/>
        </p:nvPicPr>
        <p:blipFill>
          <a:blip r:embed="rId2"/>
          <a:stretch>
            <a:fillRect/>
          </a:stretch>
        </p:blipFill>
        <p:spPr>
          <a:xfrm>
            <a:off x="685370" y="1601730"/>
            <a:ext cx="6358216" cy="3453297"/>
          </a:xfrm>
          <a:prstGeom prst="rect">
            <a:avLst/>
          </a:prstGeom>
        </p:spPr>
      </p:pic>
      <p:sp>
        <p:nvSpPr>
          <p:cNvPr id="6" name="TextBox 5">
            <a:extLst>
              <a:ext uri="{FF2B5EF4-FFF2-40B4-BE49-F238E27FC236}">
                <a16:creationId xmlns:a16="http://schemas.microsoft.com/office/drawing/2014/main" id="{33AAD958-FB60-42B7-8712-44EAD2516A9A}"/>
              </a:ext>
            </a:extLst>
          </p:cNvPr>
          <p:cNvSpPr txBox="1"/>
          <p:nvPr/>
        </p:nvSpPr>
        <p:spPr>
          <a:xfrm>
            <a:off x="389444" y="5930577"/>
            <a:ext cx="11386252" cy="507831"/>
          </a:xfrm>
          <a:prstGeom prst="rect">
            <a:avLst/>
          </a:prstGeom>
          <a:noFill/>
        </p:spPr>
        <p:txBody>
          <a:bodyPr wrap="square">
            <a:spAutoFit/>
          </a:bodyPr>
          <a:lstStyle/>
          <a:p>
            <a:pPr algn="just"/>
            <a:r>
              <a:rPr lang="lv-LV" sz="900" dirty="0"/>
              <a:t>Būvniecības produkcijas apjoma pieaugums 2021. gadā tiek prognozēts 6,6% apjomā un 2022. gadā 7,15 % apjomā. Laika periodā no 2023. līdz 2025. gadam aptuvenais novērtējums ir pieaugums vidēji par 5,5% gadā. Kaut arī 2021. gada 1.cet. novērots kritums 12% un 2.cet. pieaugums par 1,1%, līdzšinējās desmitgadēs būvniecības rezultāti pirmajā pusgadā var būtiski atšķirties no otrā pusgada. Būvniecības izmaksām sagaidāms būtisks pieaugums 2021. gadā, kas tiek novērtēts kā 6,6% pēc pētnieku kombinētās prognozes, bet nelabvēlīgas globālās situācijas gadījumā (loģistikas problēmas, augsts tirgus pieprasījums, ražotāju jaudu nepieaugšana) varētu sasniegt arī 11,4% pieaugumu.</a:t>
            </a:r>
          </a:p>
        </p:txBody>
      </p:sp>
      <p:pic>
        <p:nvPicPr>
          <p:cNvPr id="8" name="Picture 7">
            <a:extLst>
              <a:ext uri="{FF2B5EF4-FFF2-40B4-BE49-F238E27FC236}">
                <a16:creationId xmlns:a16="http://schemas.microsoft.com/office/drawing/2014/main" id="{F60E4BFD-5C30-454D-A8FC-8D08B567CDC0}"/>
              </a:ext>
            </a:extLst>
          </p:cNvPr>
          <p:cNvPicPr>
            <a:picLocks noChangeAspect="1"/>
          </p:cNvPicPr>
          <p:nvPr/>
        </p:nvPicPr>
        <p:blipFill>
          <a:blip r:embed="rId3"/>
          <a:stretch>
            <a:fillRect/>
          </a:stretch>
        </p:blipFill>
        <p:spPr>
          <a:xfrm>
            <a:off x="11484528" y="6684220"/>
            <a:ext cx="582336" cy="116467"/>
          </a:xfrm>
          <a:prstGeom prst="rect">
            <a:avLst/>
          </a:prstGeom>
        </p:spPr>
      </p:pic>
      <p:cxnSp>
        <p:nvCxnSpPr>
          <p:cNvPr id="16" name="Straight Connector 15">
            <a:extLst>
              <a:ext uri="{FF2B5EF4-FFF2-40B4-BE49-F238E27FC236}">
                <a16:creationId xmlns:a16="http://schemas.microsoft.com/office/drawing/2014/main" id="{1D3FCA78-EA24-435A-826F-BA896B268B6E}"/>
              </a:ext>
            </a:extLst>
          </p:cNvPr>
          <p:cNvCxnSpPr>
            <a:cxnSpLocks/>
          </p:cNvCxnSpPr>
          <p:nvPr/>
        </p:nvCxnSpPr>
        <p:spPr>
          <a:xfrm>
            <a:off x="7471270" y="1577633"/>
            <a:ext cx="0" cy="4308817"/>
          </a:xfrm>
          <a:prstGeom prst="line">
            <a:avLst/>
          </a:prstGeom>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19E46480-4B07-4B6F-97A1-D9D51D97A4AE}"/>
              </a:ext>
            </a:extLst>
          </p:cNvPr>
          <p:cNvSpPr/>
          <p:nvPr/>
        </p:nvSpPr>
        <p:spPr>
          <a:xfrm>
            <a:off x="350118" y="160330"/>
            <a:ext cx="11840483" cy="123929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itle 1">
            <a:extLst>
              <a:ext uri="{FF2B5EF4-FFF2-40B4-BE49-F238E27FC236}">
                <a16:creationId xmlns:a16="http://schemas.microsoft.com/office/drawing/2014/main" id="{F049345A-5CDB-49EF-B6DA-71FEF2DE175D}"/>
              </a:ext>
            </a:extLst>
          </p:cNvPr>
          <p:cNvSpPr txBox="1">
            <a:spLocks/>
          </p:cNvSpPr>
          <p:nvPr/>
        </p:nvSpPr>
        <p:spPr>
          <a:xfrm>
            <a:off x="1511597" y="507367"/>
            <a:ext cx="9517523" cy="59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a:t>2021. gada būvniecības produkcijas pieauguma prognoze ir </a:t>
            </a:r>
            <a:r>
              <a:rPr lang="lv-LV" sz="4000" b="1" dirty="0"/>
              <a:t>6,6% </a:t>
            </a:r>
            <a:r>
              <a:rPr lang="lv-LV" sz="3200" b="1" dirty="0"/>
              <a:t>apjomā un </a:t>
            </a:r>
            <a:r>
              <a:rPr lang="lv-LV" sz="4000" b="1" dirty="0"/>
              <a:t>6,6%</a:t>
            </a:r>
            <a:r>
              <a:rPr lang="lv-LV" sz="3200" b="1" dirty="0"/>
              <a:t> izmaksās</a:t>
            </a:r>
            <a:endParaRPr lang="en-GB" sz="3200" b="1" dirty="0"/>
          </a:p>
        </p:txBody>
      </p:sp>
      <p:sp>
        <p:nvSpPr>
          <p:cNvPr id="23" name="Title 1">
            <a:extLst>
              <a:ext uri="{FF2B5EF4-FFF2-40B4-BE49-F238E27FC236}">
                <a16:creationId xmlns:a16="http://schemas.microsoft.com/office/drawing/2014/main" id="{C15DE72E-9EE0-48CC-85F0-42DF5220FF56}"/>
              </a:ext>
            </a:extLst>
          </p:cNvPr>
          <p:cNvSpPr txBox="1">
            <a:spLocks/>
          </p:cNvSpPr>
          <p:nvPr/>
        </p:nvSpPr>
        <p:spPr>
          <a:xfrm>
            <a:off x="569348" y="5027966"/>
            <a:ext cx="6590260" cy="59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1050" i="1" dirty="0"/>
              <a:t>Būvniecības produkcijas apjoma un izmaksu dinamika 2019.-2025. vizuāls atainojums. Avots: CSP un Pētījuma prognoze  </a:t>
            </a:r>
            <a:endParaRPr lang="en-GB" sz="1050" i="1" dirty="0"/>
          </a:p>
        </p:txBody>
      </p:sp>
      <p:sp>
        <p:nvSpPr>
          <p:cNvPr id="24" name="Rectangle: Rounded Corners 23">
            <a:extLst>
              <a:ext uri="{FF2B5EF4-FFF2-40B4-BE49-F238E27FC236}">
                <a16:creationId xmlns:a16="http://schemas.microsoft.com/office/drawing/2014/main" id="{6F67261E-E3AB-48A9-B3CE-30307C57077E}"/>
              </a:ext>
            </a:extLst>
          </p:cNvPr>
          <p:cNvSpPr/>
          <p:nvPr/>
        </p:nvSpPr>
        <p:spPr>
          <a:xfrm>
            <a:off x="3394695" y="2047212"/>
            <a:ext cx="939567" cy="30237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55" descr="A grid with small circles">
            <a:extLst>
              <a:ext uri="{FF2B5EF4-FFF2-40B4-BE49-F238E27FC236}">
                <a16:creationId xmlns:a16="http://schemas.microsoft.com/office/drawing/2014/main" id="{B6A27BD9-9ABD-462C-BE4E-5C7EECBF21A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988" y="-446842"/>
            <a:ext cx="1885113" cy="1777003"/>
          </a:xfrm>
          <a:prstGeom prst="rect">
            <a:avLst/>
          </a:prstGeom>
        </p:spPr>
      </p:pic>
      <p:pic>
        <p:nvPicPr>
          <p:cNvPr id="26" name="Picture 25">
            <a:extLst>
              <a:ext uri="{FF2B5EF4-FFF2-40B4-BE49-F238E27FC236}">
                <a16:creationId xmlns:a16="http://schemas.microsoft.com/office/drawing/2014/main" id="{B1FC6150-A8CC-4920-882D-EB97B3697150}"/>
              </a:ext>
            </a:extLst>
          </p:cNvPr>
          <p:cNvPicPr>
            <a:picLocks noChangeAspect="1"/>
          </p:cNvPicPr>
          <p:nvPr/>
        </p:nvPicPr>
        <p:blipFill>
          <a:blip r:embed="rId6"/>
          <a:stretch>
            <a:fillRect/>
          </a:stretch>
        </p:blipFill>
        <p:spPr>
          <a:xfrm>
            <a:off x="175759" y="667799"/>
            <a:ext cx="348719" cy="306850"/>
          </a:xfrm>
          <a:prstGeom prst="ellipse">
            <a:avLst/>
          </a:prstGeom>
        </p:spPr>
      </p:pic>
      <p:pic>
        <p:nvPicPr>
          <p:cNvPr id="7" name="Picture 6">
            <a:extLst>
              <a:ext uri="{FF2B5EF4-FFF2-40B4-BE49-F238E27FC236}">
                <a16:creationId xmlns:a16="http://schemas.microsoft.com/office/drawing/2014/main" id="{57BCD024-BD8D-4DE2-99F3-717D0B674F0A}"/>
              </a:ext>
            </a:extLst>
          </p:cNvPr>
          <p:cNvPicPr>
            <a:picLocks noChangeAspect="1"/>
          </p:cNvPicPr>
          <p:nvPr/>
        </p:nvPicPr>
        <p:blipFill>
          <a:blip r:embed="rId7"/>
          <a:stretch>
            <a:fillRect/>
          </a:stretch>
        </p:blipFill>
        <p:spPr>
          <a:xfrm>
            <a:off x="7546587" y="2127178"/>
            <a:ext cx="3908826" cy="3667774"/>
          </a:xfrm>
          <a:prstGeom prst="rect">
            <a:avLst/>
          </a:prstGeom>
        </p:spPr>
      </p:pic>
      <p:sp>
        <p:nvSpPr>
          <p:cNvPr id="17" name="Rectangle: Rounded Corners 16">
            <a:extLst>
              <a:ext uri="{FF2B5EF4-FFF2-40B4-BE49-F238E27FC236}">
                <a16:creationId xmlns:a16="http://schemas.microsoft.com/office/drawing/2014/main" id="{F47B43C9-070F-421D-83BF-50A46294E188}"/>
              </a:ext>
            </a:extLst>
          </p:cNvPr>
          <p:cNvSpPr/>
          <p:nvPr/>
        </p:nvSpPr>
        <p:spPr>
          <a:xfrm>
            <a:off x="7546587" y="2797605"/>
            <a:ext cx="4046373" cy="2027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6CAA5AC-0ABF-4B86-8B03-AF445CD3E819}"/>
              </a:ext>
            </a:extLst>
          </p:cNvPr>
          <p:cNvSpPr txBox="1"/>
          <p:nvPr/>
        </p:nvSpPr>
        <p:spPr>
          <a:xfrm>
            <a:off x="7589154" y="1627131"/>
            <a:ext cx="4356753" cy="430887"/>
          </a:xfrm>
          <a:prstGeom prst="rect">
            <a:avLst/>
          </a:prstGeom>
          <a:noFill/>
        </p:spPr>
        <p:txBody>
          <a:bodyPr wrap="square">
            <a:spAutoFit/>
          </a:bodyPr>
          <a:lstStyle/>
          <a:p>
            <a:r>
              <a:rPr lang="lv-LV" sz="1050" dirty="0"/>
              <a:t>Jaunākās būvniecības produkcijas apjoma pārmaiņas 2021. Q2.</a:t>
            </a:r>
          </a:p>
          <a:p>
            <a:r>
              <a:rPr lang="lv-LV" sz="1050" dirty="0"/>
              <a:t>(procentos, salīdzināmajās cenās)</a:t>
            </a:r>
            <a:endParaRPr lang="en-GB" sz="1050" dirty="0"/>
          </a:p>
        </p:txBody>
      </p:sp>
    </p:spTree>
    <p:extLst>
      <p:ext uri="{BB962C8B-B14F-4D97-AF65-F5344CB8AC3E}">
        <p14:creationId xmlns:p14="http://schemas.microsoft.com/office/powerpoint/2010/main" val="14297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2DB3216-9922-4BD0-97DD-84B62474669B}"/>
              </a:ext>
            </a:extLst>
          </p:cNvPr>
          <p:cNvSpPr/>
          <p:nvPr/>
        </p:nvSpPr>
        <p:spPr>
          <a:xfrm>
            <a:off x="156838" y="306988"/>
            <a:ext cx="11475325" cy="123929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55" descr="A grid with small circles">
            <a:extLst>
              <a:ext uri="{FF2B5EF4-FFF2-40B4-BE49-F238E27FC236}">
                <a16:creationId xmlns:a16="http://schemas.microsoft.com/office/drawing/2014/main" id="{7CB9DCEB-A385-425E-96F7-0F110771231A}"/>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988" y="-446842"/>
            <a:ext cx="1885113" cy="1777003"/>
          </a:xfrm>
          <a:prstGeom prst="rect">
            <a:avLst/>
          </a:prstGeom>
        </p:spPr>
      </p:pic>
      <p:sp>
        <p:nvSpPr>
          <p:cNvPr id="13" name="TextBox 12">
            <a:extLst>
              <a:ext uri="{FF2B5EF4-FFF2-40B4-BE49-F238E27FC236}">
                <a16:creationId xmlns:a16="http://schemas.microsoft.com/office/drawing/2014/main" id="{FC511B1F-A1C4-49D7-89CE-97CEF0F2ECF0}"/>
              </a:ext>
            </a:extLst>
          </p:cNvPr>
          <p:cNvSpPr txBox="1"/>
          <p:nvPr/>
        </p:nvSpPr>
        <p:spPr>
          <a:xfrm>
            <a:off x="1367406" y="635201"/>
            <a:ext cx="10100344" cy="646331"/>
          </a:xfrm>
          <a:prstGeom prst="rect">
            <a:avLst/>
          </a:prstGeom>
          <a:noFill/>
        </p:spPr>
        <p:txBody>
          <a:bodyPr wrap="square">
            <a:spAutoFit/>
          </a:bodyPr>
          <a:lstStyle/>
          <a:p>
            <a:r>
              <a:rPr lang="en-GB" dirty="0"/>
              <a:t>20</a:t>
            </a:r>
            <a:r>
              <a:rPr lang="lv-LV" dirty="0"/>
              <a:t>20. un 2021.gada būvniecības dinamika nav tieši salīdzināma ar 2009. un 2015. gada būvniecības krīzēm. Publiskā finansējuma atbalsta mehānismi veicina nozares stabilitāti, uz ko </a:t>
            </a:r>
            <a:r>
              <a:rPr lang="lv-LV" b="1" dirty="0"/>
              <a:t>norāda jaunākie 2021. Q2 dati.</a:t>
            </a:r>
            <a:endParaRPr lang="en-GB" b="1" dirty="0"/>
          </a:p>
        </p:txBody>
      </p:sp>
      <p:pic>
        <p:nvPicPr>
          <p:cNvPr id="21" name="Picture 20">
            <a:extLst>
              <a:ext uri="{FF2B5EF4-FFF2-40B4-BE49-F238E27FC236}">
                <a16:creationId xmlns:a16="http://schemas.microsoft.com/office/drawing/2014/main" id="{4C660124-C79F-4481-92F6-D8F4B3F0320E}"/>
              </a:ext>
            </a:extLst>
          </p:cNvPr>
          <p:cNvPicPr>
            <a:picLocks noChangeAspect="1"/>
          </p:cNvPicPr>
          <p:nvPr/>
        </p:nvPicPr>
        <p:blipFill>
          <a:blip r:embed="rId4"/>
          <a:stretch>
            <a:fillRect/>
          </a:stretch>
        </p:blipFill>
        <p:spPr>
          <a:xfrm>
            <a:off x="0" y="1609745"/>
            <a:ext cx="12192000" cy="3306607"/>
          </a:xfrm>
          <a:prstGeom prst="rect">
            <a:avLst/>
          </a:prstGeom>
        </p:spPr>
      </p:pic>
      <p:sp>
        <p:nvSpPr>
          <p:cNvPr id="22" name="Oval 21">
            <a:extLst>
              <a:ext uri="{FF2B5EF4-FFF2-40B4-BE49-F238E27FC236}">
                <a16:creationId xmlns:a16="http://schemas.microsoft.com/office/drawing/2014/main" id="{9AD7DC70-400D-4AB1-8A27-19AF888D3CA8}"/>
              </a:ext>
            </a:extLst>
          </p:cNvPr>
          <p:cNvSpPr/>
          <p:nvPr/>
        </p:nvSpPr>
        <p:spPr>
          <a:xfrm>
            <a:off x="4437776" y="2768367"/>
            <a:ext cx="1862356" cy="1912690"/>
          </a:xfrm>
          <a:prstGeom prst="ellipse">
            <a:avLst/>
          </a:prstGeom>
          <a:solidFill>
            <a:srgbClr val="FF0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456B5B5-0A0E-43BD-9193-F0E99D3805B4}"/>
              </a:ext>
            </a:extLst>
          </p:cNvPr>
          <p:cNvSpPr txBox="1"/>
          <p:nvPr/>
        </p:nvSpPr>
        <p:spPr>
          <a:xfrm>
            <a:off x="4877875" y="2399035"/>
            <a:ext cx="1016625" cy="369332"/>
          </a:xfrm>
          <a:prstGeom prst="rect">
            <a:avLst/>
          </a:prstGeom>
          <a:noFill/>
        </p:spPr>
        <p:txBody>
          <a:bodyPr wrap="none" rtlCol="0">
            <a:spAutoFit/>
          </a:bodyPr>
          <a:lstStyle/>
          <a:p>
            <a:pPr algn="ctr"/>
            <a:r>
              <a:rPr lang="lv-LV" sz="900" dirty="0"/>
              <a:t>Būvniecības krīze </a:t>
            </a:r>
          </a:p>
          <a:p>
            <a:pPr algn="ctr"/>
            <a:r>
              <a:rPr lang="lv-LV" sz="900" dirty="0"/>
              <a:t>2008.-2010.</a:t>
            </a:r>
            <a:endParaRPr lang="en-GB" sz="900" dirty="0"/>
          </a:p>
        </p:txBody>
      </p:sp>
      <p:sp>
        <p:nvSpPr>
          <p:cNvPr id="24" name="TextBox 23">
            <a:extLst>
              <a:ext uri="{FF2B5EF4-FFF2-40B4-BE49-F238E27FC236}">
                <a16:creationId xmlns:a16="http://schemas.microsoft.com/office/drawing/2014/main" id="{AE2265AB-CAE9-49AE-9F68-6D3359ABB36E}"/>
              </a:ext>
            </a:extLst>
          </p:cNvPr>
          <p:cNvSpPr txBox="1"/>
          <p:nvPr/>
        </p:nvSpPr>
        <p:spPr>
          <a:xfrm>
            <a:off x="8640661" y="2407316"/>
            <a:ext cx="1016625" cy="369332"/>
          </a:xfrm>
          <a:prstGeom prst="rect">
            <a:avLst/>
          </a:prstGeom>
          <a:noFill/>
        </p:spPr>
        <p:txBody>
          <a:bodyPr wrap="none" rtlCol="0">
            <a:spAutoFit/>
          </a:bodyPr>
          <a:lstStyle/>
          <a:p>
            <a:pPr algn="ctr"/>
            <a:r>
              <a:rPr lang="lv-LV" sz="900" dirty="0"/>
              <a:t>Būvniecības krīze </a:t>
            </a:r>
          </a:p>
          <a:p>
            <a:pPr algn="ctr"/>
            <a:r>
              <a:rPr lang="lv-LV" sz="900" dirty="0"/>
              <a:t>2015.-2016.</a:t>
            </a:r>
            <a:endParaRPr lang="en-GB" sz="900" dirty="0"/>
          </a:p>
        </p:txBody>
      </p:sp>
      <p:sp>
        <p:nvSpPr>
          <p:cNvPr id="25" name="Oval 24">
            <a:extLst>
              <a:ext uri="{FF2B5EF4-FFF2-40B4-BE49-F238E27FC236}">
                <a16:creationId xmlns:a16="http://schemas.microsoft.com/office/drawing/2014/main" id="{F5030CF8-71BA-417E-A4BB-F874B85F11A2}"/>
              </a:ext>
            </a:extLst>
          </p:cNvPr>
          <p:cNvSpPr/>
          <p:nvPr/>
        </p:nvSpPr>
        <p:spPr>
          <a:xfrm>
            <a:off x="8544186" y="3056232"/>
            <a:ext cx="1098957" cy="1099811"/>
          </a:xfrm>
          <a:prstGeom prst="ellipse">
            <a:avLst/>
          </a:prstGeom>
          <a:solidFill>
            <a:srgbClr val="FF0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9CFAB87-01D7-4BE6-8DD2-3B033A84B6E3}"/>
              </a:ext>
            </a:extLst>
          </p:cNvPr>
          <p:cNvSpPr/>
          <p:nvPr/>
        </p:nvSpPr>
        <p:spPr>
          <a:xfrm>
            <a:off x="8422197" y="3163620"/>
            <a:ext cx="302703" cy="265380"/>
          </a:xfrm>
          <a:prstGeom prst="ellipse">
            <a:avLst/>
          </a:prstGeom>
          <a:solidFill>
            <a:srgbClr val="FF0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BF5B9C7-14DA-4CF5-8639-D6E278A377B8}"/>
              </a:ext>
            </a:extLst>
          </p:cNvPr>
          <p:cNvSpPr/>
          <p:nvPr/>
        </p:nvSpPr>
        <p:spPr>
          <a:xfrm>
            <a:off x="11658600" y="3271437"/>
            <a:ext cx="381699" cy="361425"/>
          </a:xfrm>
          <a:prstGeom prst="ellipse">
            <a:avLst/>
          </a:prstGeom>
          <a:solidFill>
            <a:srgbClr val="FF0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F770804-06A5-4D35-AF23-00E959B5E454}"/>
              </a:ext>
            </a:extLst>
          </p:cNvPr>
          <p:cNvSpPr txBox="1"/>
          <p:nvPr/>
        </p:nvSpPr>
        <p:spPr>
          <a:xfrm>
            <a:off x="491860" y="5239514"/>
            <a:ext cx="11548439" cy="1200329"/>
          </a:xfrm>
          <a:prstGeom prst="rect">
            <a:avLst/>
          </a:prstGeom>
          <a:noFill/>
        </p:spPr>
        <p:txBody>
          <a:bodyPr wrap="square" rtlCol="0">
            <a:spAutoFit/>
          </a:bodyPr>
          <a:lstStyle/>
          <a:p>
            <a:r>
              <a:rPr lang="lv-LV" dirty="0"/>
              <a:t>Augstas nenoteiktības apstākļos, ekspertu prognozes ir precīzākas – tās paredz būvniecības apjoma un izmaksu palielināšanos. </a:t>
            </a:r>
          </a:p>
          <a:p>
            <a:endParaRPr lang="lv-LV" dirty="0"/>
          </a:p>
          <a:p>
            <a:r>
              <a:rPr lang="lv-LV" dirty="0"/>
              <a:t>Būvniecības izmaksu pieauguma +4,7% cēloņi un veicinātāji ir starptautiski. Tie detalizēti apskatīti tālāk prezentācijā.</a:t>
            </a:r>
            <a:endParaRPr lang="en-GB" dirty="0"/>
          </a:p>
        </p:txBody>
      </p:sp>
      <p:pic>
        <p:nvPicPr>
          <p:cNvPr id="29" name="Picture 28">
            <a:extLst>
              <a:ext uri="{FF2B5EF4-FFF2-40B4-BE49-F238E27FC236}">
                <a16:creationId xmlns:a16="http://schemas.microsoft.com/office/drawing/2014/main" id="{245F11FB-7445-4B34-BB8D-F927344C8057}"/>
              </a:ext>
            </a:extLst>
          </p:cNvPr>
          <p:cNvPicPr>
            <a:picLocks noChangeAspect="1"/>
          </p:cNvPicPr>
          <p:nvPr/>
        </p:nvPicPr>
        <p:blipFill>
          <a:blip r:embed="rId5"/>
          <a:stretch>
            <a:fillRect/>
          </a:stretch>
        </p:blipFill>
        <p:spPr>
          <a:xfrm>
            <a:off x="11274732" y="6642262"/>
            <a:ext cx="792132" cy="158426"/>
          </a:xfrm>
          <a:prstGeom prst="rect">
            <a:avLst/>
          </a:prstGeom>
        </p:spPr>
      </p:pic>
    </p:spTree>
    <p:extLst>
      <p:ext uri="{BB962C8B-B14F-4D97-AF65-F5344CB8AC3E}">
        <p14:creationId xmlns:p14="http://schemas.microsoft.com/office/powerpoint/2010/main" val="156900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0E4BFD-5C30-454D-A8FC-8D08B567CDC0}"/>
              </a:ext>
            </a:extLst>
          </p:cNvPr>
          <p:cNvPicPr>
            <a:picLocks noChangeAspect="1"/>
          </p:cNvPicPr>
          <p:nvPr/>
        </p:nvPicPr>
        <p:blipFill>
          <a:blip r:embed="rId2"/>
          <a:stretch>
            <a:fillRect/>
          </a:stretch>
        </p:blipFill>
        <p:spPr>
          <a:xfrm>
            <a:off x="11274732" y="6642262"/>
            <a:ext cx="792132" cy="158426"/>
          </a:xfrm>
          <a:prstGeom prst="rect">
            <a:avLst/>
          </a:prstGeom>
        </p:spPr>
      </p:pic>
      <p:pic>
        <p:nvPicPr>
          <p:cNvPr id="10" name="Picture 9">
            <a:extLst>
              <a:ext uri="{FF2B5EF4-FFF2-40B4-BE49-F238E27FC236}">
                <a16:creationId xmlns:a16="http://schemas.microsoft.com/office/drawing/2014/main" id="{484B9E14-A8AF-4405-B96D-E0CB3336B16D}"/>
              </a:ext>
            </a:extLst>
          </p:cNvPr>
          <p:cNvPicPr>
            <a:picLocks noChangeAspect="1"/>
          </p:cNvPicPr>
          <p:nvPr/>
        </p:nvPicPr>
        <p:blipFill>
          <a:blip r:embed="rId3"/>
          <a:stretch>
            <a:fillRect/>
          </a:stretch>
        </p:blipFill>
        <p:spPr>
          <a:xfrm>
            <a:off x="854415" y="2220735"/>
            <a:ext cx="5215824" cy="2888378"/>
          </a:xfrm>
          <a:prstGeom prst="rect">
            <a:avLst/>
          </a:prstGeom>
        </p:spPr>
      </p:pic>
      <p:pic>
        <p:nvPicPr>
          <p:cNvPr id="12" name="Picture 11">
            <a:extLst>
              <a:ext uri="{FF2B5EF4-FFF2-40B4-BE49-F238E27FC236}">
                <a16:creationId xmlns:a16="http://schemas.microsoft.com/office/drawing/2014/main" id="{D205AF52-0216-4208-9192-5A4B68731EDC}"/>
              </a:ext>
            </a:extLst>
          </p:cNvPr>
          <p:cNvPicPr>
            <a:picLocks noChangeAspect="1"/>
          </p:cNvPicPr>
          <p:nvPr/>
        </p:nvPicPr>
        <p:blipFill>
          <a:blip r:embed="rId4"/>
          <a:stretch>
            <a:fillRect/>
          </a:stretch>
        </p:blipFill>
        <p:spPr>
          <a:xfrm>
            <a:off x="6693286" y="2245809"/>
            <a:ext cx="5177735" cy="2787058"/>
          </a:xfrm>
          <a:prstGeom prst="rect">
            <a:avLst/>
          </a:prstGeom>
        </p:spPr>
      </p:pic>
      <p:cxnSp>
        <p:nvCxnSpPr>
          <p:cNvPr id="16" name="Straight Connector 15">
            <a:extLst>
              <a:ext uri="{FF2B5EF4-FFF2-40B4-BE49-F238E27FC236}">
                <a16:creationId xmlns:a16="http://schemas.microsoft.com/office/drawing/2014/main" id="{1D3FCA78-EA24-435A-826F-BA896B268B6E}"/>
              </a:ext>
            </a:extLst>
          </p:cNvPr>
          <p:cNvCxnSpPr>
            <a:cxnSpLocks/>
          </p:cNvCxnSpPr>
          <p:nvPr/>
        </p:nvCxnSpPr>
        <p:spPr>
          <a:xfrm>
            <a:off x="6321788" y="2375843"/>
            <a:ext cx="0" cy="3891187"/>
          </a:xfrm>
          <a:prstGeom prst="line">
            <a:avLst/>
          </a:prstGeom>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a16="http://schemas.microsoft.com/office/drawing/2014/main" id="{BA5C1A67-0D1D-452C-AF62-5872E8A8BD9F}"/>
              </a:ext>
            </a:extLst>
          </p:cNvPr>
          <p:cNvSpPr txBox="1">
            <a:spLocks/>
          </p:cNvSpPr>
          <p:nvPr/>
        </p:nvSpPr>
        <p:spPr>
          <a:xfrm>
            <a:off x="639463" y="6108604"/>
            <a:ext cx="10526651" cy="59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1200" i="1" dirty="0"/>
              <a:t>Būvniecības produkcijas apjoma un izmaksu dinamikas 2011.-2025. vizuāls atainojums. Avots: CSP un Pētījuma prognoze  </a:t>
            </a:r>
            <a:endParaRPr lang="en-GB" sz="1200" i="1" dirty="0"/>
          </a:p>
        </p:txBody>
      </p:sp>
      <p:sp>
        <p:nvSpPr>
          <p:cNvPr id="15" name="Rectangle: Rounded Corners 14">
            <a:extLst>
              <a:ext uri="{FF2B5EF4-FFF2-40B4-BE49-F238E27FC236}">
                <a16:creationId xmlns:a16="http://schemas.microsoft.com/office/drawing/2014/main" id="{77169698-7C88-46D1-8988-C0D75729EE29}"/>
              </a:ext>
            </a:extLst>
          </p:cNvPr>
          <p:cNvSpPr/>
          <p:nvPr/>
        </p:nvSpPr>
        <p:spPr>
          <a:xfrm>
            <a:off x="95252" y="382772"/>
            <a:ext cx="11971611" cy="1509373"/>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4799A017-A8B1-416F-A4FA-CF0D0EFC01D0}"/>
              </a:ext>
            </a:extLst>
          </p:cNvPr>
          <p:cNvSpPr txBox="1">
            <a:spLocks/>
          </p:cNvSpPr>
          <p:nvPr/>
        </p:nvSpPr>
        <p:spPr>
          <a:xfrm>
            <a:off x="1451295" y="930380"/>
            <a:ext cx="9823437" cy="590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Būvniecības produkcijas apjoma un izmaksu dinamiku 2011.-2025.  raksturo </a:t>
            </a:r>
            <a:r>
              <a:rPr lang="lv-LV" sz="2800" b="1" u="sng" dirty="0"/>
              <a:t>krasas īslaicīgas svārstības </a:t>
            </a:r>
            <a:r>
              <a:rPr lang="lv-LV" sz="2800" b="1" dirty="0"/>
              <a:t>un </a:t>
            </a:r>
            <a:r>
              <a:rPr lang="lv-LV" sz="2800" b="1" u="sng" dirty="0"/>
              <a:t>statistikas un ekspertu prognožu fragmentāri plaši diapazoni  </a:t>
            </a:r>
            <a:endParaRPr lang="en-GB" sz="2800" b="1" u="sng" dirty="0"/>
          </a:p>
        </p:txBody>
      </p:sp>
      <p:pic>
        <p:nvPicPr>
          <p:cNvPr id="19" name="Graphic 55" descr="A grid with small circles">
            <a:extLst>
              <a:ext uri="{FF2B5EF4-FFF2-40B4-BE49-F238E27FC236}">
                <a16:creationId xmlns:a16="http://schemas.microsoft.com/office/drawing/2014/main" id="{DEB0B0F3-4ED0-47E6-9B72-3F4EF732A6FD}"/>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988" y="-446842"/>
            <a:ext cx="1885113" cy="1777003"/>
          </a:xfrm>
          <a:prstGeom prst="rect">
            <a:avLst/>
          </a:prstGeom>
        </p:spPr>
      </p:pic>
      <p:pic>
        <p:nvPicPr>
          <p:cNvPr id="21" name="Picture 20">
            <a:extLst>
              <a:ext uri="{FF2B5EF4-FFF2-40B4-BE49-F238E27FC236}">
                <a16:creationId xmlns:a16="http://schemas.microsoft.com/office/drawing/2014/main" id="{CD655BE1-9D9C-4D29-8BCF-CAA3540EAF75}"/>
              </a:ext>
            </a:extLst>
          </p:cNvPr>
          <p:cNvPicPr>
            <a:picLocks noChangeAspect="1"/>
          </p:cNvPicPr>
          <p:nvPr/>
        </p:nvPicPr>
        <p:blipFill>
          <a:blip r:embed="rId7"/>
          <a:stretch>
            <a:fillRect/>
          </a:stretch>
        </p:blipFill>
        <p:spPr>
          <a:xfrm>
            <a:off x="854416" y="5206732"/>
            <a:ext cx="4403384" cy="636387"/>
          </a:xfrm>
          <a:prstGeom prst="rect">
            <a:avLst/>
          </a:prstGeom>
        </p:spPr>
      </p:pic>
      <p:pic>
        <p:nvPicPr>
          <p:cNvPr id="25" name="Picture 24">
            <a:extLst>
              <a:ext uri="{FF2B5EF4-FFF2-40B4-BE49-F238E27FC236}">
                <a16:creationId xmlns:a16="http://schemas.microsoft.com/office/drawing/2014/main" id="{92C7E0B0-A59F-4BEA-98F7-E1FD874F1862}"/>
              </a:ext>
            </a:extLst>
          </p:cNvPr>
          <p:cNvPicPr>
            <a:picLocks noChangeAspect="1"/>
          </p:cNvPicPr>
          <p:nvPr/>
        </p:nvPicPr>
        <p:blipFill>
          <a:blip r:embed="rId8"/>
          <a:stretch>
            <a:fillRect/>
          </a:stretch>
        </p:blipFill>
        <p:spPr>
          <a:xfrm>
            <a:off x="6693286" y="5294261"/>
            <a:ext cx="4143375" cy="567968"/>
          </a:xfrm>
          <a:prstGeom prst="rect">
            <a:avLst/>
          </a:prstGeom>
        </p:spPr>
      </p:pic>
      <p:pic>
        <p:nvPicPr>
          <p:cNvPr id="26" name="Picture 25">
            <a:extLst>
              <a:ext uri="{FF2B5EF4-FFF2-40B4-BE49-F238E27FC236}">
                <a16:creationId xmlns:a16="http://schemas.microsoft.com/office/drawing/2014/main" id="{DAACA452-2F5C-4788-AAF2-471E61EC202C}"/>
              </a:ext>
            </a:extLst>
          </p:cNvPr>
          <p:cNvPicPr>
            <a:picLocks noChangeAspect="1"/>
          </p:cNvPicPr>
          <p:nvPr/>
        </p:nvPicPr>
        <p:blipFill>
          <a:blip r:embed="rId9"/>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355138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455ADDE-D470-4134-BCC6-DF027B4E283B}"/>
              </a:ext>
            </a:extLst>
          </p:cNvPr>
          <p:cNvCxnSpPr>
            <a:cxnSpLocks/>
          </p:cNvCxnSpPr>
          <p:nvPr/>
        </p:nvCxnSpPr>
        <p:spPr>
          <a:xfrm>
            <a:off x="167780" y="3976382"/>
            <a:ext cx="5617565"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BCAF4DA9-CCB4-407C-AF59-4FB29F15876A}"/>
              </a:ext>
            </a:extLst>
          </p:cNvPr>
          <p:cNvCxnSpPr>
            <a:cxnSpLocks/>
          </p:cNvCxnSpPr>
          <p:nvPr/>
        </p:nvCxnSpPr>
        <p:spPr>
          <a:xfrm>
            <a:off x="5785345" y="1499614"/>
            <a:ext cx="0" cy="5221861"/>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7FB6B477-D725-4082-BB12-468D0EEFF42F}"/>
              </a:ext>
            </a:extLst>
          </p:cNvPr>
          <p:cNvPicPr>
            <a:picLocks noChangeAspect="1"/>
          </p:cNvPicPr>
          <p:nvPr/>
        </p:nvPicPr>
        <p:blipFill>
          <a:blip r:embed="rId2"/>
          <a:stretch>
            <a:fillRect/>
          </a:stretch>
        </p:blipFill>
        <p:spPr>
          <a:xfrm>
            <a:off x="871552" y="1452263"/>
            <a:ext cx="4338200" cy="2317191"/>
          </a:xfrm>
          <a:prstGeom prst="rect">
            <a:avLst/>
          </a:prstGeom>
        </p:spPr>
      </p:pic>
      <p:pic>
        <p:nvPicPr>
          <p:cNvPr id="9" name="Picture 8">
            <a:extLst>
              <a:ext uri="{FF2B5EF4-FFF2-40B4-BE49-F238E27FC236}">
                <a16:creationId xmlns:a16="http://schemas.microsoft.com/office/drawing/2014/main" id="{A642FFA8-8B9B-4D12-AF4B-F52ABD416E09}"/>
              </a:ext>
            </a:extLst>
          </p:cNvPr>
          <p:cNvPicPr>
            <a:picLocks noChangeAspect="1"/>
          </p:cNvPicPr>
          <p:nvPr/>
        </p:nvPicPr>
        <p:blipFill>
          <a:blip r:embed="rId3"/>
          <a:stretch>
            <a:fillRect/>
          </a:stretch>
        </p:blipFill>
        <p:spPr>
          <a:xfrm>
            <a:off x="6510449" y="1524408"/>
            <a:ext cx="4331152" cy="2321607"/>
          </a:xfrm>
          <a:prstGeom prst="rect">
            <a:avLst/>
          </a:prstGeom>
        </p:spPr>
      </p:pic>
      <p:pic>
        <p:nvPicPr>
          <p:cNvPr id="11" name="Picture 10">
            <a:extLst>
              <a:ext uri="{FF2B5EF4-FFF2-40B4-BE49-F238E27FC236}">
                <a16:creationId xmlns:a16="http://schemas.microsoft.com/office/drawing/2014/main" id="{4C3F55EB-017A-4605-BFFE-BC102DC01B9A}"/>
              </a:ext>
            </a:extLst>
          </p:cNvPr>
          <p:cNvPicPr>
            <a:picLocks noChangeAspect="1"/>
          </p:cNvPicPr>
          <p:nvPr/>
        </p:nvPicPr>
        <p:blipFill>
          <a:blip r:embed="rId4"/>
          <a:stretch>
            <a:fillRect/>
          </a:stretch>
        </p:blipFill>
        <p:spPr>
          <a:xfrm>
            <a:off x="917269" y="4183311"/>
            <a:ext cx="4554140" cy="2421417"/>
          </a:xfrm>
          <a:prstGeom prst="rect">
            <a:avLst/>
          </a:prstGeom>
        </p:spPr>
      </p:pic>
      <p:sp>
        <p:nvSpPr>
          <p:cNvPr id="13" name="TextBox 12">
            <a:extLst>
              <a:ext uri="{FF2B5EF4-FFF2-40B4-BE49-F238E27FC236}">
                <a16:creationId xmlns:a16="http://schemas.microsoft.com/office/drawing/2014/main" id="{0D496DC1-6525-44C3-847F-BEB40CF5EC7C}"/>
              </a:ext>
            </a:extLst>
          </p:cNvPr>
          <p:cNvSpPr txBox="1"/>
          <p:nvPr/>
        </p:nvSpPr>
        <p:spPr>
          <a:xfrm>
            <a:off x="6592735" y="3846015"/>
            <a:ext cx="4995749"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rPr>
              <a:t>Strādnieku darba samaksai prognozēts vienmērīgs pieaugums līdzvērtīgs iepriekšējai piecgadei 2021. gadā, pieaugot par 7,1%, bet 2022. gadā par 7,4% Turpmākajos gados pieaugums varētu samazināties un novērtēts kā vidēji 6,5% gadā.</a:t>
            </a:r>
          </a:p>
        </p:txBody>
      </p:sp>
      <p:pic>
        <p:nvPicPr>
          <p:cNvPr id="15" name="Picture 14">
            <a:extLst>
              <a:ext uri="{FF2B5EF4-FFF2-40B4-BE49-F238E27FC236}">
                <a16:creationId xmlns:a16="http://schemas.microsoft.com/office/drawing/2014/main" id="{82D306A0-4A4D-4C26-B917-DEBF87D3F751}"/>
              </a:ext>
            </a:extLst>
          </p:cNvPr>
          <p:cNvPicPr>
            <a:picLocks noChangeAspect="1"/>
          </p:cNvPicPr>
          <p:nvPr/>
        </p:nvPicPr>
        <p:blipFill>
          <a:blip r:embed="rId5"/>
          <a:stretch>
            <a:fillRect/>
          </a:stretch>
        </p:blipFill>
        <p:spPr>
          <a:xfrm>
            <a:off x="11274732" y="6642262"/>
            <a:ext cx="792132" cy="158426"/>
          </a:xfrm>
          <a:prstGeom prst="rect">
            <a:avLst/>
          </a:prstGeom>
        </p:spPr>
      </p:pic>
      <p:sp>
        <p:nvSpPr>
          <p:cNvPr id="16" name="Rectangle: Rounded Corners 15">
            <a:extLst>
              <a:ext uri="{FF2B5EF4-FFF2-40B4-BE49-F238E27FC236}">
                <a16:creationId xmlns:a16="http://schemas.microsoft.com/office/drawing/2014/main" id="{F4D6D0F7-F323-4C51-8BAC-F3DCA79FAFA6}"/>
              </a:ext>
            </a:extLst>
          </p:cNvPr>
          <p:cNvSpPr/>
          <p:nvPr/>
        </p:nvSpPr>
        <p:spPr>
          <a:xfrm>
            <a:off x="314329" y="114902"/>
            <a:ext cx="11701912" cy="1183286"/>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2">
            <a:extLst>
              <a:ext uri="{FF2B5EF4-FFF2-40B4-BE49-F238E27FC236}">
                <a16:creationId xmlns:a16="http://schemas.microsoft.com/office/drawing/2014/main" id="{5347FBC8-94EB-4B8A-8131-AD9C05462928}"/>
              </a:ext>
            </a:extLst>
          </p:cNvPr>
          <p:cNvSpPr txBox="1">
            <a:spLocks/>
          </p:cNvSpPr>
          <p:nvPr/>
        </p:nvSpPr>
        <p:spPr>
          <a:xfrm>
            <a:off x="1114425" y="365125"/>
            <a:ext cx="10160307" cy="599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Calibri Light" panose="020F0302020204030204"/>
                <a:ea typeface="+mj-ea"/>
                <a:cs typeface="+mj-cs"/>
              </a:rPr>
              <a:t>Būtisks izmaksu pieaugums 2021. gadā sagaidāms </a:t>
            </a:r>
            <a:r>
              <a:rPr kumimoji="0" lang="lv-LV" sz="2800" b="1" i="0" u="none" strike="noStrike" kern="1200" cap="none" spc="0" normalizeH="0" baseline="0" noProof="0" dirty="0">
                <a:ln>
                  <a:noFill/>
                </a:ln>
                <a:solidFill>
                  <a:prstClr val="black"/>
                </a:solidFill>
                <a:effectLst/>
                <a:uLnTx/>
                <a:uFillTx/>
                <a:latin typeface="Calibri Light" panose="020F0302020204030204"/>
                <a:ea typeface="+mj-ea"/>
                <a:cs typeface="+mj-cs"/>
              </a:rPr>
              <a:t>būvmateriāliem un darbaspēkam</a:t>
            </a:r>
            <a:r>
              <a:rPr kumimoji="0" lang="lv-LV" sz="2000" b="1" i="0" u="none" strike="noStrike" kern="1200" cap="none" spc="0" normalizeH="0" baseline="0" noProof="0" dirty="0">
                <a:ln>
                  <a:noFill/>
                </a:ln>
                <a:solidFill>
                  <a:prstClr val="black"/>
                </a:solidFill>
                <a:effectLst/>
                <a:uLnTx/>
                <a:uFillTx/>
                <a:latin typeface="Calibri Light" panose="020F0302020204030204"/>
                <a:ea typeface="+mj-ea"/>
                <a:cs typeface="+mj-cs"/>
              </a:rPr>
              <a:t>, kas gada griezumā tiek novērtēts </a:t>
            </a:r>
            <a:r>
              <a:rPr kumimoji="0" lang="lv-LV" sz="2800" b="1" i="0" u="none" strike="noStrike" kern="1200" cap="none" spc="0" normalizeH="0" baseline="0" noProof="0" dirty="0">
                <a:ln>
                  <a:noFill/>
                </a:ln>
                <a:solidFill>
                  <a:prstClr val="black"/>
                </a:solidFill>
                <a:effectLst/>
                <a:uLnTx/>
                <a:uFillTx/>
                <a:latin typeface="Calibri Light" panose="020F0302020204030204"/>
                <a:ea typeface="+mj-ea"/>
                <a:cs typeface="+mj-cs"/>
              </a:rPr>
              <a:t>7,1%</a:t>
            </a:r>
            <a:r>
              <a:rPr kumimoji="0" lang="lv-LV" sz="2000" b="1" i="0" u="none" strike="noStrike" kern="1200" cap="none" spc="0" normalizeH="0" baseline="0" noProof="0" dirty="0">
                <a:ln>
                  <a:noFill/>
                </a:ln>
                <a:solidFill>
                  <a:prstClr val="black"/>
                </a:solidFill>
                <a:effectLst/>
                <a:uLnTx/>
                <a:uFillTx/>
                <a:latin typeface="Calibri Light" panose="020F0302020204030204"/>
                <a:ea typeface="+mj-ea"/>
                <a:cs typeface="+mj-cs"/>
              </a:rPr>
              <a:t> apmērā – lielāks nekā apjoma pieaugumam.</a:t>
            </a:r>
          </a:p>
        </p:txBody>
      </p:sp>
      <p:pic>
        <p:nvPicPr>
          <p:cNvPr id="12" name="Graphic 11" descr="Badge 1 with solid fill">
            <a:extLst>
              <a:ext uri="{FF2B5EF4-FFF2-40B4-BE49-F238E27FC236}">
                <a16:creationId xmlns:a16="http://schemas.microsoft.com/office/drawing/2014/main" id="{50767C20-EEF3-43BC-B1F1-F4D4EBCC7B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741" y="1452262"/>
            <a:ext cx="402505" cy="402505"/>
          </a:xfrm>
          <a:prstGeom prst="rect">
            <a:avLst/>
          </a:prstGeom>
        </p:spPr>
      </p:pic>
      <p:pic>
        <p:nvPicPr>
          <p:cNvPr id="18" name="Graphic 17" descr="Badge with solid fill">
            <a:extLst>
              <a:ext uri="{FF2B5EF4-FFF2-40B4-BE49-F238E27FC236}">
                <a16:creationId xmlns:a16="http://schemas.microsoft.com/office/drawing/2014/main" id="{6D9296FC-26E3-4E3E-A035-7B016AC73B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1063" y="1524408"/>
            <a:ext cx="353669" cy="353669"/>
          </a:xfrm>
          <a:prstGeom prst="rect">
            <a:avLst/>
          </a:prstGeom>
        </p:spPr>
      </p:pic>
      <p:pic>
        <p:nvPicPr>
          <p:cNvPr id="21" name="Graphic 20" descr="Badge 3 with solid fill">
            <a:extLst>
              <a:ext uri="{FF2B5EF4-FFF2-40B4-BE49-F238E27FC236}">
                <a16:creationId xmlns:a16="http://schemas.microsoft.com/office/drawing/2014/main" id="{A65E3BB8-A334-4F41-A49D-9267F01456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741" y="4202607"/>
            <a:ext cx="344977" cy="344977"/>
          </a:xfrm>
          <a:prstGeom prst="rect">
            <a:avLst/>
          </a:prstGeom>
        </p:spPr>
      </p:pic>
      <p:pic>
        <p:nvPicPr>
          <p:cNvPr id="23" name="Graphic 55" descr="A grid with small circles">
            <a:extLst>
              <a:ext uri="{FF2B5EF4-FFF2-40B4-BE49-F238E27FC236}">
                <a16:creationId xmlns:a16="http://schemas.microsoft.com/office/drawing/2014/main" id="{1E921F62-907D-45F6-9C6D-9368A09812B8}"/>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4988" y="-446842"/>
            <a:ext cx="1885113" cy="1777003"/>
          </a:xfrm>
          <a:prstGeom prst="rect">
            <a:avLst/>
          </a:prstGeom>
        </p:spPr>
      </p:pic>
      <p:pic>
        <p:nvPicPr>
          <p:cNvPr id="24" name="Picture 23">
            <a:extLst>
              <a:ext uri="{FF2B5EF4-FFF2-40B4-BE49-F238E27FC236}">
                <a16:creationId xmlns:a16="http://schemas.microsoft.com/office/drawing/2014/main" id="{2FFE27CD-2111-49F2-B95D-3E1B3AEFAA5E}"/>
              </a:ext>
            </a:extLst>
          </p:cNvPr>
          <p:cNvPicPr>
            <a:picLocks noChangeAspect="1"/>
          </p:cNvPicPr>
          <p:nvPr/>
        </p:nvPicPr>
        <p:blipFill>
          <a:blip r:embed="rId14"/>
          <a:stretch>
            <a:fillRect/>
          </a:stretch>
        </p:blipFill>
        <p:spPr>
          <a:xfrm>
            <a:off x="175759" y="667799"/>
            <a:ext cx="348719" cy="306850"/>
          </a:xfrm>
          <a:prstGeom prst="ellipse">
            <a:avLst/>
          </a:prstGeom>
        </p:spPr>
      </p:pic>
      <p:sp>
        <p:nvSpPr>
          <p:cNvPr id="2" name="Oval 1">
            <a:extLst>
              <a:ext uri="{FF2B5EF4-FFF2-40B4-BE49-F238E27FC236}">
                <a16:creationId xmlns:a16="http://schemas.microsoft.com/office/drawing/2014/main" id="{F01799C4-6B31-4561-BD2F-7B1D573E7AD8}"/>
              </a:ext>
            </a:extLst>
          </p:cNvPr>
          <p:cNvSpPr/>
          <p:nvPr/>
        </p:nvSpPr>
        <p:spPr>
          <a:xfrm>
            <a:off x="2978092" y="2348917"/>
            <a:ext cx="343948" cy="268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075ABE6-E733-4638-905C-57A4050755F7}"/>
              </a:ext>
            </a:extLst>
          </p:cNvPr>
          <p:cNvSpPr/>
          <p:nvPr/>
        </p:nvSpPr>
        <p:spPr>
          <a:xfrm>
            <a:off x="8556770" y="2617365"/>
            <a:ext cx="272475" cy="276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930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5506-D5CB-4118-A2E1-0C9B09A43567}"/>
              </a:ext>
            </a:extLst>
          </p:cNvPr>
          <p:cNvSpPr>
            <a:spLocks noGrp="1"/>
          </p:cNvSpPr>
          <p:nvPr>
            <p:ph type="title"/>
          </p:nvPr>
        </p:nvSpPr>
        <p:spPr>
          <a:xfrm>
            <a:off x="1057275" y="1027906"/>
            <a:ext cx="10515600" cy="1325563"/>
          </a:xfrm>
        </p:spPr>
        <p:txBody>
          <a:bodyPr/>
          <a:lstStyle/>
          <a:p>
            <a:r>
              <a:rPr lang="lv-LV" sz="4400" b="1" dirty="0"/>
              <a:t>Būtiskākie izmaksas ietekmējošie faktori:</a:t>
            </a:r>
            <a:endParaRPr lang="en-GB" dirty="0"/>
          </a:p>
        </p:txBody>
      </p:sp>
      <p:pic>
        <p:nvPicPr>
          <p:cNvPr id="12" name="Picture 11">
            <a:extLst>
              <a:ext uri="{FF2B5EF4-FFF2-40B4-BE49-F238E27FC236}">
                <a16:creationId xmlns:a16="http://schemas.microsoft.com/office/drawing/2014/main" id="{7B2037DF-3AA6-4EBA-9E00-CC3E1B1F4733}"/>
              </a:ext>
            </a:extLst>
          </p:cNvPr>
          <p:cNvPicPr>
            <a:picLocks noChangeAspect="1"/>
          </p:cNvPicPr>
          <p:nvPr/>
        </p:nvPicPr>
        <p:blipFill>
          <a:blip r:embed="rId2"/>
          <a:stretch>
            <a:fillRect/>
          </a:stretch>
        </p:blipFill>
        <p:spPr>
          <a:xfrm>
            <a:off x="11274732" y="6642262"/>
            <a:ext cx="792132" cy="158426"/>
          </a:xfrm>
          <a:prstGeom prst="rect">
            <a:avLst/>
          </a:prstGeom>
        </p:spPr>
      </p:pic>
      <p:sp>
        <p:nvSpPr>
          <p:cNvPr id="13" name="Rectangle: Rounded Corners 12">
            <a:extLst>
              <a:ext uri="{FF2B5EF4-FFF2-40B4-BE49-F238E27FC236}">
                <a16:creationId xmlns:a16="http://schemas.microsoft.com/office/drawing/2014/main" id="{82986AE2-A83E-4519-B7FB-554F6A3F3461}"/>
              </a:ext>
            </a:extLst>
          </p:cNvPr>
          <p:cNvSpPr/>
          <p:nvPr/>
        </p:nvSpPr>
        <p:spPr>
          <a:xfrm>
            <a:off x="1015203" y="2500312"/>
            <a:ext cx="3966373" cy="3762375"/>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8F89BCB5-1ABC-4A8D-9540-857DC321BF92}"/>
              </a:ext>
            </a:extLst>
          </p:cNvPr>
          <p:cNvSpPr txBox="1">
            <a:spLocks/>
          </p:cNvSpPr>
          <p:nvPr/>
        </p:nvSpPr>
        <p:spPr>
          <a:xfrm>
            <a:off x="1371602" y="3043715"/>
            <a:ext cx="3414708"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b="1" dirty="0"/>
              <a:t>Darbaspēka izmaksas ietekmējošie faktori</a:t>
            </a:r>
            <a:endParaRPr lang="en-GB" dirty="0"/>
          </a:p>
        </p:txBody>
      </p:sp>
      <p:pic>
        <p:nvPicPr>
          <p:cNvPr id="17" name="Graphic 16" descr="Welder male with solid fill">
            <a:extLst>
              <a:ext uri="{FF2B5EF4-FFF2-40B4-BE49-F238E27FC236}">
                <a16:creationId xmlns:a16="http://schemas.microsoft.com/office/drawing/2014/main" id="{C792EA88-103E-4B6E-9E26-3FA4EBBA5B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9154" y="4234657"/>
            <a:ext cx="1485900" cy="1485900"/>
          </a:xfrm>
          <a:prstGeom prst="rect">
            <a:avLst/>
          </a:prstGeom>
        </p:spPr>
      </p:pic>
      <p:sp>
        <p:nvSpPr>
          <p:cNvPr id="18" name="Rectangle: Rounded Corners 17">
            <a:extLst>
              <a:ext uri="{FF2B5EF4-FFF2-40B4-BE49-F238E27FC236}">
                <a16:creationId xmlns:a16="http://schemas.microsoft.com/office/drawing/2014/main" id="{F26CF016-C2DF-4A6D-BA46-ECDA58223146}"/>
              </a:ext>
            </a:extLst>
          </p:cNvPr>
          <p:cNvSpPr/>
          <p:nvPr/>
        </p:nvSpPr>
        <p:spPr>
          <a:xfrm>
            <a:off x="6096000" y="2528412"/>
            <a:ext cx="3966373" cy="3762375"/>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3">
            <a:extLst>
              <a:ext uri="{FF2B5EF4-FFF2-40B4-BE49-F238E27FC236}">
                <a16:creationId xmlns:a16="http://schemas.microsoft.com/office/drawing/2014/main" id="{9C54F6D0-5BD1-4FC1-A9E9-00EC6A332BE1}"/>
              </a:ext>
            </a:extLst>
          </p:cNvPr>
          <p:cNvSpPr txBox="1">
            <a:spLocks/>
          </p:cNvSpPr>
          <p:nvPr/>
        </p:nvSpPr>
        <p:spPr>
          <a:xfrm>
            <a:off x="6315075" y="3012282"/>
            <a:ext cx="3362325" cy="1222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b="1" dirty="0"/>
              <a:t>Būvizstrādājumu izmaksas ietekmējošie faktori</a:t>
            </a:r>
            <a:endParaRPr lang="en-GB" dirty="0"/>
          </a:p>
          <a:p>
            <a:pPr marL="0" indent="0">
              <a:buFont typeface="Arial" panose="020B0604020202020204" pitchFamily="34" charset="0"/>
              <a:buNone/>
            </a:pPr>
            <a:endParaRPr lang="en-GB" dirty="0"/>
          </a:p>
        </p:txBody>
      </p:sp>
      <p:pic>
        <p:nvPicPr>
          <p:cNvPr id="22" name="Graphic 21" descr="Barcode with solid fill">
            <a:extLst>
              <a:ext uri="{FF2B5EF4-FFF2-40B4-BE49-F238E27FC236}">
                <a16:creationId xmlns:a16="http://schemas.microsoft.com/office/drawing/2014/main" id="{CBB1F847-BCDA-40C1-B8AD-D808A81FAD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2223" y="4996659"/>
            <a:ext cx="828673" cy="828673"/>
          </a:xfrm>
          <a:prstGeom prst="rect">
            <a:avLst/>
          </a:prstGeom>
        </p:spPr>
      </p:pic>
      <p:pic>
        <p:nvPicPr>
          <p:cNvPr id="23" name="Graphic 22" descr="Home outline">
            <a:extLst>
              <a:ext uri="{FF2B5EF4-FFF2-40B4-BE49-F238E27FC236}">
                <a16:creationId xmlns:a16="http://schemas.microsoft.com/office/drawing/2014/main" id="{E7A124E0-16E8-43F4-9752-B4F5580268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10414" y="4369278"/>
            <a:ext cx="1423194" cy="1423194"/>
          </a:xfrm>
          <a:prstGeom prst="rect">
            <a:avLst/>
          </a:prstGeom>
        </p:spPr>
      </p:pic>
      <p:pic>
        <p:nvPicPr>
          <p:cNvPr id="24" name="Graphic 55" descr="A grid with small circles">
            <a:extLst>
              <a:ext uri="{FF2B5EF4-FFF2-40B4-BE49-F238E27FC236}">
                <a16:creationId xmlns:a16="http://schemas.microsoft.com/office/drawing/2014/main" id="{CFD712C1-B21E-4997-AD2F-1B57ED043807}"/>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0891" y="-295133"/>
            <a:ext cx="2069691" cy="1857233"/>
          </a:xfrm>
          <a:prstGeom prst="rect">
            <a:avLst/>
          </a:prstGeom>
        </p:spPr>
      </p:pic>
      <p:pic>
        <p:nvPicPr>
          <p:cNvPr id="25" name="Picture 24">
            <a:extLst>
              <a:ext uri="{FF2B5EF4-FFF2-40B4-BE49-F238E27FC236}">
                <a16:creationId xmlns:a16="http://schemas.microsoft.com/office/drawing/2014/main" id="{3E7875A3-45EB-4BB5-A906-81F5C3A22EB7}"/>
              </a:ext>
            </a:extLst>
          </p:cNvPr>
          <p:cNvPicPr>
            <a:picLocks noChangeAspect="1"/>
          </p:cNvPicPr>
          <p:nvPr/>
        </p:nvPicPr>
        <p:blipFill>
          <a:blip r:embed="rId11"/>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190147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3661A3-A75A-4312-9CE1-127B9EED5B0D}"/>
              </a:ext>
            </a:extLst>
          </p:cNvPr>
          <p:cNvSpPr>
            <a:spLocks noGrp="1"/>
          </p:cNvSpPr>
          <p:nvPr>
            <p:ph sz="half" idx="1"/>
          </p:nvPr>
        </p:nvSpPr>
        <p:spPr>
          <a:xfrm>
            <a:off x="676767" y="2141537"/>
            <a:ext cx="6929488" cy="4351338"/>
          </a:xfrm>
        </p:spPr>
        <p:txBody>
          <a:bodyPr>
            <a:normAutofit/>
          </a:bodyPr>
          <a:lstStyle/>
          <a:p>
            <a:pPr marL="514350" indent="-514350">
              <a:buFont typeface="+mj-lt"/>
              <a:buAutoNum type="arabicPeriod"/>
            </a:pPr>
            <a:r>
              <a:rPr lang="lv-LV" sz="2400" dirty="0"/>
              <a:t>Būvniecības </a:t>
            </a:r>
            <a:r>
              <a:rPr lang="lv-LV" sz="2400" b="1" dirty="0"/>
              <a:t>apjoms</a:t>
            </a:r>
            <a:r>
              <a:rPr lang="lv-LV" sz="2400" dirty="0"/>
              <a:t> Latvijā (</a:t>
            </a:r>
            <a:r>
              <a:rPr lang="lv-LV" sz="2400" dirty="0">
                <a:solidFill>
                  <a:srgbClr val="00B0F0"/>
                </a:solidFill>
              </a:rPr>
              <a:t>7,75</a:t>
            </a:r>
            <a:r>
              <a:rPr lang="lv-LV" sz="2400" dirty="0"/>
              <a:t> no 10)</a:t>
            </a:r>
          </a:p>
          <a:p>
            <a:pPr marL="514350" indent="-514350">
              <a:buFont typeface="+mj-lt"/>
              <a:buAutoNum type="arabicPeriod"/>
            </a:pPr>
            <a:r>
              <a:rPr lang="lv-LV" sz="2400" dirty="0"/>
              <a:t>Darbaspēka </a:t>
            </a:r>
            <a:r>
              <a:rPr lang="lv-LV" sz="2400" b="1" dirty="0"/>
              <a:t>samaksas līmenis ES valstīs </a:t>
            </a:r>
            <a:r>
              <a:rPr lang="lv-LV" sz="2400" dirty="0"/>
              <a:t>būvniecības nozarē (</a:t>
            </a:r>
            <a:r>
              <a:rPr lang="lv-LV" sz="2400" dirty="0">
                <a:solidFill>
                  <a:srgbClr val="00B0F0"/>
                </a:solidFill>
              </a:rPr>
              <a:t>7,05</a:t>
            </a:r>
            <a:r>
              <a:rPr lang="lv-LV" sz="2400" dirty="0"/>
              <a:t> no 10)</a:t>
            </a:r>
          </a:p>
          <a:p>
            <a:pPr marL="514350" indent="-514350">
              <a:buFont typeface="+mj-lt"/>
              <a:buAutoNum type="arabicPeriod"/>
            </a:pPr>
            <a:r>
              <a:rPr lang="lv-LV" sz="2400" b="1" dirty="0"/>
              <a:t>ES darbaspēka pieprasījums </a:t>
            </a:r>
            <a:r>
              <a:rPr lang="lv-LV" sz="2400" dirty="0"/>
              <a:t>būvniecības nozarē (</a:t>
            </a:r>
            <a:r>
              <a:rPr lang="lv-LV" sz="2400" dirty="0">
                <a:solidFill>
                  <a:srgbClr val="00B0F0"/>
                </a:solidFill>
              </a:rPr>
              <a:t>6,9</a:t>
            </a:r>
            <a:r>
              <a:rPr lang="lv-LV" sz="2400" dirty="0"/>
              <a:t> no 10)</a:t>
            </a:r>
          </a:p>
          <a:p>
            <a:pPr marL="514350" indent="-514350">
              <a:buFont typeface="+mj-lt"/>
              <a:buAutoNum type="arabicPeriod"/>
            </a:pPr>
            <a:r>
              <a:rPr lang="lv-LV" sz="2400" b="1" dirty="0"/>
              <a:t>Par publiskiem līdzekļiem </a:t>
            </a:r>
            <a:r>
              <a:rPr lang="lv-LV" sz="2400" dirty="0"/>
              <a:t>īstenoto būvniecības ieceru apjoms (</a:t>
            </a:r>
            <a:r>
              <a:rPr lang="lv-LV" sz="2400" dirty="0">
                <a:solidFill>
                  <a:srgbClr val="00B0F0"/>
                </a:solidFill>
              </a:rPr>
              <a:t>6,74</a:t>
            </a:r>
            <a:r>
              <a:rPr lang="lv-LV" sz="2400" dirty="0"/>
              <a:t> no 10)</a:t>
            </a:r>
          </a:p>
          <a:p>
            <a:pPr marL="514350" indent="-514350">
              <a:buFont typeface="+mj-lt"/>
              <a:buAutoNum type="arabicPeriod"/>
            </a:pPr>
            <a:r>
              <a:rPr lang="lv-LV" sz="2400" dirty="0"/>
              <a:t>Darbaspēka </a:t>
            </a:r>
            <a:r>
              <a:rPr lang="lv-LV" sz="2400" b="1" dirty="0"/>
              <a:t>nodokļu līmenis </a:t>
            </a:r>
            <a:r>
              <a:rPr lang="lv-LV" sz="2400" dirty="0"/>
              <a:t>Latvijā (</a:t>
            </a:r>
            <a:r>
              <a:rPr lang="lv-LV" sz="2400" dirty="0">
                <a:solidFill>
                  <a:srgbClr val="00B0F0"/>
                </a:solidFill>
              </a:rPr>
              <a:t>6,73</a:t>
            </a:r>
            <a:r>
              <a:rPr lang="lv-LV" sz="2400" dirty="0"/>
              <a:t> no 10)</a:t>
            </a:r>
          </a:p>
        </p:txBody>
      </p:sp>
      <p:sp>
        <p:nvSpPr>
          <p:cNvPr id="5" name="Content Placeholder 4">
            <a:extLst>
              <a:ext uri="{FF2B5EF4-FFF2-40B4-BE49-F238E27FC236}">
                <a16:creationId xmlns:a16="http://schemas.microsoft.com/office/drawing/2014/main" id="{BB24DB5E-2F4B-4AC1-839D-660669DA303A}"/>
              </a:ext>
            </a:extLst>
          </p:cNvPr>
          <p:cNvSpPr>
            <a:spLocks noGrp="1"/>
          </p:cNvSpPr>
          <p:nvPr>
            <p:ph sz="half" idx="2"/>
          </p:nvPr>
        </p:nvSpPr>
        <p:spPr>
          <a:xfrm>
            <a:off x="8050490" y="2522537"/>
            <a:ext cx="4141510" cy="2017335"/>
          </a:xfrm>
          <a:solidFill>
            <a:schemeClr val="accent6">
              <a:lumMod val="20000"/>
              <a:lumOff val="80000"/>
            </a:schemeClr>
          </a:solidFill>
          <a:ln>
            <a:noFill/>
          </a:ln>
        </p:spPr>
        <p:txBody>
          <a:bodyPr anchor="ctr">
            <a:normAutofit/>
          </a:bodyPr>
          <a:lstStyle/>
          <a:p>
            <a:pPr marL="0" indent="0" algn="ctr">
              <a:buNone/>
            </a:pPr>
            <a:r>
              <a:rPr lang="lv-LV" sz="2400" dirty="0"/>
              <a:t>Līdzšinējie faktori saglabā līderpozīciju. </a:t>
            </a:r>
          </a:p>
          <a:p>
            <a:pPr marL="0" indent="0" algn="ctr">
              <a:buNone/>
            </a:pPr>
            <a:r>
              <a:rPr lang="lv-LV" sz="2400" dirty="0"/>
              <a:t>Tirgus pieprasījums Latvijā un ārzemēs rada spiedienu uz darbaspēka izmaksām</a:t>
            </a:r>
          </a:p>
        </p:txBody>
      </p:sp>
      <p:pic>
        <p:nvPicPr>
          <p:cNvPr id="6" name="Picture 5">
            <a:extLst>
              <a:ext uri="{FF2B5EF4-FFF2-40B4-BE49-F238E27FC236}">
                <a16:creationId xmlns:a16="http://schemas.microsoft.com/office/drawing/2014/main" id="{EF1EE2F2-C3D0-4D7E-9B52-07AE36D4320E}"/>
              </a:ext>
            </a:extLst>
          </p:cNvPr>
          <p:cNvPicPr>
            <a:picLocks noChangeAspect="1"/>
          </p:cNvPicPr>
          <p:nvPr/>
        </p:nvPicPr>
        <p:blipFill>
          <a:blip r:embed="rId2"/>
          <a:stretch>
            <a:fillRect/>
          </a:stretch>
        </p:blipFill>
        <p:spPr>
          <a:xfrm>
            <a:off x="11190842" y="6579827"/>
            <a:ext cx="792132" cy="158426"/>
          </a:xfrm>
          <a:prstGeom prst="rect">
            <a:avLst/>
          </a:prstGeom>
        </p:spPr>
      </p:pic>
      <p:sp>
        <p:nvSpPr>
          <p:cNvPr id="10" name="Rectangle: Rounded Corners 9">
            <a:extLst>
              <a:ext uri="{FF2B5EF4-FFF2-40B4-BE49-F238E27FC236}">
                <a16:creationId xmlns:a16="http://schemas.microsoft.com/office/drawing/2014/main" id="{AE5949C0-ECE8-41F8-AC86-58584F760381}"/>
              </a:ext>
            </a:extLst>
          </p:cNvPr>
          <p:cNvSpPr/>
          <p:nvPr/>
        </p:nvSpPr>
        <p:spPr>
          <a:xfrm>
            <a:off x="0" y="675517"/>
            <a:ext cx="9601200" cy="109991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88C899EE-9048-4B3E-8A8E-2477FD737736}"/>
              </a:ext>
            </a:extLst>
          </p:cNvPr>
          <p:cNvSpPr txBox="1">
            <a:spLocks/>
          </p:cNvSpPr>
          <p:nvPr/>
        </p:nvSpPr>
        <p:spPr>
          <a:xfrm>
            <a:off x="761956" y="675518"/>
            <a:ext cx="6844300" cy="10999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b="1" dirty="0"/>
              <a:t>Būtiskākie darbaspēka izmaksas ietekmējošie faktori:</a:t>
            </a:r>
          </a:p>
        </p:txBody>
      </p:sp>
      <p:pic>
        <p:nvPicPr>
          <p:cNvPr id="14" name="Graphic 55" descr="A grid with small circles">
            <a:extLst>
              <a:ext uri="{FF2B5EF4-FFF2-40B4-BE49-F238E27FC236}">
                <a16:creationId xmlns:a16="http://schemas.microsoft.com/office/drawing/2014/main" id="{5C71B3D9-4E48-460D-975D-CD3C47D49987}"/>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88" y="-295954"/>
            <a:ext cx="2133687" cy="1583183"/>
          </a:xfrm>
          <a:prstGeom prst="rect">
            <a:avLst/>
          </a:prstGeom>
        </p:spPr>
      </p:pic>
      <p:pic>
        <p:nvPicPr>
          <p:cNvPr id="15" name="Graphic 14" descr="Welder male with solid fill">
            <a:extLst>
              <a:ext uri="{FF2B5EF4-FFF2-40B4-BE49-F238E27FC236}">
                <a16:creationId xmlns:a16="http://schemas.microsoft.com/office/drawing/2014/main" id="{FC0B7D6F-A71B-4BD4-85AE-59EE13483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3009" y="727483"/>
            <a:ext cx="1023146" cy="1023146"/>
          </a:xfrm>
          <a:prstGeom prst="rect">
            <a:avLst/>
          </a:prstGeom>
        </p:spPr>
      </p:pic>
      <p:pic>
        <p:nvPicPr>
          <p:cNvPr id="16" name="Picture 15">
            <a:extLst>
              <a:ext uri="{FF2B5EF4-FFF2-40B4-BE49-F238E27FC236}">
                <a16:creationId xmlns:a16="http://schemas.microsoft.com/office/drawing/2014/main" id="{D6DEEEB7-0AA1-4468-A6E4-6402ED8865FE}"/>
              </a:ext>
            </a:extLst>
          </p:cNvPr>
          <p:cNvPicPr>
            <a:picLocks noChangeAspect="1"/>
          </p:cNvPicPr>
          <p:nvPr/>
        </p:nvPicPr>
        <p:blipFill>
          <a:blip r:embed="rId7"/>
          <a:stretch>
            <a:fillRect/>
          </a:stretch>
        </p:blipFill>
        <p:spPr>
          <a:xfrm>
            <a:off x="175759" y="667799"/>
            <a:ext cx="348719" cy="306850"/>
          </a:xfrm>
          <a:prstGeom prst="ellipse">
            <a:avLst/>
          </a:prstGeom>
        </p:spPr>
      </p:pic>
    </p:spTree>
    <p:extLst>
      <p:ext uri="{BB962C8B-B14F-4D97-AF65-F5344CB8AC3E}">
        <p14:creationId xmlns:p14="http://schemas.microsoft.com/office/powerpoint/2010/main" val="213742174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TotalTime>
  <Words>1432</Words>
  <Application>Microsoft Office PowerPoint</Application>
  <PresentationFormat>Widescreen</PresentationFormat>
  <Paragraphs>114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Būtiskākie izmaksas ietekmējošie faktori:</vt:lpstr>
      <vt:lpstr>PowerPoint Presentation</vt:lpstr>
      <vt:lpstr>PowerPoint Presentation</vt:lpstr>
      <vt:lpstr>PowerPoint Presentation</vt:lpstr>
      <vt:lpstr>PowerPoint Presentation</vt:lpstr>
      <vt:lpstr>PowerPoint Presentation</vt:lpstr>
      <vt:lpstr>PowerPoint Presentation</vt:lpstr>
      <vt:lpstr>Ēnu ekonomikas apkarošanas pasākumiem ir viduvēja ietekme uz darbaspēka izmaksām, lielākā ietekme ir elektroniskās darba laika uzskaites sistēmas ieviešanai un minimālās darba samaksai noteikšanai būvniecība nozarē. </vt:lpstr>
      <vt:lpstr>COVID-19 ir atstāji viduvēju ietekmi uz būvmateriālu izmaksām, bet ietekme uz darbaspēka izmaksu vērtējama kā gandrīz vāja.  </vt:lpstr>
      <vt:lpstr>Galvenie priekšlikumi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Mārtiņš Danusēvičs</dc:creator>
  <cp:lastModifiedBy>Līga Brasliņa</cp:lastModifiedBy>
  <cp:revision>107</cp:revision>
  <dcterms:created xsi:type="dcterms:W3CDTF">2021-06-28T12:25:03Z</dcterms:created>
  <dcterms:modified xsi:type="dcterms:W3CDTF">2021-08-08T22:42:15Z</dcterms:modified>
</cp:coreProperties>
</file>