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6"/>
  </p:notesMasterIdLst>
  <p:sldIdLst>
    <p:sldId id="256" r:id="rId2"/>
    <p:sldId id="314" r:id="rId3"/>
    <p:sldId id="257" r:id="rId4"/>
    <p:sldId id="308" r:id="rId5"/>
    <p:sldId id="315" r:id="rId6"/>
    <p:sldId id="316" r:id="rId7"/>
    <p:sldId id="317" r:id="rId8"/>
    <p:sldId id="318" r:id="rId9"/>
    <p:sldId id="319" r:id="rId10"/>
    <p:sldId id="320" r:id="rId11"/>
    <p:sldId id="321" r:id="rId12"/>
    <p:sldId id="322" r:id="rId13"/>
    <p:sldId id="305" r:id="rId14"/>
    <p:sldId id="30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92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8" autoAdjust="0"/>
    <p:restoredTop sz="94660"/>
  </p:normalViewPr>
  <p:slideViewPr>
    <p:cSldViewPr snapToGrid="0">
      <p:cViewPr varScale="1">
        <p:scale>
          <a:sx n="114" d="100"/>
          <a:sy n="114" d="100"/>
        </p:scale>
        <p:origin x="3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D12CD-3E91-4DBA-89FE-E808F70DAE01}" type="datetimeFigureOut">
              <a:rPr lang="lv-LV" smtClean="0"/>
              <a:t>18.04.19.</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EF4C6-871C-4744-96E9-50FFD23B707F}" type="slidenum">
              <a:rPr lang="lv-LV" smtClean="0"/>
              <a:t>‹#›</a:t>
            </a:fld>
            <a:endParaRPr lang="lv-LV"/>
          </a:p>
        </p:txBody>
      </p:sp>
    </p:spTree>
    <p:extLst>
      <p:ext uri="{BB962C8B-B14F-4D97-AF65-F5344CB8AC3E}">
        <p14:creationId xmlns:p14="http://schemas.microsoft.com/office/powerpoint/2010/main" val="205967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F5E0313F-C9EF-4706-A7AB-5B4747AEFC22}" type="datetime1">
              <a:rPr lang="lv-LV" smtClean="0"/>
              <a:t>18.04.19.</a:t>
            </a:fld>
            <a:endParaRPr lang="lv-LV"/>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lv-LV"/>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CFC71472-05B0-4DA1-902D-F08A5BDB2120}" type="slidenum">
              <a:rPr lang="lv-LV" smtClean="0"/>
              <a:t>‹#›</a:t>
            </a:fld>
            <a:endParaRPr lang="lv-LV"/>
          </a:p>
        </p:txBody>
      </p:sp>
    </p:spTree>
    <p:extLst>
      <p:ext uri="{BB962C8B-B14F-4D97-AF65-F5344CB8AC3E}">
        <p14:creationId xmlns:p14="http://schemas.microsoft.com/office/powerpoint/2010/main" val="207876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BBA9B3-9BB8-4373-B1B3-79EA1D1E2379}" type="datetime1">
              <a:rPr lang="lv-LV" smtClean="0"/>
              <a:t>18.04.19.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FC71472-05B0-4DA1-902D-F08A5BDB2120}" type="slidenum">
              <a:rPr lang="lv-LV" smtClean="0"/>
              <a:t>‹#›</a:t>
            </a:fld>
            <a:endParaRPr lang="lv-LV"/>
          </a:p>
        </p:txBody>
      </p:sp>
    </p:spTree>
    <p:extLst>
      <p:ext uri="{BB962C8B-B14F-4D97-AF65-F5344CB8AC3E}">
        <p14:creationId xmlns:p14="http://schemas.microsoft.com/office/powerpoint/2010/main" val="381596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1F02A0-E2D0-4841-9685-C6348DC948CC}" type="datetime1">
              <a:rPr lang="lv-LV" smtClean="0"/>
              <a:t>18.04.19.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FC71472-05B0-4DA1-902D-F08A5BDB2120}" type="slidenum">
              <a:rPr lang="lv-LV" smtClean="0"/>
              <a:t>‹#›</a:t>
            </a:fld>
            <a:endParaRPr lang="lv-LV"/>
          </a:p>
        </p:txBody>
      </p:sp>
    </p:spTree>
    <p:extLst>
      <p:ext uri="{BB962C8B-B14F-4D97-AF65-F5344CB8AC3E}">
        <p14:creationId xmlns:p14="http://schemas.microsoft.com/office/powerpoint/2010/main" val="283532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3836F2-549A-47D0-8750-E2684A89157F}" type="datetime1">
              <a:rPr lang="lv-LV" smtClean="0"/>
              <a:t>18.04.19.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FC71472-05B0-4DA1-902D-F08A5BDB2120}" type="slidenum">
              <a:rPr lang="lv-LV" smtClean="0"/>
              <a:t>‹#›</a:t>
            </a:fld>
            <a:endParaRPr lang="lv-LV"/>
          </a:p>
        </p:txBody>
      </p:sp>
    </p:spTree>
    <p:extLst>
      <p:ext uri="{BB962C8B-B14F-4D97-AF65-F5344CB8AC3E}">
        <p14:creationId xmlns:p14="http://schemas.microsoft.com/office/powerpoint/2010/main" val="20035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3C036C-209D-4D8C-A83F-68A0DA2284A4}" type="datetime1">
              <a:rPr lang="lv-LV" smtClean="0"/>
              <a:t>18.04.19.</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CFC71472-05B0-4DA1-902D-F08A5BDB2120}" type="slidenum">
              <a:rPr lang="lv-LV" smtClean="0"/>
              <a:t>‹#›</a:t>
            </a:fld>
            <a:endParaRPr lang="lv-LV"/>
          </a:p>
        </p:txBody>
      </p:sp>
    </p:spTree>
    <p:extLst>
      <p:ext uri="{BB962C8B-B14F-4D97-AF65-F5344CB8AC3E}">
        <p14:creationId xmlns:p14="http://schemas.microsoft.com/office/powerpoint/2010/main" val="427832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F3F86-850A-4CC7-A64A-4AA8F4D5E2E5}" type="datetime1">
              <a:rPr lang="lv-LV" smtClean="0"/>
              <a:t>18.04.19.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CFC71472-05B0-4DA1-902D-F08A5BDB2120}" type="slidenum">
              <a:rPr lang="lv-LV" smtClean="0"/>
              <a:t>‹#›</a:t>
            </a:fld>
            <a:endParaRPr lang="lv-LV"/>
          </a:p>
        </p:txBody>
      </p:sp>
    </p:spTree>
    <p:extLst>
      <p:ext uri="{BB962C8B-B14F-4D97-AF65-F5344CB8AC3E}">
        <p14:creationId xmlns:p14="http://schemas.microsoft.com/office/powerpoint/2010/main" val="63886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4D14CB-32B3-4A97-A5F2-05FAB52449A8}" type="datetime1">
              <a:rPr lang="lv-LV" smtClean="0"/>
              <a:t>18.04.19.</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CFC71472-05B0-4DA1-902D-F08A5BDB2120}" type="slidenum">
              <a:rPr lang="lv-LV" smtClean="0"/>
              <a:t>‹#›</a:t>
            </a:fld>
            <a:endParaRPr lang="lv-LV"/>
          </a:p>
        </p:txBody>
      </p:sp>
    </p:spTree>
    <p:extLst>
      <p:ext uri="{BB962C8B-B14F-4D97-AF65-F5344CB8AC3E}">
        <p14:creationId xmlns:p14="http://schemas.microsoft.com/office/powerpoint/2010/main" val="2917126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278F52-D61E-4744-9B03-71060AC25589}" type="datetime1">
              <a:rPr lang="lv-LV" smtClean="0"/>
              <a:t>18.04.19.</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CFC71472-05B0-4DA1-902D-F08A5BDB2120}" type="slidenum">
              <a:rPr lang="lv-LV" smtClean="0"/>
              <a:t>‹#›</a:t>
            </a:fld>
            <a:endParaRPr lang="lv-LV"/>
          </a:p>
        </p:txBody>
      </p:sp>
    </p:spTree>
    <p:extLst>
      <p:ext uri="{BB962C8B-B14F-4D97-AF65-F5344CB8AC3E}">
        <p14:creationId xmlns:p14="http://schemas.microsoft.com/office/powerpoint/2010/main" val="54410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8F523C-4E0A-4E64-939F-B0C86C724B76}" type="datetime1">
              <a:rPr lang="lv-LV" smtClean="0"/>
              <a:t>18.04.19.</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CFC71472-05B0-4DA1-902D-F08A5BDB2120}" type="slidenum">
              <a:rPr lang="lv-LV" smtClean="0"/>
              <a:t>‹#›</a:t>
            </a:fld>
            <a:endParaRPr lang="lv-LV"/>
          </a:p>
        </p:txBody>
      </p:sp>
    </p:spTree>
    <p:extLst>
      <p:ext uri="{BB962C8B-B14F-4D97-AF65-F5344CB8AC3E}">
        <p14:creationId xmlns:p14="http://schemas.microsoft.com/office/powerpoint/2010/main" val="40288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fld id="{FE379DA3-55E0-49DA-B223-B2A924433D21}" type="datetime1">
              <a:rPr lang="lv-LV" smtClean="0"/>
              <a:t>18.04.19.</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CFC71472-05B0-4DA1-902D-F08A5BDB2120}" type="slidenum">
              <a:rPr lang="lv-LV" smtClean="0"/>
              <a:t>‹#›</a:t>
            </a:fld>
            <a:endParaRPr lang="lv-LV"/>
          </a:p>
        </p:txBody>
      </p:sp>
    </p:spTree>
    <p:extLst>
      <p:ext uri="{BB962C8B-B14F-4D97-AF65-F5344CB8AC3E}">
        <p14:creationId xmlns:p14="http://schemas.microsoft.com/office/powerpoint/2010/main" val="74210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66C21ECD-95B1-4846-BFC9-7AB9495DC249}" type="datetime1">
              <a:rPr lang="lv-LV" smtClean="0"/>
              <a:t>18.04.19.</a:t>
            </a:fld>
            <a:endParaRPr lang="lv-LV"/>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lv-LV"/>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CFC71472-05B0-4DA1-902D-F08A5BDB2120}" type="slidenum">
              <a:rPr lang="lv-LV" smtClean="0"/>
              <a:t>‹#›</a:t>
            </a:fld>
            <a:endParaRPr lang="lv-LV"/>
          </a:p>
        </p:txBody>
      </p:sp>
    </p:spTree>
    <p:extLst>
      <p:ext uri="{BB962C8B-B14F-4D97-AF65-F5344CB8AC3E}">
        <p14:creationId xmlns:p14="http://schemas.microsoft.com/office/powerpoint/2010/main" val="55926884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D13B5482-B287-4D88-97F8-8F256F3FEEBC}" type="datetime1">
              <a:rPr lang="lv-LV" smtClean="0"/>
              <a:t>18.04.19.</a:t>
            </a:fld>
            <a:endParaRPr lang="lv-LV"/>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lv-LV"/>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CFC71472-05B0-4DA1-902D-F08A5BDB2120}" type="slidenum">
              <a:rPr lang="lv-LV" smtClean="0"/>
              <a:t>‹#›</a:t>
            </a:fld>
            <a:endParaRPr lang="lv-LV"/>
          </a:p>
        </p:txBody>
      </p:sp>
    </p:spTree>
    <p:extLst>
      <p:ext uri="{BB962C8B-B14F-4D97-AF65-F5344CB8AC3E}">
        <p14:creationId xmlns:p14="http://schemas.microsoft.com/office/powerpoint/2010/main" val="101015399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cid:B30C85DD-8159-49B3-B963-9A1004982D2D"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citadapasaule.com/jautajumi-un-ierosinajumi/"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FC81EA2-2C6B-4C13-8BCC-B096BB73856E}"/>
              </a:ext>
            </a:extLst>
          </p:cNvPr>
          <p:cNvSpPr>
            <a:spLocks noGrp="1"/>
          </p:cNvSpPr>
          <p:nvPr>
            <p:ph type="ctrTitle"/>
          </p:nvPr>
        </p:nvSpPr>
        <p:spPr>
          <a:xfrm>
            <a:off x="142614" y="770467"/>
            <a:ext cx="7069854" cy="3352800"/>
          </a:xfrm>
        </p:spPr>
        <p:txBody>
          <a:bodyPr>
            <a:normAutofit/>
          </a:bodyPr>
          <a:lstStyle/>
          <a:p>
            <a:pPr algn="ctr"/>
            <a:r>
              <a:rPr lang="lv-LV" altLang="lv-LV" sz="2800" dirty="0">
                <a:solidFill>
                  <a:schemeClr val="tx1"/>
                </a:solidFill>
                <a:latin typeface="Verdana" panose="020B0604030504040204" pitchFamily="34" charset="0"/>
                <a:ea typeface="Verdana" panose="020B0604030504040204" pitchFamily="34" charset="0"/>
                <a:cs typeface="Verdana" panose="020B0604030504040204" pitchFamily="34" charset="0"/>
              </a:rPr>
              <a:t>ERAF projekta</a:t>
            </a:r>
            <a:br>
              <a:rPr lang="lv-LV" altLang="lv-LV" sz="32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lv-LV" altLang="lv-LV" sz="3200" dirty="0">
                <a:solidFill>
                  <a:schemeClr val="tx1"/>
                </a:solidFill>
                <a:latin typeface="Verdana" panose="020B0604030504040204" pitchFamily="34" charset="0"/>
                <a:ea typeface="Verdana" panose="020B0604030504040204" pitchFamily="34" charset="0"/>
                <a:cs typeface="Verdana" panose="020B0604030504040204" pitchFamily="34" charset="0"/>
              </a:rPr>
              <a:t> «Būvniecības procesu un informācijas sistēmas attīstība (2.kārta)» </a:t>
            </a:r>
            <a:br>
              <a:rPr lang="lv-LV" altLang="lv-LV" sz="32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lv-LV" altLang="lv-LV" sz="2800" dirty="0">
                <a:solidFill>
                  <a:schemeClr val="tx1"/>
                </a:solidFill>
                <a:latin typeface="Verdana" panose="020B0604030504040204" pitchFamily="34" charset="0"/>
                <a:ea typeface="Verdana" panose="020B0604030504040204" pitchFamily="34" charset="0"/>
                <a:cs typeface="Verdana" panose="020B0604030504040204" pitchFamily="34" charset="0"/>
              </a:rPr>
              <a:t>Detalizētais projekta apraksts</a:t>
            </a:r>
            <a:br>
              <a:rPr lang="lv-LV" altLang="lv-LV" sz="2800" dirty="0">
                <a:solidFill>
                  <a:schemeClr val="tx1"/>
                </a:solidFill>
                <a:latin typeface="Verdana" panose="020B0604030504040204" pitchFamily="34" charset="0"/>
                <a:ea typeface="Verdana" panose="020B0604030504040204" pitchFamily="34" charset="0"/>
                <a:cs typeface="Verdana" panose="020B0604030504040204" pitchFamily="34" charset="0"/>
              </a:rPr>
            </a:br>
            <a:br>
              <a:rPr lang="lv-LV" altLang="lv-LV" sz="5500" dirty="0">
                <a:latin typeface="Verdana" panose="020B0604030504040204" pitchFamily="34" charset="0"/>
                <a:ea typeface="Verdana" panose="020B0604030504040204" pitchFamily="34" charset="0"/>
                <a:cs typeface="Verdana" panose="020B0604030504040204" pitchFamily="34" charset="0"/>
              </a:rPr>
            </a:br>
            <a:endParaRPr lang="lv-LV" sz="5500" dirty="0"/>
          </a:p>
        </p:txBody>
      </p:sp>
      <p:sp>
        <p:nvSpPr>
          <p:cNvPr id="9" name="Subtitle 8">
            <a:extLst>
              <a:ext uri="{FF2B5EF4-FFF2-40B4-BE49-F238E27FC236}">
                <a16:creationId xmlns:a16="http://schemas.microsoft.com/office/drawing/2014/main" id="{703243FC-91B4-4DC6-ACD5-A73D86A7CFC4}"/>
              </a:ext>
            </a:extLst>
          </p:cNvPr>
          <p:cNvSpPr>
            <a:spLocks noGrp="1"/>
          </p:cNvSpPr>
          <p:nvPr>
            <p:ph type="subTitle" idx="1"/>
          </p:nvPr>
        </p:nvSpPr>
        <p:spPr>
          <a:xfrm>
            <a:off x="507092" y="5008982"/>
            <a:ext cx="6544954" cy="1136649"/>
          </a:xfrm>
        </p:spPr>
        <p:txBody>
          <a:bodyPr>
            <a:normAutofit/>
          </a:bodyPr>
          <a:lstStyle/>
          <a:p>
            <a:pPr lvl="0" algn="ctr">
              <a:defRPr/>
            </a:pPr>
            <a:r>
              <a:rPr lang="lv-LV" altLang="lv-LV" dirty="0"/>
              <a:t>2019.gada 18.aprīlī</a:t>
            </a:r>
          </a:p>
          <a:p>
            <a:pPr lvl="0" algn="ctr">
              <a:defRPr/>
            </a:pPr>
            <a:r>
              <a:rPr lang="lv-LV" altLang="lv-LV" dirty="0"/>
              <a:t>Rīga</a:t>
            </a:r>
          </a:p>
          <a:p>
            <a:endParaRPr lang="lv-LV" dirty="0"/>
          </a:p>
        </p:txBody>
      </p:sp>
      <p:sp>
        <p:nvSpPr>
          <p:cNvPr id="25" name="Rectangle 24">
            <a:extLst>
              <a:ext uri="{FF2B5EF4-FFF2-40B4-BE49-F238E27FC236}">
                <a16:creationId xmlns:a16="http://schemas.microsoft.com/office/drawing/2014/main" id="{73EA2C3E-E336-4F2C-AC83-50B4F69A4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2944" y="0"/>
            <a:ext cx="46390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E291C28-3A99-4447-A563-72D8DBD27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5389" y="2914686"/>
            <a:ext cx="2400750" cy="1236386"/>
          </a:xfrm>
          <a:prstGeom prst="rect">
            <a:avLst/>
          </a:prstGeom>
        </p:spPr>
      </p:pic>
      <p:pic>
        <p:nvPicPr>
          <p:cNvPr id="15" name="Picture 14">
            <a:extLst>
              <a:ext uri="{FF2B5EF4-FFF2-40B4-BE49-F238E27FC236}">
                <a16:creationId xmlns:a16="http://schemas.microsoft.com/office/drawing/2014/main" id="{AC0903C0-7F33-4704-B626-7EFFF31B1A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2820" y="4863441"/>
            <a:ext cx="3352128" cy="1282190"/>
          </a:xfrm>
          <a:prstGeom prst="rect">
            <a:avLst/>
          </a:prstGeom>
        </p:spPr>
      </p:pic>
      <p:pic>
        <p:nvPicPr>
          <p:cNvPr id="21" name="Picture 20">
            <a:extLst>
              <a:ext uri="{FF2B5EF4-FFF2-40B4-BE49-F238E27FC236}">
                <a16:creationId xmlns:a16="http://schemas.microsoft.com/office/drawing/2014/main" id="{B1DA85E4-B72C-4C9E-910D-85746E221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4544" y="491892"/>
            <a:ext cx="3905521" cy="1647301"/>
          </a:xfrm>
          <a:prstGeom prst="rect">
            <a:avLst/>
          </a:prstGeom>
        </p:spPr>
      </p:pic>
      <p:sp>
        <p:nvSpPr>
          <p:cNvPr id="22" name="Footer Placeholder 21">
            <a:extLst>
              <a:ext uri="{FF2B5EF4-FFF2-40B4-BE49-F238E27FC236}">
                <a16:creationId xmlns:a16="http://schemas.microsoft.com/office/drawing/2014/main" id="{A7419750-7DF0-4AB4-86F6-375BDAED657A}"/>
              </a:ext>
            </a:extLst>
          </p:cNvPr>
          <p:cNvSpPr>
            <a:spLocks noGrp="1"/>
          </p:cNvSpPr>
          <p:nvPr>
            <p:ph type="ftr" sz="quarter" idx="11"/>
          </p:nvPr>
        </p:nvSpPr>
        <p:spPr/>
        <p:txBody>
          <a:bodyPr/>
          <a:lstStyle/>
          <a:p>
            <a:endParaRPr lang="lv-LV"/>
          </a:p>
        </p:txBody>
      </p:sp>
      <p:sp>
        <p:nvSpPr>
          <p:cNvPr id="23" name="Slide Number Placeholder 22">
            <a:extLst>
              <a:ext uri="{FF2B5EF4-FFF2-40B4-BE49-F238E27FC236}">
                <a16:creationId xmlns:a16="http://schemas.microsoft.com/office/drawing/2014/main" id="{1B2E958A-ABAE-4E60-87B9-F15F43B559DE}"/>
              </a:ext>
            </a:extLst>
          </p:cNvPr>
          <p:cNvSpPr>
            <a:spLocks noGrp="1"/>
          </p:cNvSpPr>
          <p:nvPr>
            <p:ph type="sldNum" sz="quarter" idx="12"/>
          </p:nvPr>
        </p:nvSpPr>
        <p:spPr/>
        <p:txBody>
          <a:bodyPr/>
          <a:lstStyle/>
          <a:p>
            <a:fld id="{CFC71472-05B0-4DA1-902D-F08A5BDB2120}" type="slidenum">
              <a:rPr lang="lv-LV" smtClean="0"/>
              <a:t>1</a:t>
            </a:fld>
            <a:endParaRPr lang="lv-LV"/>
          </a:p>
        </p:txBody>
      </p:sp>
    </p:spTree>
    <p:extLst>
      <p:ext uri="{BB962C8B-B14F-4D97-AF65-F5344CB8AC3E}">
        <p14:creationId xmlns:p14="http://schemas.microsoft.com/office/powerpoint/2010/main" val="3175675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313651" y="293685"/>
            <a:ext cx="8255497" cy="970572"/>
          </a:xfrm>
        </p:spPr>
        <p:txBody>
          <a:bodyPr>
            <a:normAutofit/>
          </a:bodyPr>
          <a:lstStyle/>
          <a:p>
            <a:r>
              <a:rPr lang="lv-LV" sz="4000" b="1" dirty="0">
                <a:solidFill>
                  <a:srgbClr val="3892AE"/>
                </a:solidFill>
                <a:latin typeface="Arial" panose="020B0604020202020204" pitchFamily="34" charset="0"/>
                <a:cs typeface="Arial" panose="020B0604020202020204" pitchFamily="34" charset="0"/>
              </a:rPr>
              <a:t>Datu </a:t>
            </a:r>
            <a:r>
              <a:rPr lang="lv-LV" sz="4000" b="1" dirty="0" err="1">
                <a:solidFill>
                  <a:srgbClr val="3892AE"/>
                </a:solidFill>
                <a:latin typeface="Arial" panose="020B0604020202020204" pitchFamily="34" charset="0"/>
                <a:cs typeface="Arial" panose="020B0604020202020204" pitchFamily="34" charset="0"/>
              </a:rPr>
              <a:t>saskarnes</a:t>
            </a:r>
            <a:r>
              <a:rPr lang="lv-LV" sz="4000" b="1" dirty="0">
                <a:solidFill>
                  <a:srgbClr val="3892AE"/>
                </a:solidFill>
                <a:latin typeface="Arial" panose="020B0604020202020204" pitchFamily="34" charset="0"/>
                <a:cs typeface="Arial" panose="020B0604020202020204" pitchFamily="34" charset="0"/>
              </a:rPr>
              <a:t> (I)</a:t>
            </a:r>
            <a:endParaRPr lang="lv-LV" sz="4000"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299"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solidFill>
                  <a:schemeClr val="tx1">
                    <a:alpha val="25000"/>
                  </a:schemeClr>
                </a:solidFill>
              </a:rPr>
              <a:t>10</a:t>
            </a:fld>
            <a:endParaRPr lang="lv-LV" sz="1600" dirty="0">
              <a:solidFill>
                <a:schemeClr val="tx1">
                  <a:alpha val="25000"/>
                </a:schemeClr>
              </a:solidFill>
            </a:endParaRPr>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0" y="5918588"/>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graphicFrame>
        <p:nvGraphicFramePr>
          <p:cNvPr id="9" name="Table 8">
            <a:extLst>
              <a:ext uri="{FF2B5EF4-FFF2-40B4-BE49-F238E27FC236}">
                <a16:creationId xmlns:a16="http://schemas.microsoft.com/office/drawing/2014/main" id="{7D2B439E-B6E4-4180-8B67-C3EF6DF7F0E3}"/>
              </a:ext>
            </a:extLst>
          </p:cNvPr>
          <p:cNvGraphicFramePr>
            <a:graphicFrameLocks noGrp="1"/>
          </p:cNvGraphicFramePr>
          <p:nvPr>
            <p:extLst>
              <p:ext uri="{D42A27DB-BD31-4B8C-83A1-F6EECF244321}">
                <p14:modId xmlns:p14="http://schemas.microsoft.com/office/powerpoint/2010/main" val="3881873016"/>
              </p:ext>
            </p:extLst>
          </p:nvPr>
        </p:nvGraphicFramePr>
        <p:xfrm>
          <a:off x="451660" y="1595594"/>
          <a:ext cx="11195056" cy="4145280"/>
        </p:xfrm>
        <a:graphic>
          <a:graphicData uri="http://schemas.openxmlformats.org/drawingml/2006/table">
            <a:tbl>
              <a:tblPr firstRow="1" firstCol="1" bandRow="1">
                <a:tableStyleId>{5C22544A-7EE6-4342-B048-85BDC9FD1C3A}</a:tableStyleId>
              </a:tblPr>
              <a:tblGrid>
                <a:gridCol w="699540">
                  <a:extLst>
                    <a:ext uri="{9D8B030D-6E8A-4147-A177-3AD203B41FA5}">
                      <a16:colId xmlns:a16="http://schemas.microsoft.com/office/drawing/2014/main" val="3248059443"/>
                    </a:ext>
                  </a:extLst>
                </a:gridCol>
                <a:gridCol w="1377520">
                  <a:extLst>
                    <a:ext uri="{9D8B030D-6E8A-4147-A177-3AD203B41FA5}">
                      <a16:colId xmlns:a16="http://schemas.microsoft.com/office/drawing/2014/main" val="3849405815"/>
                    </a:ext>
                  </a:extLst>
                </a:gridCol>
                <a:gridCol w="1441008">
                  <a:extLst>
                    <a:ext uri="{9D8B030D-6E8A-4147-A177-3AD203B41FA5}">
                      <a16:colId xmlns:a16="http://schemas.microsoft.com/office/drawing/2014/main" val="3120504019"/>
                    </a:ext>
                  </a:extLst>
                </a:gridCol>
                <a:gridCol w="7676988">
                  <a:extLst>
                    <a:ext uri="{9D8B030D-6E8A-4147-A177-3AD203B41FA5}">
                      <a16:colId xmlns:a16="http://schemas.microsoft.com/office/drawing/2014/main" val="1190192147"/>
                    </a:ext>
                  </a:extLst>
                </a:gridCol>
              </a:tblGrid>
              <a:tr h="100996">
                <a:tc>
                  <a:txBody>
                    <a:bodyPr/>
                    <a:lstStyle/>
                    <a:p>
                      <a:pPr algn="l">
                        <a:spcAft>
                          <a:spcPts val="0"/>
                        </a:spcAft>
                      </a:pPr>
                      <a:r>
                        <a:rPr lang="lv-LV" sz="1600">
                          <a:effectLst/>
                          <a:latin typeface="Arial" panose="020B0604020202020204" pitchFamily="34" charset="0"/>
                          <a:cs typeface="Arial" panose="020B0604020202020204" pitchFamily="34" charset="0"/>
                        </a:rPr>
                        <a:t>Nr.</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nchor="ctr"/>
                </a:tc>
                <a:tc>
                  <a:txBody>
                    <a:bodyPr/>
                    <a:lstStyle/>
                    <a:p>
                      <a:pPr algn="l">
                        <a:spcAft>
                          <a:spcPts val="0"/>
                        </a:spcAft>
                      </a:pPr>
                      <a:r>
                        <a:rPr lang="lv-LV" sz="1600">
                          <a:effectLst/>
                          <a:latin typeface="Arial" panose="020B0604020202020204" pitchFamily="34" charset="0"/>
                          <a:cs typeface="Arial" panose="020B0604020202020204" pitchFamily="34" charset="0"/>
                        </a:rPr>
                        <a:t>No</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nchor="ctr"/>
                </a:tc>
                <a:tc>
                  <a:txBody>
                    <a:bodyPr/>
                    <a:lstStyle/>
                    <a:p>
                      <a:pPr algn="l">
                        <a:spcAft>
                          <a:spcPts val="0"/>
                        </a:spcAft>
                      </a:pPr>
                      <a:r>
                        <a:rPr lang="lv-LV" sz="1600">
                          <a:effectLst/>
                          <a:latin typeface="Arial" panose="020B0604020202020204" pitchFamily="34" charset="0"/>
                          <a:cs typeface="Arial" panose="020B0604020202020204" pitchFamily="34" charset="0"/>
                        </a:rPr>
                        <a:t>Uz</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nchor="ctr"/>
                </a:tc>
                <a:tc>
                  <a:txBody>
                    <a:bodyPr/>
                    <a:lstStyle/>
                    <a:p>
                      <a:pPr algn="l">
                        <a:spcAft>
                          <a:spcPts val="0"/>
                        </a:spcAft>
                      </a:pPr>
                      <a:r>
                        <a:rPr lang="lv-LV" sz="1600">
                          <a:effectLst/>
                          <a:latin typeface="Arial" panose="020B0604020202020204" pitchFamily="34" charset="0"/>
                          <a:cs typeface="Arial" panose="020B0604020202020204" pitchFamily="34" charset="0"/>
                        </a:rPr>
                        <a:t>Nododamā informācija</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nchor="ctr"/>
                </a:tc>
                <a:extLst>
                  <a:ext uri="{0D108BD9-81ED-4DB2-BD59-A6C34878D82A}">
                    <a16:rowId xmlns:a16="http://schemas.microsoft.com/office/drawing/2014/main" val="1636062097"/>
                  </a:ext>
                </a:extLst>
              </a:tr>
              <a:tr h="100996">
                <a:tc>
                  <a:txBody>
                    <a:bodyPr/>
                    <a:lstStyle/>
                    <a:p>
                      <a:pPr algn="l">
                        <a:spcAft>
                          <a:spcPts val="0"/>
                        </a:spcAft>
                      </a:pPr>
                      <a:r>
                        <a:rPr lang="lv-LV" sz="1600">
                          <a:effectLst/>
                          <a:latin typeface="Arial" panose="020B0604020202020204" pitchFamily="34" charset="0"/>
                          <a:cs typeface="Arial" panose="020B0604020202020204" pitchFamily="34" charset="0"/>
                        </a:rPr>
                        <a:t>1.</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FPRIS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BIS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BIS no PMLP saņems datus no FPRIS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extLst>
                  <a:ext uri="{0D108BD9-81ED-4DB2-BD59-A6C34878D82A}">
                    <a16:rowId xmlns:a16="http://schemas.microsoft.com/office/drawing/2014/main" val="626710224"/>
                  </a:ext>
                </a:extLst>
              </a:tr>
              <a:tr h="181792">
                <a:tc>
                  <a:txBody>
                    <a:bodyPr/>
                    <a:lstStyle/>
                    <a:p>
                      <a:pPr algn="l">
                        <a:spcAft>
                          <a:spcPts val="0"/>
                        </a:spcAft>
                      </a:pPr>
                      <a:r>
                        <a:rPr lang="lv-LV" sz="1600">
                          <a:effectLst/>
                          <a:latin typeface="Arial" panose="020B0604020202020204" pitchFamily="34" charset="0"/>
                          <a:cs typeface="Arial" panose="020B0604020202020204" pitchFamily="34" charset="0"/>
                        </a:rPr>
                        <a:t>2.</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TAPIS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BIS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TAPIS tiks sagatavoti un nodoti uz BIS publiskās apspriešanas dati</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extLst>
                  <a:ext uri="{0D108BD9-81ED-4DB2-BD59-A6C34878D82A}">
                    <a16:rowId xmlns:a16="http://schemas.microsoft.com/office/drawing/2014/main" val="1643473871"/>
                  </a:ext>
                </a:extLst>
              </a:tr>
              <a:tr h="100996">
                <a:tc>
                  <a:txBody>
                    <a:bodyPr/>
                    <a:lstStyle/>
                    <a:p>
                      <a:pPr algn="l">
                        <a:spcAft>
                          <a:spcPts val="0"/>
                        </a:spcAft>
                      </a:pPr>
                      <a:r>
                        <a:rPr lang="lv-LV" sz="1600">
                          <a:effectLst/>
                          <a:latin typeface="Arial" panose="020B0604020202020204" pitchFamily="34" charset="0"/>
                          <a:cs typeface="Arial" panose="020B0604020202020204" pitchFamily="34" charset="0"/>
                        </a:rPr>
                        <a:t>3.</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BIS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VVAIS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BIS uz VVAIS nodos arhivējamos datus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extLst>
                  <a:ext uri="{0D108BD9-81ED-4DB2-BD59-A6C34878D82A}">
                    <a16:rowId xmlns:a16="http://schemas.microsoft.com/office/drawing/2014/main" val="554348272"/>
                  </a:ext>
                </a:extLst>
              </a:tr>
              <a:tr h="100996">
                <a:tc>
                  <a:txBody>
                    <a:bodyPr/>
                    <a:lstStyle/>
                    <a:p>
                      <a:pPr algn="l">
                        <a:spcAft>
                          <a:spcPts val="0"/>
                        </a:spcAft>
                      </a:pPr>
                      <a:r>
                        <a:rPr lang="lv-LV" sz="1600">
                          <a:effectLst/>
                          <a:latin typeface="Arial" panose="020B0604020202020204" pitchFamily="34" charset="0"/>
                          <a:cs typeface="Arial" panose="020B0604020202020204" pitchFamily="34" charset="0"/>
                        </a:rPr>
                        <a:t>4.</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NĪVKIS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BIS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Tiks nodrošināts kadastra datu monitorings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extLst>
                  <a:ext uri="{0D108BD9-81ED-4DB2-BD59-A6C34878D82A}">
                    <a16:rowId xmlns:a16="http://schemas.microsoft.com/office/drawing/2014/main" val="1483300866"/>
                  </a:ext>
                </a:extLst>
              </a:tr>
              <a:tr h="636272">
                <a:tc>
                  <a:txBody>
                    <a:bodyPr/>
                    <a:lstStyle/>
                    <a:p>
                      <a:pPr algn="l">
                        <a:spcAft>
                          <a:spcPts val="0"/>
                        </a:spcAft>
                      </a:pPr>
                      <a:r>
                        <a:rPr lang="lv-LV" sz="1600">
                          <a:effectLst/>
                          <a:latin typeface="Arial" panose="020B0604020202020204" pitchFamily="34" charset="0"/>
                          <a:cs typeface="Arial" panose="020B0604020202020204" pitchFamily="34" charset="0"/>
                        </a:rPr>
                        <a:t>5.</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BIS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Ārēja sistēma</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Tiks pilnveidota unificēta datu apmaiņas saskarne ar citu iestāžu sistēmām, atbilstoši jaunām prasībām, kuras var rasties pilnveidojot esošus būvniecības procesus vai identificējot jaunas datu saskarņu vajadzības ar saistīto iestāžu sistēmām, lai nodrošinātu datu nodošanu uz ārēju sistēmu. Saskarne tiks pilnveidota mijiedarbībā ar RD ITC ERAF projektu “PKIP”, ņemot vērā projekta izstrādes laikā identificētajām prasībām. </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extLst>
                  <a:ext uri="{0D108BD9-81ED-4DB2-BD59-A6C34878D82A}">
                    <a16:rowId xmlns:a16="http://schemas.microsoft.com/office/drawing/2014/main" val="2601250378"/>
                  </a:ext>
                </a:extLst>
              </a:tr>
              <a:tr h="727169">
                <a:tc>
                  <a:txBody>
                    <a:bodyPr/>
                    <a:lstStyle/>
                    <a:p>
                      <a:pPr algn="l">
                        <a:spcAft>
                          <a:spcPts val="0"/>
                        </a:spcAft>
                      </a:pPr>
                      <a:r>
                        <a:rPr lang="lv-LV" sz="1600">
                          <a:effectLst/>
                          <a:latin typeface="Arial" panose="020B0604020202020204" pitchFamily="34" charset="0"/>
                          <a:cs typeface="Arial" panose="020B0604020202020204" pitchFamily="34" charset="0"/>
                        </a:rPr>
                        <a:t>6.</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Ārējo iestāžu 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BIS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dirty="0">
                          <a:effectLst/>
                          <a:latin typeface="Arial" panose="020B0604020202020204" pitchFamily="34" charset="0"/>
                          <a:cs typeface="Arial" panose="020B0604020202020204" pitchFamily="34" charset="0"/>
                        </a:rPr>
                        <a:t>Tiks pilnveidota unificēta datu apmaiņas </a:t>
                      </a:r>
                      <a:r>
                        <a:rPr lang="lv-LV" sz="1600" dirty="0" err="1">
                          <a:effectLst/>
                          <a:latin typeface="Arial" panose="020B0604020202020204" pitchFamily="34" charset="0"/>
                          <a:cs typeface="Arial" panose="020B0604020202020204" pitchFamily="34" charset="0"/>
                        </a:rPr>
                        <a:t>saskarnes</a:t>
                      </a:r>
                      <a:r>
                        <a:rPr lang="lv-LV" sz="1600" dirty="0">
                          <a:effectLst/>
                          <a:latin typeface="Arial" panose="020B0604020202020204" pitchFamily="34" charset="0"/>
                          <a:cs typeface="Arial" panose="020B0604020202020204" pitchFamily="34" charset="0"/>
                        </a:rPr>
                        <a:t> ar citu iestāžu informācijas sistēmām, atbilstoši jaunām prasībām, kuras var rasties pilnveidojot esošus būvniecības procesus vai identificējot jaunas datu </a:t>
                      </a:r>
                      <a:r>
                        <a:rPr lang="lv-LV" sz="1600" dirty="0" err="1">
                          <a:effectLst/>
                          <a:latin typeface="Arial" panose="020B0604020202020204" pitchFamily="34" charset="0"/>
                          <a:cs typeface="Arial" panose="020B0604020202020204" pitchFamily="34" charset="0"/>
                        </a:rPr>
                        <a:t>saskarņu</a:t>
                      </a:r>
                      <a:r>
                        <a:rPr lang="lv-LV" sz="1600" dirty="0">
                          <a:effectLst/>
                          <a:latin typeface="Arial" panose="020B0604020202020204" pitchFamily="34" charset="0"/>
                          <a:cs typeface="Arial" panose="020B0604020202020204" pitchFamily="34" charset="0"/>
                        </a:rPr>
                        <a:t> vajadzības ar saistīto iestāžu sistēmām, lai nodrošinātu datu saņemšanu no ārējas sistēmas. </a:t>
                      </a:r>
                      <a:r>
                        <a:rPr lang="lv-LV" sz="1600" dirty="0" err="1">
                          <a:effectLst/>
                          <a:latin typeface="Arial" panose="020B0604020202020204" pitchFamily="34" charset="0"/>
                          <a:cs typeface="Arial" panose="020B0604020202020204" pitchFamily="34" charset="0"/>
                        </a:rPr>
                        <a:t>Saskarne</a:t>
                      </a:r>
                      <a:r>
                        <a:rPr lang="lv-LV" sz="1600" dirty="0">
                          <a:effectLst/>
                          <a:latin typeface="Arial" panose="020B0604020202020204" pitchFamily="34" charset="0"/>
                          <a:cs typeface="Arial" panose="020B0604020202020204" pitchFamily="34" charset="0"/>
                        </a:rPr>
                        <a:t> tiks pilnveidota mijiedarbībā ar RD ITC ERAF projektu “PKIP”, ņemot vērā projekta izstrādes laikā identificētajām prasībām.</a:t>
                      </a:r>
                      <a:endParaRPr lang="lv-LV" sz="1600" dirty="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extLst>
                  <a:ext uri="{0D108BD9-81ED-4DB2-BD59-A6C34878D82A}">
                    <a16:rowId xmlns:a16="http://schemas.microsoft.com/office/drawing/2014/main" val="669758348"/>
                  </a:ext>
                </a:extLst>
              </a:tr>
            </a:tbl>
          </a:graphicData>
        </a:graphic>
      </p:graphicFrame>
    </p:spTree>
    <p:extLst>
      <p:ext uri="{BB962C8B-B14F-4D97-AF65-F5344CB8AC3E}">
        <p14:creationId xmlns:p14="http://schemas.microsoft.com/office/powerpoint/2010/main" val="98065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313651" y="293685"/>
            <a:ext cx="8255497" cy="970572"/>
          </a:xfrm>
        </p:spPr>
        <p:txBody>
          <a:bodyPr>
            <a:normAutofit/>
          </a:bodyPr>
          <a:lstStyle/>
          <a:p>
            <a:r>
              <a:rPr lang="lv-LV" sz="4000" b="1" dirty="0">
                <a:solidFill>
                  <a:srgbClr val="3892AE"/>
                </a:solidFill>
                <a:latin typeface="Arial" panose="020B0604020202020204" pitchFamily="34" charset="0"/>
                <a:cs typeface="Arial" panose="020B0604020202020204" pitchFamily="34" charset="0"/>
              </a:rPr>
              <a:t>Datu </a:t>
            </a:r>
            <a:r>
              <a:rPr lang="lv-LV" sz="4000" b="1" dirty="0" err="1">
                <a:solidFill>
                  <a:srgbClr val="3892AE"/>
                </a:solidFill>
                <a:latin typeface="Arial" panose="020B0604020202020204" pitchFamily="34" charset="0"/>
                <a:cs typeface="Arial" panose="020B0604020202020204" pitchFamily="34" charset="0"/>
              </a:rPr>
              <a:t>saskarnes</a:t>
            </a:r>
            <a:r>
              <a:rPr lang="lv-LV" sz="4000" b="1" dirty="0">
                <a:solidFill>
                  <a:srgbClr val="3892AE"/>
                </a:solidFill>
                <a:latin typeface="Arial" panose="020B0604020202020204" pitchFamily="34" charset="0"/>
                <a:cs typeface="Arial" panose="020B0604020202020204" pitchFamily="34" charset="0"/>
              </a:rPr>
              <a:t> (III)</a:t>
            </a:r>
            <a:endParaRPr lang="lv-LV" sz="4000"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299"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solidFill>
                  <a:schemeClr val="tx1">
                    <a:alpha val="25000"/>
                  </a:schemeClr>
                </a:solidFill>
              </a:rPr>
              <a:t>11</a:t>
            </a:fld>
            <a:endParaRPr lang="lv-LV" sz="1600" dirty="0">
              <a:solidFill>
                <a:schemeClr val="tx1">
                  <a:alpha val="25000"/>
                </a:schemeClr>
              </a:solidFill>
            </a:endParaRPr>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0" y="5918588"/>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graphicFrame>
        <p:nvGraphicFramePr>
          <p:cNvPr id="9" name="Table 8">
            <a:extLst>
              <a:ext uri="{FF2B5EF4-FFF2-40B4-BE49-F238E27FC236}">
                <a16:creationId xmlns:a16="http://schemas.microsoft.com/office/drawing/2014/main" id="{7D2B439E-B6E4-4180-8B67-C3EF6DF7F0E3}"/>
              </a:ext>
            </a:extLst>
          </p:cNvPr>
          <p:cNvGraphicFramePr>
            <a:graphicFrameLocks noGrp="1"/>
          </p:cNvGraphicFramePr>
          <p:nvPr>
            <p:extLst>
              <p:ext uri="{D42A27DB-BD31-4B8C-83A1-F6EECF244321}">
                <p14:modId xmlns:p14="http://schemas.microsoft.com/office/powerpoint/2010/main" val="2157857643"/>
              </p:ext>
            </p:extLst>
          </p:nvPr>
        </p:nvGraphicFramePr>
        <p:xfrm>
          <a:off x="451660" y="1595594"/>
          <a:ext cx="11195056" cy="4206240"/>
        </p:xfrm>
        <a:graphic>
          <a:graphicData uri="http://schemas.openxmlformats.org/drawingml/2006/table">
            <a:tbl>
              <a:tblPr firstRow="1" firstCol="1" bandRow="1">
                <a:tableStyleId>{5C22544A-7EE6-4342-B048-85BDC9FD1C3A}</a:tableStyleId>
              </a:tblPr>
              <a:tblGrid>
                <a:gridCol w="699540">
                  <a:extLst>
                    <a:ext uri="{9D8B030D-6E8A-4147-A177-3AD203B41FA5}">
                      <a16:colId xmlns:a16="http://schemas.microsoft.com/office/drawing/2014/main" val="3248059443"/>
                    </a:ext>
                  </a:extLst>
                </a:gridCol>
                <a:gridCol w="1377520">
                  <a:extLst>
                    <a:ext uri="{9D8B030D-6E8A-4147-A177-3AD203B41FA5}">
                      <a16:colId xmlns:a16="http://schemas.microsoft.com/office/drawing/2014/main" val="3849405815"/>
                    </a:ext>
                  </a:extLst>
                </a:gridCol>
                <a:gridCol w="1441008">
                  <a:extLst>
                    <a:ext uri="{9D8B030D-6E8A-4147-A177-3AD203B41FA5}">
                      <a16:colId xmlns:a16="http://schemas.microsoft.com/office/drawing/2014/main" val="3120504019"/>
                    </a:ext>
                  </a:extLst>
                </a:gridCol>
                <a:gridCol w="7676988">
                  <a:extLst>
                    <a:ext uri="{9D8B030D-6E8A-4147-A177-3AD203B41FA5}">
                      <a16:colId xmlns:a16="http://schemas.microsoft.com/office/drawing/2014/main" val="1190192147"/>
                    </a:ext>
                  </a:extLst>
                </a:gridCol>
              </a:tblGrid>
              <a:tr h="100996">
                <a:tc>
                  <a:txBody>
                    <a:bodyPr/>
                    <a:lstStyle/>
                    <a:p>
                      <a:pPr algn="l">
                        <a:spcAft>
                          <a:spcPts val="0"/>
                        </a:spcAft>
                      </a:pPr>
                      <a:r>
                        <a:rPr lang="lv-LV" sz="1600">
                          <a:effectLst/>
                          <a:latin typeface="Arial" panose="020B0604020202020204" pitchFamily="34" charset="0"/>
                          <a:cs typeface="Arial" panose="020B0604020202020204" pitchFamily="34" charset="0"/>
                        </a:rPr>
                        <a:t>Nr.</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nchor="ctr"/>
                </a:tc>
                <a:tc>
                  <a:txBody>
                    <a:bodyPr/>
                    <a:lstStyle/>
                    <a:p>
                      <a:pPr algn="l">
                        <a:spcAft>
                          <a:spcPts val="0"/>
                        </a:spcAft>
                      </a:pPr>
                      <a:r>
                        <a:rPr lang="lv-LV" sz="1600">
                          <a:effectLst/>
                          <a:latin typeface="Arial" panose="020B0604020202020204" pitchFamily="34" charset="0"/>
                          <a:cs typeface="Arial" panose="020B0604020202020204" pitchFamily="34" charset="0"/>
                        </a:rPr>
                        <a:t>No</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nchor="ctr"/>
                </a:tc>
                <a:tc>
                  <a:txBody>
                    <a:bodyPr/>
                    <a:lstStyle/>
                    <a:p>
                      <a:pPr algn="l">
                        <a:spcAft>
                          <a:spcPts val="0"/>
                        </a:spcAft>
                      </a:pPr>
                      <a:r>
                        <a:rPr lang="lv-LV" sz="1600">
                          <a:effectLst/>
                          <a:latin typeface="Arial" panose="020B0604020202020204" pitchFamily="34" charset="0"/>
                          <a:cs typeface="Arial" panose="020B0604020202020204" pitchFamily="34" charset="0"/>
                        </a:rPr>
                        <a:t>Uz</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nchor="ctr"/>
                </a:tc>
                <a:tc>
                  <a:txBody>
                    <a:bodyPr/>
                    <a:lstStyle/>
                    <a:p>
                      <a:pPr algn="l">
                        <a:spcAft>
                          <a:spcPts val="0"/>
                        </a:spcAft>
                      </a:pPr>
                      <a:r>
                        <a:rPr lang="lv-LV" sz="1600">
                          <a:effectLst/>
                          <a:latin typeface="Arial" panose="020B0604020202020204" pitchFamily="34" charset="0"/>
                          <a:cs typeface="Arial" panose="020B0604020202020204" pitchFamily="34" charset="0"/>
                        </a:rPr>
                        <a:t>Nododamā informācija</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nchor="ctr"/>
                </a:tc>
                <a:extLst>
                  <a:ext uri="{0D108BD9-81ED-4DB2-BD59-A6C34878D82A}">
                    <a16:rowId xmlns:a16="http://schemas.microsoft.com/office/drawing/2014/main" val="1636062097"/>
                  </a:ext>
                </a:extLst>
              </a:tr>
              <a:tr h="272688">
                <a:tc>
                  <a:txBody>
                    <a:bodyPr/>
                    <a:lstStyle/>
                    <a:p>
                      <a:pPr algn="l">
                        <a:spcAft>
                          <a:spcPts val="0"/>
                        </a:spcAft>
                      </a:pPr>
                      <a:r>
                        <a:rPr lang="lv-LV" sz="1600" dirty="0">
                          <a:effectLst/>
                          <a:latin typeface="Arial" panose="020B0604020202020204" pitchFamily="34" charset="0"/>
                          <a:cs typeface="Arial" panose="020B0604020202020204" pitchFamily="34" charset="0"/>
                        </a:rPr>
                        <a:t>7.</a:t>
                      </a:r>
                      <a:endParaRPr lang="lv-LV" sz="1600" dirty="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BRAPUS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BIS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dirty="0">
                          <a:effectLst/>
                          <a:latin typeface="Arial" panose="020B0604020202020204" pitchFamily="34" charset="0"/>
                          <a:cs typeface="Arial" panose="020B0604020202020204" pitchFamily="34" charset="0"/>
                        </a:rPr>
                        <a:t>BIS no BRAPUS saņems datus par būvniecības atkritumu utilizācijas datiem, informāciju par atkritumu apjomu, pārstrādes un apglabāšanas vietu un apsaimniekošanas veidu.</a:t>
                      </a:r>
                      <a:endParaRPr lang="lv-LV" sz="1600" dirty="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extLst>
                  <a:ext uri="{0D108BD9-81ED-4DB2-BD59-A6C34878D82A}">
                    <a16:rowId xmlns:a16="http://schemas.microsoft.com/office/drawing/2014/main" val="4059931066"/>
                  </a:ext>
                </a:extLst>
              </a:tr>
              <a:tr h="272688">
                <a:tc>
                  <a:txBody>
                    <a:bodyPr/>
                    <a:lstStyle/>
                    <a:p>
                      <a:pPr algn="l">
                        <a:spcAft>
                          <a:spcPts val="0"/>
                        </a:spcAft>
                      </a:pPr>
                      <a:r>
                        <a:rPr lang="lv-LV" sz="1600">
                          <a:effectLst/>
                          <a:latin typeface="Arial" panose="020B0604020202020204" pitchFamily="34" charset="0"/>
                          <a:cs typeface="Arial" panose="020B0604020202020204" pitchFamily="34" charset="0"/>
                        </a:rPr>
                        <a:t>8.</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BIS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ILR</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No BIS uz ILR informācija par personu, komersantu uzsāktajiem būvniecības procesiem to stadiju, būvdarbu veicēju u.c. dati. </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extLst>
                  <a:ext uri="{0D108BD9-81ED-4DB2-BD59-A6C34878D82A}">
                    <a16:rowId xmlns:a16="http://schemas.microsoft.com/office/drawing/2014/main" val="4060785078"/>
                  </a:ext>
                </a:extLst>
              </a:tr>
              <a:tr h="363584">
                <a:tc>
                  <a:txBody>
                    <a:bodyPr/>
                    <a:lstStyle/>
                    <a:p>
                      <a:pPr algn="l">
                        <a:spcAft>
                          <a:spcPts val="0"/>
                        </a:spcAft>
                      </a:pPr>
                      <a:r>
                        <a:rPr lang="lv-LV" sz="1600">
                          <a:effectLst/>
                          <a:latin typeface="Arial" panose="020B0604020202020204" pitchFamily="34" charset="0"/>
                          <a:cs typeface="Arial" panose="020B0604020202020204" pitchFamily="34" charset="0"/>
                        </a:rPr>
                        <a:t>9.</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BIS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VIRSIS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dirty="0">
                          <a:effectLst/>
                          <a:latin typeface="Arial" panose="020B0604020202020204" pitchFamily="34" charset="0"/>
                          <a:cs typeface="Arial" panose="020B0604020202020204" pitchFamily="34" charset="0"/>
                        </a:rPr>
                        <a:t>Publicējamā informācija reģistram tiks nodota atbilstoši VIRSIS (</a:t>
                      </a:r>
                      <a:r>
                        <a:rPr lang="lv-LV" sz="1800" kern="1200" dirty="0">
                          <a:solidFill>
                            <a:schemeClr val="dk1"/>
                          </a:solidFill>
                          <a:effectLst/>
                          <a:latin typeface="+mn-lt"/>
                          <a:ea typeface="+mn-ea"/>
                          <a:cs typeface="+mn-cs"/>
                        </a:rPr>
                        <a:t>Valsts informācijas resursu, sistēmu un </a:t>
                      </a:r>
                      <a:r>
                        <a:rPr lang="lv-LV" sz="1800" kern="1200" dirty="0" err="1">
                          <a:solidFill>
                            <a:schemeClr val="dk1"/>
                          </a:solidFill>
                          <a:effectLst/>
                          <a:latin typeface="+mn-lt"/>
                          <a:ea typeface="+mn-ea"/>
                          <a:cs typeface="+mn-cs"/>
                        </a:rPr>
                        <a:t>sadarbspējas</a:t>
                      </a:r>
                      <a:r>
                        <a:rPr lang="lv-LV" sz="1800" kern="1200" dirty="0">
                          <a:solidFill>
                            <a:schemeClr val="dk1"/>
                          </a:solidFill>
                          <a:effectLst/>
                          <a:latin typeface="+mn-lt"/>
                          <a:ea typeface="+mn-ea"/>
                          <a:cs typeface="+mn-cs"/>
                        </a:rPr>
                        <a:t> informācijas sistēma)</a:t>
                      </a:r>
                      <a:r>
                        <a:rPr lang="lv-LV" sz="1600" dirty="0">
                          <a:effectLst/>
                          <a:latin typeface="Arial" panose="020B0604020202020204" pitchFamily="34" charset="0"/>
                          <a:cs typeface="Arial" panose="020B0604020202020204" pitchFamily="34" charset="0"/>
                        </a:rPr>
                        <a:t> noteikumiem, lai VIRSIS uzkrātu informāciju par BIS</a:t>
                      </a:r>
                      <a:endParaRPr lang="lv-LV" sz="1600" dirty="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extLst>
                  <a:ext uri="{0D108BD9-81ED-4DB2-BD59-A6C34878D82A}">
                    <a16:rowId xmlns:a16="http://schemas.microsoft.com/office/drawing/2014/main" val="3399517020"/>
                  </a:ext>
                </a:extLst>
              </a:tr>
              <a:tr h="545376">
                <a:tc>
                  <a:txBody>
                    <a:bodyPr/>
                    <a:lstStyle/>
                    <a:p>
                      <a:pPr algn="l">
                        <a:spcAft>
                          <a:spcPts val="0"/>
                        </a:spcAft>
                      </a:pPr>
                      <a:r>
                        <a:rPr lang="lv-LV" sz="1600">
                          <a:effectLst/>
                          <a:latin typeface="Arial" panose="020B0604020202020204" pitchFamily="34" charset="0"/>
                          <a:cs typeface="Arial" panose="020B0604020202020204" pitchFamily="34" charset="0"/>
                        </a:rPr>
                        <a:t>10.</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BIS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MK 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Tiks izstrādāta saskarne, lai nodrošinātu datu apmaiņas atbalstu meliorācijas objektu būvniecības procesa ietvaros. Detalizēti datu specifikācija un apjomi tiks definēti projekta laikā kopā ar Meliorācijas kadastra IS uzturētāju. Paredzams, ka datu apmaiņa būs divvirziena, līdzīgi, kā tas ir jau realizētajā datu apmaiņas risinājumā ar NĪVKIS.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extLst>
                  <a:ext uri="{0D108BD9-81ED-4DB2-BD59-A6C34878D82A}">
                    <a16:rowId xmlns:a16="http://schemas.microsoft.com/office/drawing/2014/main" val="477790746"/>
                  </a:ext>
                </a:extLst>
              </a:tr>
              <a:tr h="363584">
                <a:tc>
                  <a:txBody>
                    <a:bodyPr/>
                    <a:lstStyle/>
                    <a:p>
                      <a:pPr algn="l">
                        <a:spcAft>
                          <a:spcPts val="0"/>
                        </a:spcAft>
                      </a:pPr>
                      <a:r>
                        <a:rPr lang="lv-LV" sz="1600">
                          <a:effectLst/>
                          <a:latin typeface="Arial" panose="020B0604020202020204" pitchFamily="34" charset="0"/>
                          <a:cs typeface="Arial" panose="020B0604020202020204" pitchFamily="34" charset="0"/>
                        </a:rPr>
                        <a:t>11.</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MK 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a:effectLst/>
                          <a:latin typeface="Arial" panose="020B0604020202020204" pitchFamily="34" charset="0"/>
                          <a:cs typeface="Arial" panose="020B0604020202020204" pitchFamily="34" charset="0"/>
                        </a:rPr>
                        <a:t>BIS</a:t>
                      </a:r>
                      <a:endParaRPr lang="lv-LV" sz="160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tc>
                  <a:txBody>
                    <a:bodyPr/>
                    <a:lstStyle/>
                    <a:p>
                      <a:pPr algn="l">
                        <a:spcAft>
                          <a:spcPts val="0"/>
                        </a:spcAft>
                      </a:pPr>
                      <a:r>
                        <a:rPr lang="lv-LV" sz="1600" dirty="0">
                          <a:effectLst/>
                          <a:latin typeface="Arial" panose="020B0604020202020204" pitchFamily="34" charset="0"/>
                          <a:cs typeface="Arial" panose="020B0604020202020204" pitchFamily="34" charset="0"/>
                        </a:rPr>
                        <a:t>Tiks izstrādāta </a:t>
                      </a:r>
                      <a:r>
                        <a:rPr lang="lv-LV" sz="1600" dirty="0" err="1">
                          <a:effectLst/>
                          <a:latin typeface="Arial" panose="020B0604020202020204" pitchFamily="34" charset="0"/>
                          <a:cs typeface="Arial" panose="020B0604020202020204" pitchFamily="34" charset="0"/>
                        </a:rPr>
                        <a:t>saskarne</a:t>
                      </a:r>
                      <a:r>
                        <a:rPr lang="lv-LV" sz="1600" dirty="0">
                          <a:effectLst/>
                          <a:latin typeface="Arial" panose="020B0604020202020204" pitchFamily="34" charset="0"/>
                          <a:cs typeface="Arial" panose="020B0604020202020204" pitchFamily="34" charset="0"/>
                        </a:rPr>
                        <a:t>, lai nodrošinātu datu apmaiņas atbalstu meliorācijas objektu būvniecības procesa ietvaros. Detalizēti datu specifikācija un apjomi tiks definēti projekta laikā kopā ar Meliorācijas kadastra IS uzturētāju.</a:t>
                      </a:r>
                      <a:endParaRPr lang="lv-LV" sz="1600" dirty="0">
                        <a:effectLst/>
                        <a:latin typeface="Arial" panose="020B0604020202020204" pitchFamily="34" charset="0"/>
                        <a:ea typeface="Times New Roman" panose="02020603050405020304" pitchFamily="18" charset="0"/>
                        <a:cs typeface="Arial" panose="020B0604020202020204" pitchFamily="34" charset="0"/>
                      </a:endParaRPr>
                    </a:p>
                  </a:txBody>
                  <a:tcPr marL="34086" marR="34086" marT="0" marB="0"/>
                </a:tc>
                <a:extLst>
                  <a:ext uri="{0D108BD9-81ED-4DB2-BD59-A6C34878D82A}">
                    <a16:rowId xmlns:a16="http://schemas.microsoft.com/office/drawing/2014/main" val="1540203167"/>
                  </a:ext>
                </a:extLst>
              </a:tr>
            </a:tbl>
          </a:graphicData>
        </a:graphic>
      </p:graphicFrame>
    </p:spTree>
    <p:extLst>
      <p:ext uri="{BB962C8B-B14F-4D97-AF65-F5344CB8AC3E}">
        <p14:creationId xmlns:p14="http://schemas.microsoft.com/office/powerpoint/2010/main" val="662918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299"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solidFill>
                  <a:schemeClr val="tx1">
                    <a:alpha val="25000"/>
                  </a:schemeClr>
                </a:solidFill>
              </a:rPr>
              <a:t>12</a:t>
            </a:fld>
            <a:endParaRPr lang="lv-LV" sz="1600" dirty="0">
              <a:solidFill>
                <a:schemeClr val="tx1">
                  <a:alpha val="25000"/>
                </a:schemeClr>
              </a:solidFill>
            </a:endParaRPr>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0" y="5918588"/>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pic>
        <p:nvPicPr>
          <p:cNvPr id="10" name="Picture 9" descr="cid:B30C85DD-8159-49B3-B963-9A1004982D2D">
            <a:extLst>
              <a:ext uri="{FF2B5EF4-FFF2-40B4-BE49-F238E27FC236}">
                <a16:creationId xmlns:a16="http://schemas.microsoft.com/office/drawing/2014/main" id="{9A09D087-5A02-4B55-9CBD-E69AE3B32CBC}"/>
              </a:ext>
            </a:extLst>
          </p:cNvPr>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1728132" y="1595594"/>
            <a:ext cx="8791662" cy="4044274"/>
          </a:xfrm>
          <a:prstGeom prst="rect">
            <a:avLst/>
          </a:prstGeom>
          <a:noFill/>
          <a:ln>
            <a:noFill/>
          </a:ln>
        </p:spPr>
      </p:pic>
      <p:sp>
        <p:nvSpPr>
          <p:cNvPr id="11" name="Title 1">
            <a:extLst>
              <a:ext uri="{FF2B5EF4-FFF2-40B4-BE49-F238E27FC236}">
                <a16:creationId xmlns:a16="http://schemas.microsoft.com/office/drawing/2014/main" id="{7F7CFA44-726C-4C1F-B96D-3F3CF0A6B0C6}"/>
              </a:ext>
            </a:extLst>
          </p:cNvPr>
          <p:cNvSpPr>
            <a:spLocks noGrp="1"/>
          </p:cNvSpPr>
          <p:nvPr>
            <p:ph type="title"/>
          </p:nvPr>
        </p:nvSpPr>
        <p:spPr>
          <a:xfrm>
            <a:off x="3313113" y="293688"/>
            <a:ext cx="8256587" cy="969962"/>
          </a:xfrm>
        </p:spPr>
        <p:txBody>
          <a:bodyPr>
            <a:normAutofit/>
          </a:bodyPr>
          <a:lstStyle/>
          <a:p>
            <a:r>
              <a:rPr lang="lv-LV" sz="4000" b="1" dirty="0">
                <a:solidFill>
                  <a:srgbClr val="3892AE"/>
                </a:solidFill>
                <a:latin typeface="Arial" panose="020B0604020202020204" pitchFamily="34" charset="0"/>
                <a:cs typeface="Arial" panose="020B0604020202020204" pitchFamily="34" charset="0"/>
              </a:rPr>
              <a:t>Datu </a:t>
            </a:r>
            <a:r>
              <a:rPr lang="lv-LV" sz="4000" b="1" dirty="0" err="1">
                <a:solidFill>
                  <a:srgbClr val="3892AE"/>
                </a:solidFill>
                <a:latin typeface="Arial" panose="020B0604020202020204" pitchFamily="34" charset="0"/>
                <a:cs typeface="Arial" panose="020B0604020202020204" pitchFamily="34" charset="0"/>
              </a:rPr>
              <a:t>saskarnes</a:t>
            </a:r>
            <a:r>
              <a:rPr lang="lv-LV" sz="4000" b="1" dirty="0">
                <a:solidFill>
                  <a:srgbClr val="3892AE"/>
                </a:solidFill>
                <a:latin typeface="Arial" panose="020B0604020202020204" pitchFamily="34" charset="0"/>
                <a:cs typeface="Arial" panose="020B0604020202020204" pitchFamily="34" charset="0"/>
              </a:rPr>
              <a:t> (IV)</a:t>
            </a:r>
            <a:endParaRPr lang="lv-LV" sz="4000" dirty="0"/>
          </a:p>
        </p:txBody>
      </p:sp>
    </p:spTree>
    <p:extLst>
      <p:ext uri="{BB962C8B-B14F-4D97-AF65-F5344CB8AC3E}">
        <p14:creationId xmlns:p14="http://schemas.microsoft.com/office/powerpoint/2010/main" val="866786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590488" y="499533"/>
            <a:ext cx="7839511" cy="907848"/>
          </a:xfrm>
        </p:spPr>
        <p:txBody>
          <a:bodyPr>
            <a:normAutofit/>
          </a:bodyPr>
          <a:lstStyle/>
          <a:p>
            <a:r>
              <a:rPr lang="lv-LV" sz="4000" b="1" dirty="0">
                <a:solidFill>
                  <a:srgbClr val="3892AE"/>
                </a:solidFill>
                <a:latin typeface="Arial" panose="020B0604020202020204" pitchFamily="34" charset="0"/>
                <a:cs typeface="Arial" panose="020B0604020202020204" pitchFamily="34" charset="0"/>
              </a:rPr>
              <a:t>Laika grafiks</a:t>
            </a:r>
            <a:endParaRPr lang="lv-LV" sz="4000"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solidFill>
                  <a:schemeClr val="tx1">
                    <a:alpha val="25000"/>
                  </a:schemeClr>
                </a:solidFill>
              </a:rPr>
              <a:t>13</a:t>
            </a:fld>
            <a:endParaRPr lang="lv-LV" sz="1600" dirty="0">
              <a:solidFill>
                <a:schemeClr val="tx1">
                  <a:alpha val="25000"/>
                </a:schemeClr>
              </a:solidFill>
            </a:endParaRPr>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pic>
        <p:nvPicPr>
          <p:cNvPr id="9" name="Picture 8">
            <a:extLst>
              <a:ext uri="{FF2B5EF4-FFF2-40B4-BE49-F238E27FC236}">
                <a16:creationId xmlns:a16="http://schemas.microsoft.com/office/drawing/2014/main" id="{99828DDF-D4D2-4927-B579-4D6FA1887940}"/>
              </a:ext>
            </a:extLst>
          </p:cNvPr>
          <p:cNvPicPr>
            <a:picLocks noChangeAspect="1"/>
          </p:cNvPicPr>
          <p:nvPr/>
        </p:nvPicPr>
        <p:blipFill>
          <a:blip r:embed="rId5"/>
          <a:stretch>
            <a:fillRect/>
          </a:stretch>
        </p:blipFill>
        <p:spPr>
          <a:xfrm>
            <a:off x="610916" y="1905009"/>
            <a:ext cx="10645348" cy="2745829"/>
          </a:xfrm>
          <a:prstGeom prst="rect">
            <a:avLst/>
          </a:prstGeom>
        </p:spPr>
      </p:pic>
    </p:spTree>
    <p:extLst>
      <p:ext uri="{BB962C8B-B14F-4D97-AF65-F5344CB8AC3E}">
        <p14:creationId xmlns:p14="http://schemas.microsoft.com/office/powerpoint/2010/main" val="3229148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82282" y="5865971"/>
            <a:ext cx="2327892" cy="792835"/>
          </a:xfrm>
        </p:spPr>
        <p:txBody>
          <a:bodyPr/>
          <a:lstStyle/>
          <a:p>
            <a:fld id="{CFC71472-05B0-4DA1-902D-F08A5BDB2120}" type="slidenum">
              <a:rPr lang="lv-LV" sz="1600" smtClean="0"/>
              <a:t>14</a:t>
            </a:fld>
            <a:endParaRPr lang="lv-LV" sz="1600" dirty="0"/>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sp>
        <p:nvSpPr>
          <p:cNvPr id="3" name="Rectangle 2">
            <a:extLst>
              <a:ext uri="{FF2B5EF4-FFF2-40B4-BE49-F238E27FC236}">
                <a16:creationId xmlns:a16="http://schemas.microsoft.com/office/drawing/2014/main" id="{7A2FB2EF-4287-4745-A73E-D45E4759FABF}"/>
              </a:ext>
            </a:extLst>
          </p:cNvPr>
          <p:cNvSpPr/>
          <p:nvPr/>
        </p:nvSpPr>
        <p:spPr>
          <a:xfrm>
            <a:off x="2742989" y="728106"/>
            <a:ext cx="8414158" cy="769441"/>
          </a:xfrm>
          <a:prstGeom prst="rect">
            <a:avLst/>
          </a:prstGeom>
        </p:spPr>
        <p:txBody>
          <a:bodyPr wrap="square">
            <a:spAutoFit/>
          </a:bodyPr>
          <a:lstStyle/>
          <a:p>
            <a:pPr algn="ctr">
              <a:spcBef>
                <a:spcPct val="0"/>
              </a:spcBef>
            </a:pPr>
            <a:r>
              <a:rPr lang="lv-LV" sz="4400" b="1" dirty="0">
                <a:solidFill>
                  <a:srgbClr val="3892AE"/>
                </a:solidFill>
                <a:latin typeface="Arial" panose="020B0604020202020204" pitchFamily="34" charset="0"/>
                <a:ea typeface="Verdana" panose="020B0604030504040204" pitchFamily="34" charset="0"/>
                <a:cs typeface="Arial" panose="020B0604020202020204" pitchFamily="34" charset="0"/>
              </a:rPr>
              <a:t>Paldies par uzmanību!</a:t>
            </a:r>
          </a:p>
        </p:txBody>
      </p:sp>
      <p:pic>
        <p:nvPicPr>
          <p:cNvPr id="2050" name="Picture 2" descr="Attēlu rezultāti vaicājumam “jautājumi”">
            <a:hlinkClick r:id="rId5"/>
            <a:extLst>
              <a:ext uri="{FF2B5EF4-FFF2-40B4-BE49-F238E27FC236}">
                <a16:creationId xmlns:a16="http://schemas.microsoft.com/office/drawing/2014/main" id="{0D211F7F-BE12-4E10-A07A-945E4DC039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0957" y="2958968"/>
            <a:ext cx="3906386" cy="2015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16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590488" y="499533"/>
            <a:ext cx="7839511" cy="1658198"/>
          </a:xfrm>
        </p:spPr>
        <p:txBody>
          <a:bodyPr>
            <a:normAutofit/>
          </a:bodyPr>
          <a:lstStyle/>
          <a:p>
            <a:r>
              <a:rPr lang="lv-LV" sz="4000" b="1" dirty="0">
                <a:solidFill>
                  <a:srgbClr val="3892AE"/>
                </a:solidFill>
                <a:latin typeface="Arial" panose="020B0604020202020204" pitchFamily="34" charset="0"/>
                <a:cs typeface="Arial" panose="020B0604020202020204" pitchFamily="34" charset="0"/>
              </a:rPr>
              <a:t>Informācija par projektu</a:t>
            </a:r>
            <a:endParaRPr lang="lv-LV" sz="4000" dirty="0"/>
          </a:p>
        </p:txBody>
      </p:sp>
      <p:sp>
        <p:nvSpPr>
          <p:cNvPr id="3" name="Content Placeholder 2">
            <a:extLst>
              <a:ext uri="{FF2B5EF4-FFF2-40B4-BE49-F238E27FC236}">
                <a16:creationId xmlns:a16="http://schemas.microsoft.com/office/drawing/2014/main" id="{5D3E4D6B-EEA0-4D98-A35E-762D4015F739}"/>
              </a:ext>
            </a:extLst>
          </p:cNvPr>
          <p:cNvSpPr>
            <a:spLocks noGrp="1"/>
          </p:cNvSpPr>
          <p:nvPr>
            <p:ph idx="1"/>
          </p:nvPr>
        </p:nvSpPr>
        <p:spPr>
          <a:xfrm>
            <a:off x="676274" y="1856254"/>
            <a:ext cx="10753725" cy="4186737"/>
          </a:xfrm>
        </p:spPr>
        <p:txBody>
          <a:bodyPr>
            <a:noAutofit/>
          </a:bodyPr>
          <a:lstStyle/>
          <a:p>
            <a:pPr>
              <a:spcAft>
                <a:spcPts val="300"/>
              </a:spcAft>
            </a:pPr>
            <a:r>
              <a:rPr lang="lv-LV" sz="1600" b="1" dirty="0">
                <a:solidFill>
                  <a:srgbClr val="3892AE"/>
                </a:solidFill>
                <a:latin typeface="Arial" panose="020B0604020202020204" pitchFamily="34" charset="0"/>
                <a:cs typeface="Arial" panose="020B0604020202020204" pitchFamily="34" charset="0"/>
              </a:rPr>
              <a:t>Projekta nosaukums: </a:t>
            </a:r>
            <a:r>
              <a:rPr lang="lv-LV" sz="1600" dirty="0">
                <a:latin typeface="Arial" panose="020B0604020202020204" pitchFamily="34" charset="0"/>
                <a:cs typeface="Arial" panose="020B0604020202020204" pitchFamily="34" charset="0"/>
              </a:rPr>
              <a:t>«Būvniecības procesu un informācijas sistēmas attīstība» (2.kārta)</a:t>
            </a:r>
          </a:p>
          <a:p>
            <a:pPr>
              <a:spcAft>
                <a:spcPts val="300"/>
              </a:spcAft>
            </a:pPr>
            <a:r>
              <a:rPr lang="lv-LV" sz="1600" b="1" dirty="0">
                <a:solidFill>
                  <a:srgbClr val="3892AE"/>
                </a:solidFill>
                <a:latin typeface="Arial" panose="020B0604020202020204" pitchFamily="34" charset="0"/>
                <a:cs typeface="Arial" panose="020B0604020202020204" pitchFamily="34" charset="0"/>
              </a:rPr>
              <a:t>Finansējums: </a:t>
            </a:r>
            <a:r>
              <a:rPr lang="lv-LV" sz="1600" i="1" dirty="0">
                <a:latin typeface="Arial" panose="020B0604020202020204" pitchFamily="34" charset="0"/>
                <a:cs typeface="Arial" panose="020B0604020202020204" pitchFamily="34" charset="0"/>
              </a:rPr>
              <a:t>Kopējais finansējums – 3 075 000.00 EUR</a:t>
            </a:r>
          </a:p>
          <a:p>
            <a:pPr>
              <a:spcAft>
                <a:spcPts val="300"/>
              </a:spcAft>
            </a:pPr>
            <a:r>
              <a:rPr lang="lv-LV" sz="1600" b="1" dirty="0">
                <a:solidFill>
                  <a:srgbClr val="3892AE"/>
                </a:solidFill>
                <a:latin typeface="Arial" panose="020B0604020202020204" pitchFamily="34" charset="0"/>
                <a:cs typeface="Arial" panose="020B0604020202020204" pitchFamily="34" charset="0"/>
              </a:rPr>
              <a:t>Īstenošanas termiņš: </a:t>
            </a:r>
            <a:r>
              <a:rPr lang="lv-LV" sz="1600" dirty="0">
                <a:latin typeface="Arial" panose="020B0604020202020204" pitchFamily="34" charset="0"/>
                <a:cs typeface="Arial" panose="020B0604020202020204" pitchFamily="34" charset="0"/>
              </a:rPr>
              <a:t>36 mēneši </a:t>
            </a:r>
          </a:p>
          <a:p>
            <a:pPr>
              <a:spcAft>
                <a:spcPts val="300"/>
              </a:spcAft>
            </a:pPr>
            <a:r>
              <a:rPr lang="lv-LV" sz="1600" b="1" dirty="0">
                <a:solidFill>
                  <a:srgbClr val="3892AE"/>
                </a:solidFill>
                <a:latin typeface="Arial" panose="020B0604020202020204" pitchFamily="34" charset="0"/>
                <a:cs typeface="Arial" panose="020B0604020202020204" pitchFamily="34" charset="0"/>
              </a:rPr>
              <a:t>Sadarbības partneri: </a:t>
            </a:r>
            <a:r>
              <a:rPr lang="lv-LV" sz="1600" dirty="0">
                <a:latin typeface="Arial" panose="020B0604020202020204" pitchFamily="34" charset="0"/>
                <a:cs typeface="Arial" panose="020B0604020202020204" pitchFamily="34" charset="0"/>
              </a:rPr>
              <a:t>EM, TA, VRAA, VZD, PMLP, Latvijas Nacionālais arhīvs, LVĢMC, ZMNĪ</a:t>
            </a:r>
          </a:p>
          <a:p>
            <a:pPr>
              <a:spcAft>
                <a:spcPts val="300"/>
              </a:spcAft>
            </a:pPr>
            <a:r>
              <a:rPr lang="lv-LV" sz="1600" b="1" dirty="0">
                <a:solidFill>
                  <a:schemeClr val="accent1">
                    <a:lumMod val="75000"/>
                  </a:schemeClr>
                </a:solidFill>
                <a:latin typeface="Arial" panose="020B0604020202020204" pitchFamily="34" charset="0"/>
                <a:cs typeface="Arial" panose="020B0604020202020204" pitchFamily="34" charset="0"/>
              </a:rPr>
              <a:t>Projekta mērķis: </a:t>
            </a:r>
            <a:r>
              <a:rPr lang="lv-LV" sz="1600" dirty="0">
                <a:latin typeface="Arial" panose="020B0604020202020204" pitchFamily="34" charset="0"/>
                <a:cs typeface="Arial" panose="020B0604020202020204" pitchFamily="34" charset="0"/>
              </a:rPr>
              <a:t>Būvniecības informācijas sistēmas pilnveidošana, ieskaitot:</a:t>
            </a:r>
          </a:p>
          <a:p>
            <a:pPr>
              <a:spcBef>
                <a:spcPts val="600"/>
              </a:spcBef>
            </a:pPr>
            <a:r>
              <a:rPr lang="lv-LV" sz="1600" dirty="0">
                <a:latin typeface="Arial" panose="020B0604020202020204" pitchFamily="34" charset="0"/>
                <a:cs typeface="Arial" panose="020B0604020202020204" pitchFamily="34" charset="0"/>
              </a:rPr>
              <a:t>- procesu optimizācijas un automatizācijas turpināšanu (gan ieceres iesniegšanas, saskaņošanas, būvniecības procesa kontroles, nodošanas un ekspluatācijas stadijām sistēmā), </a:t>
            </a:r>
          </a:p>
          <a:p>
            <a:pPr>
              <a:spcBef>
                <a:spcPts val="600"/>
              </a:spcBef>
            </a:pPr>
            <a:r>
              <a:rPr lang="lv-LV" sz="1600" dirty="0">
                <a:latin typeface="Arial" panose="020B0604020202020204" pitchFamily="34" charset="0"/>
                <a:cs typeface="Arial" panose="020B0604020202020204" pitchFamily="34" charset="0"/>
              </a:rPr>
              <a:t>- administratīvā sloga ietekmes mazināšanas veicināšanai, </a:t>
            </a:r>
          </a:p>
          <a:p>
            <a:pPr>
              <a:spcBef>
                <a:spcPts val="600"/>
              </a:spcBef>
            </a:pPr>
            <a:r>
              <a:rPr lang="lv-LV" sz="1600" dirty="0">
                <a:latin typeface="Arial" panose="020B0604020202020204" pitchFamily="34" charset="0"/>
                <a:cs typeface="Arial" panose="020B0604020202020204" pitchFamily="34" charset="0"/>
              </a:rPr>
              <a:t>- automatizēta analītisku lēmumu pieņemšanas rīka (aģenta) izveide, </a:t>
            </a:r>
          </a:p>
          <a:p>
            <a:pPr>
              <a:spcBef>
                <a:spcPts val="600"/>
              </a:spcBef>
            </a:pPr>
            <a:r>
              <a:rPr lang="lv-LV" sz="1600" dirty="0">
                <a:latin typeface="Arial" panose="020B0604020202020204" pitchFamily="34" charset="0"/>
                <a:cs typeface="Arial" panose="020B0604020202020204" pitchFamily="34" charset="0"/>
              </a:rPr>
              <a:t>- sistēmas uzlabošana tādā mērā, lai tā kalpotu par vienotu platformu jebkuras būves dzīvescikla pārvaldībai no ieceres līdz ekspluatācijas beigām, </a:t>
            </a:r>
          </a:p>
          <a:p>
            <a:pPr>
              <a:spcBef>
                <a:spcPts val="600"/>
              </a:spcBef>
            </a:pPr>
            <a:r>
              <a:rPr lang="lv-LV" sz="1600" dirty="0">
                <a:latin typeface="Arial" panose="020B0604020202020204" pitchFamily="34" charset="0"/>
                <a:cs typeface="Arial" panose="020B0604020202020204" pitchFamily="34" charset="0"/>
              </a:rPr>
              <a:t>- likt stabilu pamatu BIM procesu ieviešanai Latvijā un nodrošinātu nepieciešamo platformu no valsts informācijas sistēmas puses. </a:t>
            </a:r>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solidFill>
                  <a:schemeClr val="tx1">
                    <a:alpha val="25000"/>
                  </a:schemeClr>
                </a:solidFill>
              </a:rPr>
              <a:t>2</a:t>
            </a:fld>
            <a:endParaRPr lang="lv-LV" sz="1600" dirty="0">
              <a:solidFill>
                <a:schemeClr val="tx1">
                  <a:alpha val="25000"/>
                </a:schemeClr>
              </a:solidFill>
            </a:endParaRPr>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spTree>
    <p:extLst>
      <p:ext uri="{BB962C8B-B14F-4D97-AF65-F5344CB8AC3E}">
        <p14:creationId xmlns:p14="http://schemas.microsoft.com/office/powerpoint/2010/main" val="253993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590488" y="499533"/>
            <a:ext cx="7839511" cy="883994"/>
          </a:xfrm>
        </p:spPr>
        <p:txBody>
          <a:bodyPr>
            <a:normAutofit/>
          </a:bodyPr>
          <a:lstStyle/>
          <a:p>
            <a:r>
              <a:rPr lang="lv-LV" sz="4000" b="1" dirty="0">
                <a:solidFill>
                  <a:srgbClr val="3892AE"/>
                </a:solidFill>
                <a:latin typeface="Arial" panose="020B0604020202020204" pitchFamily="34" charset="0"/>
                <a:cs typeface="Arial" panose="020B0604020202020204" pitchFamily="34" charset="0"/>
              </a:rPr>
              <a:t>Darbības procesi</a:t>
            </a:r>
            <a:endParaRPr lang="lv-LV" sz="4000" dirty="0"/>
          </a:p>
        </p:txBody>
      </p:sp>
      <p:sp>
        <p:nvSpPr>
          <p:cNvPr id="3" name="Content Placeholder 2">
            <a:extLst>
              <a:ext uri="{FF2B5EF4-FFF2-40B4-BE49-F238E27FC236}">
                <a16:creationId xmlns:a16="http://schemas.microsoft.com/office/drawing/2014/main" id="{5D3E4D6B-EEA0-4D98-A35E-762D4015F739}"/>
              </a:ext>
            </a:extLst>
          </p:cNvPr>
          <p:cNvSpPr>
            <a:spLocks noGrp="1"/>
          </p:cNvSpPr>
          <p:nvPr>
            <p:ph idx="1"/>
          </p:nvPr>
        </p:nvSpPr>
        <p:spPr>
          <a:xfrm>
            <a:off x="676274" y="1595594"/>
            <a:ext cx="10753725" cy="4280818"/>
          </a:xfrm>
        </p:spPr>
        <p:txBody>
          <a:bodyPr>
            <a:noAutofit/>
          </a:bodyPr>
          <a:lstStyle/>
          <a:p>
            <a:pPr>
              <a:spcAft>
                <a:spcPts val="300"/>
              </a:spcAft>
            </a:pPr>
            <a:endParaRPr lang="lv-LV" sz="1600" dirty="0">
              <a:latin typeface="Arial" panose="020B0604020202020204" pitchFamily="34" charset="0"/>
              <a:cs typeface="Arial" panose="020B0604020202020204" pitchFamily="34" charset="0"/>
            </a:endParaRPr>
          </a:p>
          <a:p>
            <a:pPr>
              <a:spcAft>
                <a:spcPts val="300"/>
              </a:spcAft>
            </a:pPr>
            <a:endParaRPr lang="lv-LV" sz="1600" dirty="0">
              <a:latin typeface="Arial" panose="020B0604020202020204" pitchFamily="34" charset="0"/>
              <a:cs typeface="Arial" panose="020B0604020202020204" pitchFamily="34" charset="0"/>
            </a:endParaRPr>
          </a:p>
          <a:p>
            <a:pPr>
              <a:spcAft>
                <a:spcPts val="300"/>
              </a:spcAft>
            </a:pPr>
            <a:endParaRPr lang="lv-LV" sz="1600" dirty="0">
              <a:latin typeface="Arial" panose="020B0604020202020204" pitchFamily="34" charset="0"/>
              <a:cs typeface="Arial" panose="020B0604020202020204" pitchFamily="34" charset="0"/>
            </a:endParaRPr>
          </a:p>
          <a:p>
            <a:pPr marL="342900" indent="-342900">
              <a:lnSpc>
                <a:spcPct val="100000"/>
              </a:lnSpc>
              <a:spcBef>
                <a:spcPts val="0"/>
              </a:spcBef>
              <a:buFont typeface="+mj-lt"/>
              <a:buAutoNum type="arabicPeriod"/>
            </a:pPr>
            <a:endParaRPr lang="lv-LV" sz="1400" dirty="0">
              <a:latin typeface="Arial" panose="020B0604020202020204" pitchFamily="34" charset="0"/>
              <a:cs typeface="Arial" panose="020B0604020202020204" pitchFamily="34" charset="0"/>
            </a:endParaRPr>
          </a:p>
          <a:p>
            <a:pPr marL="342900" indent="-342900">
              <a:lnSpc>
                <a:spcPct val="100000"/>
              </a:lnSpc>
              <a:spcBef>
                <a:spcPts val="0"/>
              </a:spcBef>
              <a:buFont typeface="+mj-lt"/>
              <a:buAutoNum type="arabicPeriod"/>
            </a:pPr>
            <a:endParaRPr lang="lv-LV" sz="1400" dirty="0">
              <a:latin typeface="Arial" panose="020B0604020202020204" pitchFamily="34" charset="0"/>
              <a:cs typeface="Arial" panose="020B0604020202020204" pitchFamily="34" charset="0"/>
            </a:endParaRPr>
          </a:p>
          <a:p>
            <a:pPr marL="342900" indent="-342900">
              <a:lnSpc>
                <a:spcPct val="100000"/>
              </a:lnSpc>
              <a:spcBef>
                <a:spcPts val="0"/>
              </a:spcBef>
              <a:buFont typeface="+mj-lt"/>
              <a:buAutoNum type="arabicPeriod"/>
            </a:pPr>
            <a:r>
              <a:rPr lang="lv-LV" sz="1400" dirty="0">
                <a:latin typeface="Arial" panose="020B0604020202020204" pitchFamily="34" charset="0"/>
                <a:cs typeface="Arial" panose="020B0604020202020204" pitchFamily="34" charset="0"/>
              </a:rPr>
              <a:t>Būvniecības ieceru un būvprojektu izskatīšana un saskaņošanas process</a:t>
            </a:r>
          </a:p>
          <a:p>
            <a:pPr marL="342900" indent="-342900">
              <a:lnSpc>
                <a:spcPct val="100000"/>
              </a:lnSpc>
              <a:spcBef>
                <a:spcPts val="0"/>
              </a:spcBef>
              <a:buFont typeface="+mj-lt"/>
              <a:buAutoNum type="arabicPeriod"/>
            </a:pPr>
            <a:r>
              <a:rPr lang="lv-LV" sz="1400" dirty="0">
                <a:latin typeface="Arial" panose="020B0604020202020204" pitchFamily="34" charset="0"/>
                <a:cs typeface="Arial" panose="020B0604020202020204" pitchFamily="34" charset="0"/>
              </a:rPr>
              <a:t>Būvniecības procesa uzraudzības process</a:t>
            </a:r>
          </a:p>
          <a:p>
            <a:pPr marL="342900" indent="-342900">
              <a:lnSpc>
                <a:spcPct val="100000"/>
              </a:lnSpc>
              <a:spcBef>
                <a:spcPts val="0"/>
              </a:spcBef>
              <a:buFont typeface="+mj-lt"/>
              <a:buAutoNum type="arabicPeriod"/>
            </a:pPr>
            <a:r>
              <a:rPr lang="lv-LV" sz="1400" dirty="0">
                <a:latin typeface="Arial" panose="020B0604020202020204" pitchFamily="34" charset="0"/>
                <a:cs typeface="Arial" panose="020B0604020202020204" pitchFamily="34" charset="0"/>
              </a:rPr>
              <a:t>Būvju ekspluatācijas uzraudzības process</a:t>
            </a:r>
          </a:p>
          <a:p>
            <a:pPr marL="342900" indent="-342900">
              <a:lnSpc>
                <a:spcPct val="100000"/>
              </a:lnSpc>
              <a:spcBef>
                <a:spcPts val="0"/>
              </a:spcBef>
              <a:buFont typeface="+mj-lt"/>
              <a:buAutoNum type="arabicPeriod"/>
            </a:pPr>
            <a:r>
              <a:rPr lang="lv-LV" sz="1400" dirty="0">
                <a:latin typeface="Arial" panose="020B0604020202020204" pitchFamily="34" charset="0"/>
                <a:cs typeface="Arial" panose="020B0604020202020204" pitchFamily="34" charset="0"/>
              </a:rPr>
              <a:t>Būvkomersantu datu pārvaldības process</a:t>
            </a:r>
          </a:p>
          <a:p>
            <a:pPr marL="342900" indent="-342900">
              <a:lnSpc>
                <a:spcPct val="100000"/>
              </a:lnSpc>
              <a:spcBef>
                <a:spcPts val="0"/>
              </a:spcBef>
              <a:buFont typeface="+mj-lt"/>
              <a:buAutoNum type="arabicPeriod"/>
            </a:pPr>
            <a:r>
              <a:rPr lang="lv-LV" sz="1400" dirty="0" err="1">
                <a:latin typeface="Arial" panose="020B0604020202020204" pitchFamily="34" charset="0"/>
                <a:cs typeface="Arial" panose="020B0604020202020204" pitchFamily="34" charset="0"/>
              </a:rPr>
              <a:t>Būvspeciālistu</a:t>
            </a:r>
            <a:r>
              <a:rPr lang="lv-LV" sz="1400" dirty="0">
                <a:latin typeface="Arial" panose="020B0604020202020204" pitchFamily="34" charset="0"/>
                <a:cs typeface="Arial" panose="020B0604020202020204" pitchFamily="34" charset="0"/>
              </a:rPr>
              <a:t> datu pārvaldības process</a:t>
            </a:r>
          </a:p>
          <a:p>
            <a:pPr marL="342900" indent="-342900">
              <a:lnSpc>
                <a:spcPct val="100000"/>
              </a:lnSpc>
              <a:spcBef>
                <a:spcPts val="0"/>
              </a:spcBef>
              <a:buFont typeface="+mj-lt"/>
              <a:buAutoNum type="arabicPeriod"/>
            </a:pPr>
            <a:r>
              <a:rPr lang="lv-LV" sz="1400" dirty="0">
                <a:latin typeface="Arial" panose="020B0604020202020204" pitchFamily="34" charset="0"/>
                <a:cs typeface="Arial" panose="020B0604020202020204" pitchFamily="34" charset="0"/>
              </a:rPr>
              <a:t>Ēku energoefektivitātes pārvaldības process</a:t>
            </a:r>
          </a:p>
          <a:p>
            <a:pPr marL="342900" indent="-342900">
              <a:lnSpc>
                <a:spcPct val="100000"/>
              </a:lnSpc>
              <a:spcBef>
                <a:spcPts val="0"/>
              </a:spcBef>
              <a:buFont typeface="+mj-lt"/>
              <a:buAutoNum type="arabicPeriod"/>
            </a:pPr>
            <a:r>
              <a:rPr lang="lv-LV" sz="1400" dirty="0">
                <a:latin typeface="Arial" panose="020B0604020202020204" pitchFamily="34" charset="0"/>
                <a:cs typeface="Arial" panose="020B0604020202020204" pitchFamily="34" charset="0"/>
              </a:rPr>
              <a:t>Būvniecības atkritumu/būvgružu uzskaite process</a:t>
            </a:r>
          </a:p>
          <a:p>
            <a:pPr marL="342900" indent="-342900">
              <a:lnSpc>
                <a:spcPct val="100000"/>
              </a:lnSpc>
              <a:spcBef>
                <a:spcPts val="0"/>
              </a:spcBef>
              <a:buFont typeface="+mj-lt"/>
              <a:buAutoNum type="arabicPeriod"/>
            </a:pPr>
            <a:r>
              <a:rPr lang="lv-LV" sz="1400" dirty="0">
                <a:solidFill>
                  <a:schemeClr val="tx1"/>
                </a:solidFill>
                <a:latin typeface="Arial" panose="020B0604020202020204" pitchFamily="34" charset="0"/>
                <a:cs typeface="Arial" panose="020B0604020202020204" pitchFamily="34" charset="0"/>
              </a:rPr>
              <a:t>Apziņošanas un informēšanas process</a:t>
            </a:r>
          </a:p>
          <a:p>
            <a:pPr>
              <a:spcAft>
                <a:spcPts val="300"/>
              </a:spcAft>
            </a:pPr>
            <a:endParaRPr lang="lv-LV" sz="16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941"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solidFill>
                  <a:schemeClr val="tx1">
                    <a:alpha val="25000"/>
                  </a:schemeClr>
                </a:solidFill>
              </a:rPr>
              <a:t>3</a:t>
            </a:fld>
            <a:endParaRPr lang="lv-LV" sz="1600" dirty="0">
              <a:solidFill>
                <a:schemeClr val="tx1">
                  <a:alpha val="25000"/>
                </a:schemeClr>
              </a:solidFill>
            </a:endParaRPr>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881" y="5865971"/>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graphicFrame>
        <p:nvGraphicFramePr>
          <p:cNvPr id="4" name="Table 3">
            <a:extLst>
              <a:ext uri="{FF2B5EF4-FFF2-40B4-BE49-F238E27FC236}">
                <a16:creationId xmlns:a16="http://schemas.microsoft.com/office/drawing/2014/main" id="{A6B243F1-231C-454F-906A-9B918015911B}"/>
              </a:ext>
            </a:extLst>
          </p:cNvPr>
          <p:cNvGraphicFramePr>
            <a:graphicFrameLocks noGrp="1"/>
          </p:cNvGraphicFramePr>
          <p:nvPr>
            <p:extLst>
              <p:ext uri="{D42A27DB-BD31-4B8C-83A1-F6EECF244321}">
                <p14:modId xmlns:p14="http://schemas.microsoft.com/office/powerpoint/2010/main" val="2808959191"/>
              </p:ext>
            </p:extLst>
          </p:nvPr>
        </p:nvGraphicFramePr>
        <p:xfrm>
          <a:off x="719137" y="1698435"/>
          <a:ext cx="10753725" cy="937260"/>
        </p:xfrm>
        <a:graphic>
          <a:graphicData uri="http://schemas.openxmlformats.org/drawingml/2006/table">
            <a:tbl>
              <a:tblPr firstRow="1" firstCol="1" bandRow="1">
                <a:tableStyleId>{5C22544A-7EE6-4342-B048-85BDC9FD1C3A}</a:tableStyleId>
              </a:tblPr>
              <a:tblGrid>
                <a:gridCol w="397518">
                  <a:extLst>
                    <a:ext uri="{9D8B030D-6E8A-4147-A177-3AD203B41FA5}">
                      <a16:colId xmlns:a16="http://schemas.microsoft.com/office/drawing/2014/main" val="1419110177"/>
                    </a:ext>
                  </a:extLst>
                </a:gridCol>
                <a:gridCol w="3903972">
                  <a:extLst>
                    <a:ext uri="{9D8B030D-6E8A-4147-A177-3AD203B41FA5}">
                      <a16:colId xmlns:a16="http://schemas.microsoft.com/office/drawing/2014/main" val="3307834569"/>
                    </a:ext>
                  </a:extLst>
                </a:gridCol>
                <a:gridCol w="2150745">
                  <a:extLst>
                    <a:ext uri="{9D8B030D-6E8A-4147-A177-3AD203B41FA5}">
                      <a16:colId xmlns:a16="http://schemas.microsoft.com/office/drawing/2014/main" val="20523198"/>
                    </a:ext>
                  </a:extLst>
                </a:gridCol>
                <a:gridCol w="2150745">
                  <a:extLst>
                    <a:ext uri="{9D8B030D-6E8A-4147-A177-3AD203B41FA5}">
                      <a16:colId xmlns:a16="http://schemas.microsoft.com/office/drawing/2014/main" val="3939138698"/>
                    </a:ext>
                  </a:extLst>
                </a:gridCol>
                <a:gridCol w="2150745">
                  <a:extLst>
                    <a:ext uri="{9D8B030D-6E8A-4147-A177-3AD203B41FA5}">
                      <a16:colId xmlns:a16="http://schemas.microsoft.com/office/drawing/2014/main" val="3900103009"/>
                    </a:ext>
                  </a:extLst>
                </a:gridCol>
              </a:tblGrid>
              <a:tr h="0">
                <a:tc>
                  <a:txBody>
                    <a:bodyPr/>
                    <a:lstStyle/>
                    <a:p>
                      <a:pPr>
                        <a:spcAft>
                          <a:spcPts val="0"/>
                        </a:spcAft>
                      </a:pPr>
                      <a:r>
                        <a:rPr lang="lv-LV" sz="1400" dirty="0">
                          <a:effectLst/>
                        </a:rPr>
                        <a:t> </a:t>
                      </a:r>
                      <a:endParaRPr lang="lv-LV" sz="1400" dirty="0">
                        <a:effectLst/>
                        <a:latin typeface="Times New Roman" panose="02020603050405020304" pitchFamily="18" charset="0"/>
                        <a:ea typeface="Times New Roman" panose="02020603050405020304" pitchFamily="18" charset="0"/>
                      </a:endParaRPr>
                    </a:p>
                  </a:txBody>
                  <a:tcPr marL="13970" marR="13970" marT="13970" marB="13970" anchor="ctr"/>
                </a:tc>
                <a:tc>
                  <a:txBody>
                    <a:bodyPr/>
                    <a:lstStyle/>
                    <a:p>
                      <a:pPr>
                        <a:spcAft>
                          <a:spcPts val="0"/>
                        </a:spcAft>
                      </a:pPr>
                      <a:r>
                        <a:rPr lang="lv-LV" sz="1400">
                          <a:effectLst/>
                        </a:rPr>
                        <a:t>Iznākuma rādītājs</a:t>
                      </a:r>
                      <a:endParaRPr lang="lv-LV" sz="1400">
                        <a:effectLst/>
                        <a:latin typeface="Times New Roman" panose="02020603050405020304" pitchFamily="18" charset="0"/>
                        <a:ea typeface="Times New Roman" panose="02020603050405020304" pitchFamily="18" charset="0"/>
                      </a:endParaRPr>
                    </a:p>
                  </a:txBody>
                  <a:tcPr marL="13970" marR="13970" marT="13970" marB="13970" anchor="ctr"/>
                </a:tc>
                <a:tc>
                  <a:txBody>
                    <a:bodyPr/>
                    <a:lstStyle/>
                    <a:p>
                      <a:pPr>
                        <a:spcAft>
                          <a:spcPts val="0"/>
                        </a:spcAft>
                      </a:pPr>
                      <a:r>
                        <a:rPr lang="lv-LV" sz="1400" dirty="0">
                          <a:effectLst/>
                        </a:rPr>
                        <a:t>Mērvienība</a:t>
                      </a:r>
                      <a:endParaRPr lang="lv-LV" sz="1400" dirty="0">
                        <a:effectLst/>
                        <a:latin typeface="Times New Roman" panose="02020603050405020304" pitchFamily="18" charset="0"/>
                        <a:ea typeface="Times New Roman" panose="02020603050405020304" pitchFamily="18" charset="0"/>
                      </a:endParaRPr>
                    </a:p>
                  </a:txBody>
                  <a:tcPr marL="13970" marR="13970" marT="13970" marB="13970" anchor="ctr"/>
                </a:tc>
                <a:tc>
                  <a:txBody>
                    <a:bodyPr/>
                    <a:lstStyle/>
                    <a:p>
                      <a:pPr>
                        <a:spcAft>
                          <a:spcPts val="0"/>
                        </a:spcAft>
                      </a:pPr>
                      <a:r>
                        <a:rPr lang="lv-LV" sz="1400">
                          <a:effectLst/>
                        </a:rPr>
                        <a:t>Starpvērtība (2 gadi pēc projekta sākuma)</a:t>
                      </a:r>
                      <a:endParaRPr lang="lv-LV" sz="1400">
                        <a:effectLst/>
                        <a:latin typeface="Times New Roman" panose="02020603050405020304" pitchFamily="18" charset="0"/>
                        <a:ea typeface="Times New Roman" panose="02020603050405020304" pitchFamily="18" charset="0"/>
                      </a:endParaRPr>
                    </a:p>
                  </a:txBody>
                  <a:tcPr marL="13970" marR="13970" marT="13970" marB="13970" anchor="ctr"/>
                </a:tc>
                <a:tc>
                  <a:txBody>
                    <a:bodyPr/>
                    <a:lstStyle/>
                    <a:p>
                      <a:pPr>
                        <a:spcAft>
                          <a:spcPts val="0"/>
                        </a:spcAft>
                      </a:pPr>
                      <a:r>
                        <a:rPr lang="lv-LV" sz="1400">
                          <a:effectLst/>
                        </a:rPr>
                        <a:t>Sasniedzamā vērtība projekta beigās</a:t>
                      </a:r>
                      <a:endParaRPr lang="lv-LV" sz="1400">
                        <a:effectLst/>
                        <a:latin typeface="Times New Roman" panose="02020603050405020304" pitchFamily="18" charset="0"/>
                        <a:ea typeface="Times New Roman" panose="02020603050405020304" pitchFamily="18" charset="0"/>
                      </a:endParaRPr>
                    </a:p>
                  </a:txBody>
                  <a:tcPr marL="13970" marR="13970" marT="13970" marB="13970" anchor="ctr"/>
                </a:tc>
                <a:extLst>
                  <a:ext uri="{0D108BD9-81ED-4DB2-BD59-A6C34878D82A}">
                    <a16:rowId xmlns:a16="http://schemas.microsoft.com/office/drawing/2014/main" val="3768024195"/>
                  </a:ext>
                </a:extLst>
              </a:tr>
              <a:tr h="0">
                <a:tc>
                  <a:txBody>
                    <a:bodyPr/>
                    <a:lstStyle/>
                    <a:p>
                      <a:pPr>
                        <a:spcAft>
                          <a:spcPts val="0"/>
                        </a:spcAft>
                      </a:pPr>
                      <a:r>
                        <a:rPr lang="lv-LV" sz="1400">
                          <a:effectLst/>
                        </a:rPr>
                        <a:t>1.</a:t>
                      </a:r>
                      <a:endParaRPr lang="lv-LV" sz="1400">
                        <a:effectLst/>
                        <a:latin typeface="Times New Roman" panose="02020603050405020304" pitchFamily="18" charset="0"/>
                        <a:ea typeface="Times New Roman" panose="02020603050405020304" pitchFamily="18" charset="0"/>
                      </a:endParaRPr>
                    </a:p>
                  </a:txBody>
                  <a:tcPr marL="13970" marR="13970" marT="13970" marB="13970" anchor="ctr"/>
                </a:tc>
                <a:tc>
                  <a:txBody>
                    <a:bodyPr/>
                    <a:lstStyle/>
                    <a:p>
                      <a:pPr>
                        <a:spcAft>
                          <a:spcPts val="0"/>
                        </a:spcAft>
                      </a:pPr>
                      <a:r>
                        <a:rPr lang="lv-LV" sz="1400">
                          <a:effectLst/>
                        </a:rPr>
                        <a:t>Pilnveidoti BIS darbību procesi</a:t>
                      </a:r>
                      <a:endParaRPr lang="lv-LV" sz="1400">
                        <a:effectLst/>
                        <a:latin typeface="Times New Roman" panose="02020603050405020304" pitchFamily="18" charset="0"/>
                        <a:ea typeface="Times New Roman" panose="02020603050405020304" pitchFamily="18" charset="0"/>
                      </a:endParaRPr>
                    </a:p>
                  </a:txBody>
                  <a:tcPr marL="13970" marR="13970" marT="13970" marB="13970" anchor="ctr"/>
                </a:tc>
                <a:tc>
                  <a:txBody>
                    <a:bodyPr/>
                    <a:lstStyle/>
                    <a:p>
                      <a:pPr>
                        <a:spcAft>
                          <a:spcPts val="0"/>
                        </a:spcAft>
                      </a:pPr>
                      <a:r>
                        <a:rPr lang="lv-LV" sz="1400" dirty="0">
                          <a:effectLst/>
                        </a:rPr>
                        <a:t>skaits</a:t>
                      </a:r>
                      <a:endParaRPr lang="lv-LV" sz="1400" dirty="0">
                        <a:effectLst/>
                        <a:latin typeface="Times New Roman" panose="02020603050405020304" pitchFamily="18" charset="0"/>
                        <a:ea typeface="Times New Roman" panose="02020603050405020304" pitchFamily="18" charset="0"/>
                      </a:endParaRPr>
                    </a:p>
                  </a:txBody>
                  <a:tcPr marL="13970" marR="13970" marT="13970" marB="13970" anchor="ctr"/>
                </a:tc>
                <a:tc>
                  <a:txBody>
                    <a:bodyPr/>
                    <a:lstStyle/>
                    <a:p>
                      <a:pPr>
                        <a:spcAft>
                          <a:spcPts val="0"/>
                        </a:spcAft>
                      </a:pPr>
                      <a:r>
                        <a:rPr lang="lv-LV" sz="1400" dirty="0">
                          <a:effectLst/>
                          <a:latin typeface="Times New Roman" panose="02020603050405020304" pitchFamily="18" charset="0"/>
                          <a:ea typeface="Times New Roman" panose="02020603050405020304" pitchFamily="18" charset="0"/>
                        </a:rPr>
                        <a:t>4</a:t>
                      </a:r>
                    </a:p>
                  </a:txBody>
                  <a:tcPr marL="13970" marR="13970" marT="13970" marB="13970" anchor="ctr"/>
                </a:tc>
                <a:tc>
                  <a:txBody>
                    <a:bodyPr/>
                    <a:lstStyle/>
                    <a:p>
                      <a:pPr>
                        <a:spcAft>
                          <a:spcPts val="0"/>
                        </a:spcAft>
                      </a:pPr>
                      <a:r>
                        <a:rPr lang="lv-LV" sz="1400" dirty="0">
                          <a:effectLst/>
                          <a:latin typeface="Times New Roman" panose="02020603050405020304" pitchFamily="18" charset="0"/>
                          <a:ea typeface="Times New Roman" panose="02020603050405020304" pitchFamily="18" charset="0"/>
                        </a:rPr>
                        <a:t>8</a:t>
                      </a:r>
                    </a:p>
                  </a:txBody>
                  <a:tcPr marL="13970" marR="13970" marT="13970" marB="13970" anchor="ctr"/>
                </a:tc>
                <a:extLst>
                  <a:ext uri="{0D108BD9-81ED-4DB2-BD59-A6C34878D82A}">
                    <a16:rowId xmlns:a16="http://schemas.microsoft.com/office/drawing/2014/main" val="2245942267"/>
                  </a:ext>
                </a:extLst>
              </a:tr>
              <a:tr h="0">
                <a:tc>
                  <a:txBody>
                    <a:bodyPr/>
                    <a:lstStyle/>
                    <a:p>
                      <a:pPr>
                        <a:spcAft>
                          <a:spcPts val="0"/>
                        </a:spcAft>
                      </a:pPr>
                      <a:r>
                        <a:rPr lang="lv-LV" sz="1400">
                          <a:effectLst/>
                        </a:rPr>
                        <a:t>2.</a:t>
                      </a:r>
                      <a:endParaRPr lang="lv-LV" sz="1400">
                        <a:effectLst/>
                        <a:latin typeface="Times New Roman" panose="02020603050405020304" pitchFamily="18" charset="0"/>
                        <a:ea typeface="Times New Roman" panose="02020603050405020304" pitchFamily="18" charset="0"/>
                      </a:endParaRPr>
                    </a:p>
                  </a:txBody>
                  <a:tcPr marL="13970" marR="13970" marT="13970" marB="13970" anchor="ctr"/>
                </a:tc>
                <a:tc>
                  <a:txBody>
                    <a:bodyPr/>
                    <a:lstStyle/>
                    <a:p>
                      <a:pPr>
                        <a:spcAft>
                          <a:spcPts val="0"/>
                        </a:spcAft>
                      </a:pPr>
                      <a:r>
                        <a:rPr lang="lv-LV" sz="1400" dirty="0">
                          <a:effectLst/>
                        </a:rPr>
                        <a:t>Pilnveidotas/papildinātas BIS atvērto datu kopas</a:t>
                      </a:r>
                      <a:endParaRPr lang="lv-LV" sz="1400" dirty="0">
                        <a:effectLst/>
                        <a:latin typeface="Times New Roman" panose="02020603050405020304" pitchFamily="18" charset="0"/>
                        <a:ea typeface="Times New Roman" panose="02020603050405020304" pitchFamily="18" charset="0"/>
                      </a:endParaRPr>
                    </a:p>
                  </a:txBody>
                  <a:tcPr marL="13970" marR="13970" marT="13970" marB="13970" anchor="ctr"/>
                </a:tc>
                <a:tc>
                  <a:txBody>
                    <a:bodyPr/>
                    <a:lstStyle/>
                    <a:p>
                      <a:pPr>
                        <a:spcAft>
                          <a:spcPts val="0"/>
                        </a:spcAft>
                      </a:pPr>
                      <a:r>
                        <a:rPr lang="lv-LV" sz="1400">
                          <a:effectLst/>
                        </a:rPr>
                        <a:t>skaits</a:t>
                      </a:r>
                      <a:endParaRPr lang="lv-LV" sz="1400">
                        <a:effectLst/>
                        <a:latin typeface="Times New Roman" panose="02020603050405020304" pitchFamily="18" charset="0"/>
                        <a:ea typeface="Times New Roman" panose="02020603050405020304" pitchFamily="18" charset="0"/>
                      </a:endParaRPr>
                    </a:p>
                  </a:txBody>
                  <a:tcPr marL="13970" marR="13970" marT="13970" marB="13970" anchor="ctr"/>
                </a:tc>
                <a:tc>
                  <a:txBody>
                    <a:bodyPr/>
                    <a:lstStyle/>
                    <a:p>
                      <a:pPr>
                        <a:spcAft>
                          <a:spcPts val="0"/>
                        </a:spcAft>
                      </a:pPr>
                      <a:r>
                        <a:rPr lang="lv-LV" sz="1400">
                          <a:effectLst/>
                        </a:rPr>
                        <a:t>4</a:t>
                      </a:r>
                      <a:endParaRPr lang="lv-LV" sz="1400">
                        <a:effectLst/>
                        <a:latin typeface="Times New Roman" panose="02020603050405020304" pitchFamily="18" charset="0"/>
                        <a:ea typeface="Times New Roman" panose="02020603050405020304" pitchFamily="18" charset="0"/>
                      </a:endParaRPr>
                    </a:p>
                  </a:txBody>
                  <a:tcPr marL="13970" marR="13970" marT="13970" marB="13970" anchor="ctr"/>
                </a:tc>
                <a:tc>
                  <a:txBody>
                    <a:bodyPr/>
                    <a:lstStyle/>
                    <a:p>
                      <a:pPr>
                        <a:spcAft>
                          <a:spcPts val="0"/>
                        </a:spcAft>
                      </a:pPr>
                      <a:r>
                        <a:rPr lang="lv-LV" sz="1400" dirty="0">
                          <a:effectLst/>
                          <a:latin typeface="Times New Roman" panose="02020603050405020304" pitchFamily="18" charset="0"/>
                          <a:ea typeface="Times New Roman" panose="02020603050405020304" pitchFamily="18" charset="0"/>
                        </a:rPr>
                        <a:t>8</a:t>
                      </a:r>
                    </a:p>
                  </a:txBody>
                  <a:tcPr marL="13970" marR="13970" marT="13970" marB="13970" anchor="ctr"/>
                </a:tc>
                <a:extLst>
                  <a:ext uri="{0D108BD9-81ED-4DB2-BD59-A6C34878D82A}">
                    <a16:rowId xmlns:a16="http://schemas.microsoft.com/office/drawing/2014/main" val="2083246735"/>
                  </a:ext>
                </a:extLst>
              </a:tr>
            </a:tbl>
          </a:graphicData>
        </a:graphic>
      </p:graphicFrame>
    </p:spTree>
    <p:extLst>
      <p:ext uri="{BB962C8B-B14F-4D97-AF65-F5344CB8AC3E}">
        <p14:creationId xmlns:p14="http://schemas.microsoft.com/office/powerpoint/2010/main" val="293743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313651" y="293685"/>
            <a:ext cx="8255497" cy="970572"/>
          </a:xfrm>
        </p:spPr>
        <p:txBody>
          <a:bodyPr>
            <a:normAutofit/>
          </a:bodyPr>
          <a:lstStyle/>
          <a:p>
            <a:r>
              <a:rPr lang="lv-LV" sz="4000" b="1" dirty="0">
                <a:solidFill>
                  <a:srgbClr val="3892AE"/>
                </a:solidFill>
                <a:latin typeface="Arial" panose="020B0604020202020204" pitchFamily="34" charset="0"/>
                <a:cs typeface="Arial" panose="020B0604020202020204" pitchFamily="34" charset="0"/>
              </a:rPr>
              <a:t>Problēmas un risinājumi</a:t>
            </a:r>
            <a:endParaRPr lang="lv-LV" sz="4000"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299"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solidFill>
                  <a:schemeClr val="tx1">
                    <a:alpha val="25000"/>
                  </a:schemeClr>
                </a:solidFill>
              </a:rPr>
              <a:t>4</a:t>
            </a:fld>
            <a:endParaRPr lang="lv-LV" sz="1600" dirty="0">
              <a:solidFill>
                <a:schemeClr val="tx1">
                  <a:alpha val="25000"/>
                </a:schemeClr>
              </a:solidFill>
            </a:endParaRPr>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0" y="5918588"/>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graphicFrame>
        <p:nvGraphicFramePr>
          <p:cNvPr id="11" name="Content Placeholder 10">
            <a:extLst>
              <a:ext uri="{FF2B5EF4-FFF2-40B4-BE49-F238E27FC236}">
                <a16:creationId xmlns:a16="http://schemas.microsoft.com/office/drawing/2014/main" id="{28E67934-16F3-4EB2-94AC-60F16D122F79}"/>
              </a:ext>
            </a:extLst>
          </p:cNvPr>
          <p:cNvGraphicFramePr>
            <a:graphicFrameLocks noGrp="1"/>
          </p:cNvGraphicFramePr>
          <p:nvPr>
            <p:ph idx="1"/>
            <p:extLst>
              <p:ext uri="{D42A27DB-BD31-4B8C-83A1-F6EECF244321}">
                <p14:modId xmlns:p14="http://schemas.microsoft.com/office/powerpoint/2010/main" val="1387044570"/>
              </p:ext>
            </p:extLst>
          </p:nvPr>
        </p:nvGraphicFramePr>
        <p:xfrm>
          <a:off x="620713" y="1787525"/>
          <a:ext cx="10753726" cy="2661920"/>
        </p:xfrm>
        <a:graphic>
          <a:graphicData uri="http://schemas.openxmlformats.org/drawingml/2006/table">
            <a:tbl>
              <a:tblPr firstRow="1" bandRow="1">
                <a:tableStyleId>{5C22544A-7EE6-4342-B048-85BDC9FD1C3A}</a:tableStyleId>
              </a:tblPr>
              <a:tblGrid>
                <a:gridCol w="5376863">
                  <a:extLst>
                    <a:ext uri="{9D8B030D-6E8A-4147-A177-3AD203B41FA5}">
                      <a16:colId xmlns:a16="http://schemas.microsoft.com/office/drawing/2014/main" val="2758936060"/>
                    </a:ext>
                  </a:extLst>
                </a:gridCol>
                <a:gridCol w="5376863">
                  <a:extLst>
                    <a:ext uri="{9D8B030D-6E8A-4147-A177-3AD203B41FA5}">
                      <a16:colId xmlns:a16="http://schemas.microsoft.com/office/drawing/2014/main" val="1133404393"/>
                    </a:ext>
                  </a:extLst>
                </a:gridCol>
              </a:tblGrid>
              <a:tr h="370840">
                <a:tc>
                  <a:txBody>
                    <a:bodyPr/>
                    <a:lstStyle/>
                    <a:p>
                      <a:r>
                        <a:rPr lang="lv-LV" dirty="0"/>
                        <a:t>Pilnveidojamā sadaļa</a:t>
                      </a:r>
                    </a:p>
                  </a:txBody>
                  <a:tcPr/>
                </a:tc>
                <a:tc>
                  <a:txBody>
                    <a:bodyPr/>
                    <a:lstStyle/>
                    <a:p>
                      <a:r>
                        <a:rPr lang="lv-LV" dirty="0"/>
                        <a:t>Risinājums</a:t>
                      </a:r>
                    </a:p>
                  </a:txBody>
                  <a:tcPr/>
                </a:tc>
                <a:extLst>
                  <a:ext uri="{0D108BD9-81ED-4DB2-BD59-A6C34878D82A}">
                    <a16:rowId xmlns:a16="http://schemas.microsoft.com/office/drawing/2014/main" val="19212699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1. Būvniecības ieceres iesniegšanas un saskaņošanas process</a:t>
                      </a:r>
                    </a:p>
                  </a:txBody>
                  <a:tcPr/>
                </a:tc>
                <a:tc>
                  <a:txBody>
                    <a:bodyPr/>
                    <a:lstStyle/>
                    <a:p>
                      <a:r>
                        <a:rPr lang="lv-LV" dirty="0"/>
                        <a:t>Daļēja procesa automatizācija, BIM projektu skaņošana</a:t>
                      </a:r>
                    </a:p>
                  </a:txBody>
                  <a:tcPr/>
                </a:tc>
                <a:extLst>
                  <a:ext uri="{0D108BD9-81ED-4DB2-BD59-A6C34878D82A}">
                    <a16:rowId xmlns:a16="http://schemas.microsoft.com/office/drawing/2014/main" val="296767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2. Ēku </a:t>
                      </a:r>
                      <a:r>
                        <a:rPr lang="lv-LV" sz="1800" b="0" kern="1200" dirty="0" err="1">
                          <a:solidFill>
                            <a:schemeClr val="dk1"/>
                          </a:solidFill>
                          <a:effectLst/>
                          <a:latin typeface="+mn-lt"/>
                          <a:ea typeface="+mn-ea"/>
                          <a:cs typeface="+mn-cs"/>
                        </a:rPr>
                        <a:t>energosertifikācija</a:t>
                      </a:r>
                      <a:r>
                        <a:rPr lang="lv-LV" sz="1800" b="0" kern="1200" dirty="0">
                          <a:solidFill>
                            <a:schemeClr val="dk1"/>
                          </a:solidFill>
                          <a:effectLst/>
                          <a:latin typeface="+mn-lt"/>
                          <a:ea typeface="+mn-ea"/>
                          <a:cs typeface="+mn-cs"/>
                        </a:rPr>
                        <a:t> - energoefektivitātes aprēķināšanas atbalsts</a:t>
                      </a:r>
                    </a:p>
                  </a:txBody>
                  <a:tcPr/>
                </a:tc>
                <a:tc>
                  <a:txBody>
                    <a:bodyPr/>
                    <a:lstStyle/>
                    <a:p>
                      <a:r>
                        <a:rPr lang="lv-LV" dirty="0"/>
                        <a:t>Funkcionalitāte ēkas energoefektivitātes sertifikācijas veikšanas atbalstam</a:t>
                      </a:r>
                    </a:p>
                  </a:txBody>
                  <a:tcPr/>
                </a:tc>
                <a:extLst>
                  <a:ext uri="{0D108BD9-81ED-4DB2-BD59-A6C34878D82A}">
                    <a16:rowId xmlns:a16="http://schemas.microsoft.com/office/drawing/2014/main" val="16542505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3. Trešo personu saskaņojumi</a:t>
                      </a:r>
                    </a:p>
                  </a:txBody>
                  <a:tcPr/>
                </a:tc>
                <a:tc>
                  <a:txBody>
                    <a:bodyPr/>
                    <a:lstStyle/>
                    <a:p>
                      <a:r>
                        <a:rPr lang="lv-LV" dirty="0"/>
                        <a:t>Automātiska trešo pušu saskaņošanas identificēšana</a:t>
                      </a:r>
                    </a:p>
                  </a:txBody>
                  <a:tcPr/>
                </a:tc>
                <a:extLst>
                  <a:ext uri="{0D108BD9-81ED-4DB2-BD59-A6C34878D82A}">
                    <a16:rowId xmlns:a16="http://schemas.microsoft.com/office/drawing/2014/main" val="25007749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4. Piekļuve būvniecības lietai un ekspluatācijas lietai</a:t>
                      </a:r>
                    </a:p>
                  </a:txBody>
                  <a:tcPr/>
                </a:tc>
                <a:tc>
                  <a:txBody>
                    <a:bodyPr/>
                    <a:lstStyle/>
                    <a:p>
                      <a:r>
                        <a:rPr lang="lv-LV" dirty="0"/>
                        <a:t>Pieprasījumu izveides, nodošanas un piekļuves saņemšanas mehānisms</a:t>
                      </a:r>
                    </a:p>
                  </a:txBody>
                  <a:tcPr/>
                </a:tc>
                <a:extLst>
                  <a:ext uri="{0D108BD9-81ED-4DB2-BD59-A6C34878D82A}">
                    <a16:rowId xmlns:a16="http://schemas.microsoft.com/office/drawing/2014/main" val="3233872648"/>
                  </a:ext>
                </a:extLst>
              </a:tr>
            </a:tbl>
          </a:graphicData>
        </a:graphic>
      </p:graphicFrame>
    </p:spTree>
    <p:extLst>
      <p:ext uri="{BB962C8B-B14F-4D97-AF65-F5344CB8AC3E}">
        <p14:creationId xmlns:p14="http://schemas.microsoft.com/office/powerpoint/2010/main" val="1741384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313651" y="293685"/>
            <a:ext cx="8255497" cy="970572"/>
          </a:xfrm>
        </p:spPr>
        <p:txBody>
          <a:bodyPr>
            <a:normAutofit/>
          </a:bodyPr>
          <a:lstStyle/>
          <a:p>
            <a:r>
              <a:rPr lang="lv-LV" sz="4000" b="1" dirty="0">
                <a:solidFill>
                  <a:srgbClr val="3892AE"/>
                </a:solidFill>
                <a:latin typeface="Arial" panose="020B0604020202020204" pitchFamily="34" charset="0"/>
                <a:cs typeface="Arial" panose="020B0604020202020204" pitchFamily="34" charset="0"/>
              </a:rPr>
              <a:t>Problēmas un risinājumi</a:t>
            </a:r>
            <a:endParaRPr lang="lv-LV" sz="4000"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299"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solidFill>
                  <a:schemeClr val="tx1">
                    <a:alpha val="25000"/>
                  </a:schemeClr>
                </a:solidFill>
              </a:rPr>
              <a:t>5</a:t>
            </a:fld>
            <a:endParaRPr lang="lv-LV" sz="1600" dirty="0">
              <a:solidFill>
                <a:schemeClr val="tx1">
                  <a:alpha val="25000"/>
                </a:schemeClr>
              </a:solidFill>
            </a:endParaRPr>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0" y="5918588"/>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graphicFrame>
        <p:nvGraphicFramePr>
          <p:cNvPr id="11" name="Content Placeholder 10">
            <a:extLst>
              <a:ext uri="{FF2B5EF4-FFF2-40B4-BE49-F238E27FC236}">
                <a16:creationId xmlns:a16="http://schemas.microsoft.com/office/drawing/2014/main" id="{28E67934-16F3-4EB2-94AC-60F16D122F79}"/>
              </a:ext>
            </a:extLst>
          </p:cNvPr>
          <p:cNvGraphicFramePr>
            <a:graphicFrameLocks noGrp="1"/>
          </p:cNvGraphicFramePr>
          <p:nvPr>
            <p:ph idx="1"/>
            <p:extLst>
              <p:ext uri="{D42A27DB-BD31-4B8C-83A1-F6EECF244321}">
                <p14:modId xmlns:p14="http://schemas.microsoft.com/office/powerpoint/2010/main" val="3648481359"/>
              </p:ext>
            </p:extLst>
          </p:nvPr>
        </p:nvGraphicFramePr>
        <p:xfrm>
          <a:off x="620713" y="1787525"/>
          <a:ext cx="10753726" cy="2936240"/>
        </p:xfrm>
        <a:graphic>
          <a:graphicData uri="http://schemas.openxmlformats.org/drawingml/2006/table">
            <a:tbl>
              <a:tblPr firstRow="1" bandRow="1">
                <a:tableStyleId>{5C22544A-7EE6-4342-B048-85BDC9FD1C3A}</a:tableStyleId>
              </a:tblPr>
              <a:tblGrid>
                <a:gridCol w="5376863">
                  <a:extLst>
                    <a:ext uri="{9D8B030D-6E8A-4147-A177-3AD203B41FA5}">
                      <a16:colId xmlns:a16="http://schemas.microsoft.com/office/drawing/2014/main" val="2758936060"/>
                    </a:ext>
                  </a:extLst>
                </a:gridCol>
                <a:gridCol w="5376863">
                  <a:extLst>
                    <a:ext uri="{9D8B030D-6E8A-4147-A177-3AD203B41FA5}">
                      <a16:colId xmlns:a16="http://schemas.microsoft.com/office/drawing/2014/main" val="1133404393"/>
                    </a:ext>
                  </a:extLst>
                </a:gridCol>
              </a:tblGrid>
              <a:tr h="370840">
                <a:tc>
                  <a:txBody>
                    <a:bodyPr/>
                    <a:lstStyle/>
                    <a:p>
                      <a:r>
                        <a:rPr lang="lv-LV" dirty="0"/>
                        <a:t>Pilnveidojamā sadaļa</a:t>
                      </a:r>
                    </a:p>
                  </a:txBody>
                  <a:tcPr/>
                </a:tc>
                <a:tc>
                  <a:txBody>
                    <a:bodyPr/>
                    <a:lstStyle/>
                    <a:p>
                      <a:r>
                        <a:rPr lang="lv-LV" dirty="0"/>
                        <a:t>Risinājums</a:t>
                      </a:r>
                    </a:p>
                  </a:txBody>
                  <a:tcPr/>
                </a:tc>
                <a:extLst>
                  <a:ext uri="{0D108BD9-81ED-4DB2-BD59-A6C34878D82A}">
                    <a16:rowId xmlns:a16="http://schemas.microsoft.com/office/drawing/2014/main" val="19212699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5. Būvniecībā iesaistīto lomu darba vietu un procesu darba plūsmu pilnveide</a:t>
                      </a:r>
                    </a:p>
                  </a:txBody>
                  <a:tcPr/>
                </a:tc>
                <a:tc>
                  <a:txBody>
                    <a:bodyPr/>
                    <a:lstStyle/>
                    <a:p>
                      <a:r>
                        <a:rPr lang="lv-LV" dirty="0"/>
                        <a:t>Izveidot jaunu un pilnveidot esošu funkcionalitāti</a:t>
                      </a:r>
                    </a:p>
                  </a:txBody>
                  <a:tcPr/>
                </a:tc>
                <a:extLst>
                  <a:ext uri="{0D108BD9-81ED-4DB2-BD59-A6C34878D82A}">
                    <a16:rowId xmlns:a16="http://schemas.microsoft.com/office/drawing/2014/main" val="296767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6. Būvniecības procesa atkritumu/būvgružu utilizācijas informācijas uzskaite</a:t>
                      </a:r>
                    </a:p>
                  </a:txBody>
                  <a:tcPr/>
                </a:tc>
                <a:tc>
                  <a:txBody>
                    <a:bodyPr/>
                    <a:lstStyle/>
                    <a:p>
                      <a:r>
                        <a:rPr lang="lv-LV" dirty="0"/>
                        <a:t>Atkritumu apsaimniekošanas, pārvadāšanas un utilizācijas informācijas pieejamība </a:t>
                      </a:r>
                    </a:p>
                    <a:p>
                      <a:r>
                        <a:rPr lang="lv-LV" dirty="0"/>
                        <a:t>(</a:t>
                      </a:r>
                      <a:r>
                        <a:rPr lang="lv-LV" dirty="0" err="1"/>
                        <a:t>saskarne</a:t>
                      </a:r>
                      <a:r>
                        <a:rPr lang="lv-LV" dirty="0"/>
                        <a:t> ar BRAPUS)</a:t>
                      </a:r>
                    </a:p>
                  </a:txBody>
                  <a:tcPr/>
                </a:tc>
                <a:extLst>
                  <a:ext uri="{0D108BD9-81ED-4DB2-BD59-A6C34878D82A}">
                    <a16:rowId xmlns:a16="http://schemas.microsoft.com/office/drawing/2014/main" val="16542505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7. Darba laika uzskaites datu izmantošana</a:t>
                      </a:r>
                    </a:p>
                  </a:txBody>
                  <a:tcPr/>
                </a:tc>
                <a:tc>
                  <a:txBody>
                    <a:bodyPr/>
                    <a:lstStyle/>
                    <a:p>
                      <a:r>
                        <a:rPr lang="lv-LV" dirty="0"/>
                        <a:t>Darba laika uzskaites datu apstrādes un analīzes iespējas</a:t>
                      </a:r>
                    </a:p>
                  </a:txBody>
                  <a:tcPr/>
                </a:tc>
                <a:extLst>
                  <a:ext uri="{0D108BD9-81ED-4DB2-BD59-A6C34878D82A}">
                    <a16:rowId xmlns:a16="http://schemas.microsoft.com/office/drawing/2014/main" val="25007749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8. Būvkomersantu datu pārvaldības pilnveide - klasifikācija</a:t>
                      </a:r>
                    </a:p>
                  </a:txBody>
                  <a:tcPr/>
                </a:tc>
                <a:tc>
                  <a:txBody>
                    <a:bodyPr/>
                    <a:lstStyle/>
                    <a:p>
                      <a:r>
                        <a:rPr lang="lv-LV" dirty="0"/>
                        <a:t>Būvkomersantu klasifikācijas sasaiste ar PIL</a:t>
                      </a:r>
                    </a:p>
                  </a:txBody>
                  <a:tcPr/>
                </a:tc>
                <a:extLst>
                  <a:ext uri="{0D108BD9-81ED-4DB2-BD59-A6C34878D82A}">
                    <a16:rowId xmlns:a16="http://schemas.microsoft.com/office/drawing/2014/main" val="3233872648"/>
                  </a:ext>
                </a:extLst>
              </a:tr>
            </a:tbl>
          </a:graphicData>
        </a:graphic>
      </p:graphicFrame>
    </p:spTree>
    <p:extLst>
      <p:ext uri="{BB962C8B-B14F-4D97-AF65-F5344CB8AC3E}">
        <p14:creationId xmlns:p14="http://schemas.microsoft.com/office/powerpoint/2010/main" val="3346897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313651" y="293685"/>
            <a:ext cx="8255497" cy="970572"/>
          </a:xfrm>
        </p:spPr>
        <p:txBody>
          <a:bodyPr>
            <a:normAutofit/>
          </a:bodyPr>
          <a:lstStyle/>
          <a:p>
            <a:r>
              <a:rPr lang="lv-LV" sz="4000" b="1" dirty="0">
                <a:solidFill>
                  <a:srgbClr val="3892AE"/>
                </a:solidFill>
                <a:latin typeface="Arial" panose="020B0604020202020204" pitchFamily="34" charset="0"/>
                <a:cs typeface="Arial" panose="020B0604020202020204" pitchFamily="34" charset="0"/>
              </a:rPr>
              <a:t>Problēmas un risinājumi</a:t>
            </a:r>
            <a:endParaRPr lang="lv-LV" sz="4000"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299"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solidFill>
                  <a:schemeClr val="tx1">
                    <a:alpha val="25000"/>
                  </a:schemeClr>
                </a:solidFill>
              </a:rPr>
              <a:t>6</a:t>
            </a:fld>
            <a:endParaRPr lang="lv-LV" sz="1600" dirty="0">
              <a:solidFill>
                <a:schemeClr val="tx1">
                  <a:alpha val="25000"/>
                </a:schemeClr>
              </a:solidFill>
            </a:endParaRPr>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0" y="5918588"/>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graphicFrame>
        <p:nvGraphicFramePr>
          <p:cNvPr id="11" name="Content Placeholder 10">
            <a:extLst>
              <a:ext uri="{FF2B5EF4-FFF2-40B4-BE49-F238E27FC236}">
                <a16:creationId xmlns:a16="http://schemas.microsoft.com/office/drawing/2014/main" id="{28E67934-16F3-4EB2-94AC-60F16D122F79}"/>
              </a:ext>
            </a:extLst>
          </p:cNvPr>
          <p:cNvGraphicFramePr>
            <a:graphicFrameLocks noGrp="1"/>
          </p:cNvGraphicFramePr>
          <p:nvPr>
            <p:ph idx="1"/>
            <p:extLst>
              <p:ext uri="{D42A27DB-BD31-4B8C-83A1-F6EECF244321}">
                <p14:modId xmlns:p14="http://schemas.microsoft.com/office/powerpoint/2010/main" val="1426672415"/>
              </p:ext>
            </p:extLst>
          </p:nvPr>
        </p:nvGraphicFramePr>
        <p:xfrm>
          <a:off x="620713" y="1787525"/>
          <a:ext cx="10753726" cy="2936240"/>
        </p:xfrm>
        <a:graphic>
          <a:graphicData uri="http://schemas.openxmlformats.org/drawingml/2006/table">
            <a:tbl>
              <a:tblPr firstRow="1" bandRow="1">
                <a:tableStyleId>{5C22544A-7EE6-4342-B048-85BDC9FD1C3A}</a:tableStyleId>
              </a:tblPr>
              <a:tblGrid>
                <a:gridCol w="5376863">
                  <a:extLst>
                    <a:ext uri="{9D8B030D-6E8A-4147-A177-3AD203B41FA5}">
                      <a16:colId xmlns:a16="http://schemas.microsoft.com/office/drawing/2014/main" val="2758936060"/>
                    </a:ext>
                  </a:extLst>
                </a:gridCol>
                <a:gridCol w="5376863">
                  <a:extLst>
                    <a:ext uri="{9D8B030D-6E8A-4147-A177-3AD203B41FA5}">
                      <a16:colId xmlns:a16="http://schemas.microsoft.com/office/drawing/2014/main" val="113340439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Pilnveidojamā sadaļa</a:t>
                      </a:r>
                    </a:p>
                  </a:txBody>
                  <a:tcPr/>
                </a:tc>
                <a:tc>
                  <a:txBody>
                    <a:bodyPr/>
                    <a:lstStyle/>
                    <a:p>
                      <a:r>
                        <a:rPr lang="lv-LV" dirty="0"/>
                        <a:t>Risinājums</a:t>
                      </a:r>
                    </a:p>
                  </a:txBody>
                  <a:tcPr/>
                </a:tc>
                <a:extLst>
                  <a:ext uri="{0D108BD9-81ED-4DB2-BD59-A6C34878D82A}">
                    <a16:rowId xmlns:a16="http://schemas.microsoft.com/office/drawing/2014/main" val="19212699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9. Risku vadības pilnveide uzraudzības procesa ietvaros</a:t>
                      </a:r>
                    </a:p>
                  </a:txBody>
                  <a:tcPr/>
                </a:tc>
                <a:tc>
                  <a:txBody>
                    <a:bodyPr/>
                    <a:lstStyle/>
                    <a:p>
                      <a:r>
                        <a:rPr lang="lv-LV" dirty="0"/>
                        <a:t>Riska moduļa funkcionalitāte tiks papildināta ar parametriem un kritērijiem par teritorijas platību</a:t>
                      </a:r>
                    </a:p>
                  </a:txBody>
                  <a:tcPr/>
                </a:tc>
                <a:extLst>
                  <a:ext uri="{0D108BD9-81ED-4DB2-BD59-A6C34878D82A}">
                    <a16:rowId xmlns:a16="http://schemas.microsoft.com/office/drawing/2014/main" val="296767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10. Ar būvniecību saistīto valsts pārvaldes pakalpojumu uzskaite</a:t>
                      </a:r>
                    </a:p>
                  </a:txBody>
                  <a:tcPr/>
                </a:tc>
                <a:tc>
                  <a:txBody>
                    <a:bodyPr/>
                    <a:lstStyle/>
                    <a:p>
                      <a:r>
                        <a:rPr lang="lv-LV" dirty="0"/>
                        <a:t>Būves dzīves cikla pārvaldība, uzskaite un sasaiste ar būvniecības kontrolējošo iestāžu sniegtajiem pakalpojumiem</a:t>
                      </a:r>
                    </a:p>
                  </a:txBody>
                  <a:tcPr/>
                </a:tc>
                <a:extLst>
                  <a:ext uri="{0D108BD9-81ED-4DB2-BD59-A6C34878D82A}">
                    <a16:rowId xmlns:a16="http://schemas.microsoft.com/office/drawing/2014/main" val="16542505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11.BIS mobilo iekārtu lietotne</a:t>
                      </a:r>
                    </a:p>
                  </a:txBody>
                  <a:tcPr/>
                </a:tc>
                <a:tc>
                  <a:txBody>
                    <a:bodyPr/>
                    <a:lstStyle/>
                    <a:p>
                      <a:r>
                        <a:rPr lang="lv-LV" dirty="0"/>
                        <a:t>BIS mobilo iekārtu lietotnes izstrāde</a:t>
                      </a:r>
                    </a:p>
                  </a:txBody>
                  <a:tcPr/>
                </a:tc>
                <a:extLst>
                  <a:ext uri="{0D108BD9-81ED-4DB2-BD59-A6C34878D82A}">
                    <a16:rowId xmlns:a16="http://schemas.microsoft.com/office/drawing/2014/main" val="25007749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12. Būves ekspluatācijas lieta</a:t>
                      </a:r>
                    </a:p>
                  </a:txBody>
                  <a:tcPr/>
                </a:tc>
                <a:tc>
                  <a:txBody>
                    <a:bodyPr/>
                    <a:lstStyle/>
                    <a:p>
                      <a:r>
                        <a:rPr lang="lv-LV" dirty="0"/>
                        <a:t>Izstrādāta funkcionalitāte vienotai pieejai BIS būvju ekspluatācijas lietu pārvaldībai / Mājas lieta</a:t>
                      </a:r>
                    </a:p>
                  </a:txBody>
                  <a:tcPr/>
                </a:tc>
                <a:extLst>
                  <a:ext uri="{0D108BD9-81ED-4DB2-BD59-A6C34878D82A}">
                    <a16:rowId xmlns:a16="http://schemas.microsoft.com/office/drawing/2014/main" val="3233872648"/>
                  </a:ext>
                </a:extLst>
              </a:tr>
            </a:tbl>
          </a:graphicData>
        </a:graphic>
      </p:graphicFrame>
    </p:spTree>
    <p:extLst>
      <p:ext uri="{BB962C8B-B14F-4D97-AF65-F5344CB8AC3E}">
        <p14:creationId xmlns:p14="http://schemas.microsoft.com/office/powerpoint/2010/main" val="55999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313651" y="293685"/>
            <a:ext cx="8255497" cy="970572"/>
          </a:xfrm>
        </p:spPr>
        <p:txBody>
          <a:bodyPr>
            <a:normAutofit/>
          </a:bodyPr>
          <a:lstStyle/>
          <a:p>
            <a:r>
              <a:rPr lang="lv-LV" sz="4000" b="1" dirty="0">
                <a:solidFill>
                  <a:srgbClr val="3892AE"/>
                </a:solidFill>
                <a:latin typeface="Arial" panose="020B0604020202020204" pitchFamily="34" charset="0"/>
                <a:cs typeface="Arial" panose="020B0604020202020204" pitchFamily="34" charset="0"/>
              </a:rPr>
              <a:t>Problēmas un risinājumi</a:t>
            </a:r>
            <a:endParaRPr lang="lv-LV" sz="4000"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299"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solidFill>
                  <a:schemeClr val="tx1">
                    <a:alpha val="25000"/>
                  </a:schemeClr>
                </a:solidFill>
              </a:rPr>
              <a:t>7</a:t>
            </a:fld>
            <a:endParaRPr lang="lv-LV" sz="1600" dirty="0">
              <a:solidFill>
                <a:schemeClr val="tx1">
                  <a:alpha val="25000"/>
                </a:schemeClr>
              </a:solidFill>
            </a:endParaRPr>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0" y="5918588"/>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graphicFrame>
        <p:nvGraphicFramePr>
          <p:cNvPr id="11" name="Content Placeholder 10">
            <a:extLst>
              <a:ext uri="{FF2B5EF4-FFF2-40B4-BE49-F238E27FC236}">
                <a16:creationId xmlns:a16="http://schemas.microsoft.com/office/drawing/2014/main" id="{28E67934-16F3-4EB2-94AC-60F16D122F79}"/>
              </a:ext>
            </a:extLst>
          </p:cNvPr>
          <p:cNvGraphicFramePr>
            <a:graphicFrameLocks noGrp="1"/>
          </p:cNvGraphicFramePr>
          <p:nvPr>
            <p:ph idx="1"/>
            <p:extLst>
              <p:ext uri="{D42A27DB-BD31-4B8C-83A1-F6EECF244321}">
                <p14:modId xmlns:p14="http://schemas.microsoft.com/office/powerpoint/2010/main" val="4226377994"/>
              </p:ext>
            </p:extLst>
          </p:nvPr>
        </p:nvGraphicFramePr>
        <p:xfrm>
          <a:off x="541200" y="1867038"/>
          <a:ext cx="10753726" cy="3845560"/>
        </p:xfrm>
        <a:graphic>
          <a:graphicData uri="http://schemas.openxmlformats.org/drawingml/2006/table">
            <a:tbl>
              <a:tblPr firstRow="1" bandRow="1">
                <a:tableStyleId>{5C22544A-7EE6-4342-B048-85BDC9FD1C3A}</a:tableStyleId>
              </a:tblPr>
              <a:tblGrid>
                <a:gridCol w="5376863">
                  <a:extLst>
                    <a:ext uri="{9D8B030D-6E8A-4147-A177-3AD203B41FA5}">
                      <a16:colId xmlns:a16="http://schemas.microsoft.com/office/drawing/2014/main" val="2758936060"/>
                    </a:ext>
                  </a:extLst>
                </a:gridCol>
                <a:gridCol w="5376863">
                  <a:extLst>
                    <a:ext uri="{9D8B030D-6E8A-4147-A177-3AD203B41FA5}">
                      <a16:colId xmlns:a16="http://schemas.microsoft.com/office/drawing/2014/main" val="1133404393"/>
                    </a:ext>
                  </a:extLst>
                </a:gridCol>
              </a:tblGrid>
              <a:tr h="370840">
                <a:tc>
                  <a:txBody>
                    <a:bodyPr/>
                    <a:lstStyle/>
                    <a:p>
                      <a:r>
                        <a:rPr lang="lv-LV" dirty="0"/>
                        <a:t>Pilnveidojamā sadaļa</a:t>
                      </a:r>
                    </a:p>
                  </a:txBody>
                  <a:tcPr/>
                </a:tc>
                <a:tc>
                  <a:txBody>
                    <a:bodyPr/>
                    <a:lstStyle/>
                    <a:p>
                      <a:r>
                        <a:rPr lang="lv-LV" dirty="0"/>
                        <a:t>Risinājums</a:t>
                      </a:r>
                    </a:p>
                  </a:txBody>
                  <a:tcPr/>
                </a:tc>
                <a:extLst>
                  <a:ext uri="{0D108BD9-81ED-4DB2-BD59-A6C34878D82A}">
                    <a16:rowId xmlns:a16="http://schemas.microsoft.com/office/drawing/2014/main" val="19212699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13. Apziņošanas un informēšanas process</a:t>
                      </a:r>
                    </a:p>
                  </a:txBody>
                  <a:tcPr/>
                </a:tc>
                <a:tc>
                  <a:txBody>
                    <a:bodyPr/>
                    <a:lstStyle/>
                    <a:p>
                      <a:r>
                        <a:rPr lang="lv-LV" dirty="0"/>
                        <a:t>Izstrādāta atsevišķa apziņošanas un informēšanas procesa atbalsta funkcionalitāte</a:t>
                      </a:r>
                    </a:p>
                  </a:txBody>
                  <a:tcPr/>
                </a:tc>
                <a:extLst>
                  <a:ext uri="{0D108BD9-81ED-4DB2-BD59-A6C34878D82A}">
                    <a16:rowId xmlns:a16="http://schemas.microsoft.com/office/drawing/2014/main" val="296767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14. Būvju lēmumu skaņošanas/pieņemšanas funkcionalitāte </a:t>
                      </a:r>
                    </a:p>
                  </a:txBody>
                  <a:tcPr/>
                </a:tc>
                <a:tc>
                  <a:txBody>
                    <a:bodyPr/>
                    <a:lstStyle/>
                    <a:p>
                      <a:r>
                        <a:rPr lang="lv-LV" dirty="0"/>
                        <a:t>Funkcionalitāte lēmumu saskaņošanai daudzdzīvokļu mājām, kopīpašuma būvēm</a:t>
                      </a:r>
                    </a:p>
                  </a:txBody>
                  <a:tcPr/>
                </a:tc>
                <a:extLst>
                  <a:ext uri="{0D108BD9-81ED-4DB2-BD59-A6C34878D82A}">
                    <a16:rowId xmlns:a16="http://schemas.microsoft.com/office/drawing/2014/main" val="16542505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15. BIS </a:t>
                      </a:r>
                      <a:r>
                        <a:rPr lang="lv-LV" sz="1800" b="0" kern="1200" dirty="0" err="1">
                          <a:solidFill>
                            <a:schemeClr val="dk1"/>
                          </a:solidFill>
                          <a:effectLst/>
                          <a:latin typeface="+mn-lt"/>
                          <a:ea typeface="+mn-ea"/>
                          <a:cs typeface="+mn-cs"/>
                        </a:rPr>
                        <a:t>saskarņu</a:t>
                      </a:r>
                      <a:r>
                        <a:rPr lang="lv-LV" sz="1800" b="0" kern="1200" dirty="0">
                          <a:solidFill>
                            <a:schemeClr val="dk1"/>
                          </a:solidFill>
                          <a:effectLst/>
                          <a:latin typeface="+mn-lt"/>
                          <a:ea typeface="+mn-ea"/>
                          <a:cs typeface="+mn-cs"/>
                        </a:rPr>
                        <a:t> nodrošinājumu pilnveide ar VISS </a:t>
                      </a:r>
                      <a:r>
                        <a:rPr lang="lv-LV" sz="1800" b="0" kern="1200" dirty="0" err="1">
                          <a:solidFill>
                            <a:schemeClr val="dk1"/>
                          </a:solidFill>
                          <a:effectLst/>
                          <a:latin typeface="+mn-lt"/>
                          <a:ea typeface="+mn-ea"/>
                          <a:cs typeface="+mn-cs"/>
                        </a:rPr>
                        <a:t>savietotāju</a:t>
                      </a:r>
                      <a:endParaRPr lang="lv-LV" sz="1800" b="0" kern="1200" dirty="0">
                        <a:solidFill>
                          <a:schemeClr val="dk1"/>
                        </a:solidFill>
                        <a:effectLst/>
                        <a:latin typeface="+mn-lt"/>
                        <a:ea typeface="+mn-ea"/>
                        <a:cs typeface="+mn-cs"/>
                      </a:endParaRPr>
                    </a:p>
                  </a:txBody>
                  <a:tcPr/>
                </a:tc>
                <a:tc>
                  <a:txBody>
                    <a:bodyPr/>
                    <a:lstStyle/>
                    <a:p>
                      <a:r>
                        <a:rPr lang="lv-LV" dirty="0"/>
                        <a:t>BIS </a:t>
                      </a:r>
                      <a:r>
                        <a:rPr lang="lv-LV" dirty="0" err="1"/>
                        <a:t>saskarņu</a:t>
                      </a:r>
                      <a:r>
                        <a:rPr lang="lv-LV" dirty="0"/>
                        <a:t> pārcelšana uz VISS </a:t>
                      </a:r>
                      <a:r>
                        <a:rPr lang="lv-LV" dirty="0" err="1"/>
                        <a:t>savietotāju</a:t>
                      </a:r>
                      <a:endParaRPr lang="lv-LV" dirty="0"/>
                    </a:p>
                  </a:txBody>
                  <a:tcPr/>
                </a:tc>
                <a:extLst>
                  <a:ext uri="{0D108BD9-81ED-4DB2-BD59-A6C34878D82A}">
                    <a16:rowId xmlns:a16="http://schemas.microsoft.com/office/drawing/2014/main" val="41120154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16. Informācijas iegūšanai no PMLP FPRIS</a:t>
                      </a:r>
                    </a:p>
                  </a:txBody>
                  <a:tcPr/>
                </a:tc>
                <a:tc>
                  <a:txBody>
                    <a:bodyPr/>
                    <a:lstStyle/>
                    <a:p>
                      <a:r>
                        <a:rPr lang="lv-LV" dirty="0"/>
                        <a:t>Integrācija ar jaunu FP reģistru, t.sk. informācija par ārvalstniekiem </a:t>
                      </a:r>
                    </a:p>
                  </a:txBody>
                  <a:tcPr/>
                </a:tc>
                <a:extLst>
                  <a:ext uri="{0D108BD9-81ED-4DB2-BD59-A6C34878D82A}">
                    <a16:rowId xmlns:a16="http://schemas.microsoft.com/office/drawing/2014/main" val="25007749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17. Integrācijas risinājuma ar VZD NĪVKIS papildināšana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b="0" kern="1200" dirty="0">
                        <a:solidFill>
                          <a:schemeClr val="dk1"/>
                        </a:solidFill>
                        <a:effectLst/>
                        <a:latin typeface="+mn-lt"/>
                        <a:ea typeface="+mn-ea"/>
                        <a:cs typeface="+mn-cs"/>
                      </a:endParaRPr>
                    </a:p>
                  </a:txBody>
                  <a:tcPr/>
                </a:tc>
                <a:tc>
                  <a:txBody>
                    <a:bodyPr/>
                    <a:lstStyle/>
                    <a:p>
                      <a:r>
                        <a:rPr lang="lv-LV" dirty="0"/>
                        <a:t>Datu apmaiņas pielāgošana </a:t>
                      </a:r>
                      <a:r>
                        <a:rPr lang="lv-LV" sz="1800" kern="1200" dirty="0">
                          <a:solidFill>
                            <a:schemeClr val="dk1"/>
                          </a:solidFill>
                          <a:effectLst/>
                          <a:latin typeface="+mn-lt"/>
                          <a:ea typeface="+mn-ea"/>
                          <a:cs typeface="+mn-cs"/>
                        </a:rPr>
                        <a:t>atbilstoši </a:t>
                      </a:r>
                      <a:r>
                        <a:rPr lang="lv-LV" dirty="0"/>
                        <a:t>VZD </a:t>
                      </a:r>
                      <a:r>
                        <a:rPr lang="lv-LV" sz="1800" kern="1200" dirty="0">
                          <a:solidFill>
                            <a:schemeClr val="dk1"/>
                          </a:solidFill>
                          <a:effectLst/>
                          <a:latin typeface="+mn-lt"/>
                          <a:ea typeface="+mn-ea"/>
                          <a:cs typeface="+mn-cs"/>
                        </a:rPr>
                        <a:t>projektam "Kadastra informācijas sistēmas modernizācija un datu pakalpojumu attīstība"</a:t>
                      </a:r>
                      <a:endParaRPr lang="lv-LV" dirty="0"/>
                    </a:p>
                  </a:txBody>
                  <a:tcPr/>
                </a:tc>
                <a:extLst>
                  <a:ext uri="{0D108BD9-81ED-4DB2-BD59-A6C34878D82A}">
                    <a16:rowId xmlns:a16="http://schemas.microsoft.com/office/drawing/2014/main" val="3233872648"/>
                  </a:ext>
                </a:extLst>
              </a:tr>
            </a:tbl>
          </a:graphicData>
        </a:graphic>
      </p:graphicFrame>
    </p:spTree>
    <p:extLst>
      <p:ext uri="{BB962C8B-B14F-4D97-AF65-F5344CB8AC3E}">
        <p14:creationId xmlns:p14="http://schemas.microsoft.com/office/powerpoint/2010/main" val="328630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313651" y="293685"/>
            <a:ext cx="8255497" cy="970572"/>
          </a:xfrm>
        </p:spPr>
        <p:txBody>
          <a:bodyPr>
            <a:normAutofit/>
          </a:bodyPr>
          <a:lstStyle/>
          <a:p>
            <a:r>
              <a:rPr lang="lv-LV" sz="4000" b="1" dirty="0">
                <a:solidFill>
                  <a:srgbClr val="3892AE"/>
                </a:solidFill>
                <a:latin typeface="Arial" panose="020B0604020202020204" pitchFamily="34" charset="0"/>
                <a:cs typeface="Arial" panose="020B0604020202020204" pitchFamily="34" charset="0"/>
              </a:rPr>
              <a:t>Problēmas un risinājumi</a:t>
            </a:r>
            <a:endParaRPr lang="lv-LV" sz="4000"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299"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solidFill>
                  <a:schemeClr val="tx1">
                    <a:alpha val="25000"/>
                  </a:schemeClr>
                </a:solidFill>
              </a:rPr>
              <a:t>8</a:t>
            </a:fld>
            <a:endParaRPr lang="lv-LV" sz="1600" dirty="0">
              <a:solidFill>
                <a:schemeClr val="tx1">
                  <a:alpha val="25000"/>
                </a:schemeClr>
              </a:solidFill>
            </a:endParaRPr>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0" y="5918588"/>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graphicFrame>
        <p:nvGraphicFramePr>
          <p:cNvPr id="11" name="Content Placeholder 10">
            <a:extLst>
              <a:ext uri="{FF2B5EF4-FFF2-40B4-BE49-F238E27FC236}">
                <a16:creationId xmlns:a16="http://schemas.microsoft.com/office/drawing/2014/main" id="{28E67934-16F3-4EB2-94AC-60F16D122F79}"/>
              </a:ext>
            </a:extLst>
          </p:cNvPr>
          <p:cNvGraphicFramePr>
            <a:graphicFrameLocks noGrp="1"/>
          </p:cNvGraphicFramePr>
          <p:nvPr>
            <p:ph idx="1"/>
            <p:extLst>
              <p:ext uri="{D42A27DB-BD31-4B8C-83A1-F6EECF244321}">
                <p14:modId xmlns:p14="http://schemas.microsoft.com/office/powerpoint/2010/main" val="4144103768"/>
              </p:ext>
            </p:extLst>
          </p:nvPr>
        </p:nvGraphicFramePr>
        <p:xfrm>
          <a:off x="620713" y="1787525"/>
          <a:ext cx="10753726" cy="3576320"/>
        </p:xfrm>
        <a:graphic>
          <a:graphicData uri="http://schemas.openxmlformats.org/drawingml/2006/table">
            <a:tbl>
              <a:tblPr firstRow="1" bandRow="1">
                <a:tableStyleId>{5C22544A-7EE6-4342-B048-85BDC9FD1C3A}</a:tableStyleId>
              </a:tblPr>
              <a:tblGrid>
                <a:gridCol w="5376863">
                  <a:extLst>
                    <a:ext uri="{9D8B030D-6E8A-4147-A177-3AD203B41FA5}">
                      <a16:colId xmlns:a16="http://schemas.microsoft.com/office/drawing/2014/main" val="2758936060"/>
                    </a:ext>
                  </a:extLst>
                </a:gridCol>
                <a:gridCol w="5376863">
                  <a:extLst>
                    <a:ext uri="{9D8B030D-6E8A-4147-A177-3AD203B41FA5}">
                      <a16:colId xmlns:a16="http://schemas.microsoft.com/office/drawing/2014/main" val="113340439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Pilnveidojamā sadaļa</a:t>
                      </a:r>
                    </a:p>
                  </a:txBody>
                  <a:tcPr/>
                </a:tc>
                <a:tc>
                  <a:txBody>
                    <a:bodyPr/>
                    <a:lstStyle/>
                    <a:p>
                      <a:r>
                        <a:rPr lang="lv-LV" dirty="0"/>
                        <a:t>Risinājums</a:t>
                      </a:r>
                    </a:p>
                  </a:txBody>
                  <a:tcPr/>
                </a:tc>
                <a:extLst>
                  <a:ext uri="{0D108BD9-81ED-4DB2-BD59-A6C34878D82A}">
                    <a16:rowId xmlns:a16="http://schemas.microsoft.com/office/drawing/2014/main" val="19212699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18. Integrācijas risinājums ar TA Izpildu lietu reģistru</a:t>
                      </a:r>
                    </a:p>
                  </a:txBody>
                  <a:tcPr/>
                </a:tc>
                <a:tc>
                  <a:txBody>
                    <a:bodyPr/>
                    <a:lstStyle/>
                    <a:p>
                      <a:r>
                        <a:rPr lang="lv-LV" dirty="0"/>
                        <a:t>Zvērinātu tiesu izpildītāju datu BIS datu nodošana ILR</a:t>
                      </a:r>
                    </a:p>
                  </a:txBody>
                  <a:tcPr/>
                </a:tc>
                <a:extLst>
                  <a:ext uri="{0D108BD9-81ED-4DB2-BD59-A6C34878D82A}">
                    <a16:rowId xmlns:a16="http://schemas.microsoft.com/office/drawing/2014/main" val="1098436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19. Integrācijas izveide ar VVAIS</a:t>
                      </a:r>
                    </a:p>
                  </a:txBody>
                  <a:tcPr/>
                </a:tc>
                <a:tc>
                  <a:txBody>
                    <a:bodyPr/>
                    <a:lstStyle/>
                    <a:p>
                      <a:r>
                        <a:rPr lang="lv-LV" dirty="0"/>
                        <a:t>Pastāvīgi glabājamo un arhivējamo datu nodošanas risinājums</a:t>
                      </a:r>
                    </a:p>
                  </a:txBody>
                  <a:tcPr/>
                </a:tc>
                <a:extLst>
                  <a:ext uri="{0D108BD9-81ED-4DB2-BD59-A6C34878D82A}">
                    <a16:rowId xmlns:a16="http://schemas.microsoft.com/office/drawing/2014/main" val="296767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20. Unificētās </a:t>
                      </a:r>
                      <a:r>
                        <a:rPr lang="lv-LV" sz="1800" b="0" kern="1200" dirty="0" err="1">
                          <a:solidFill>
                            <a:schemeClr val="dk1"/>
                          </a:solidFill>
                          <a:effectLst/>
                          <a:latin typeface="+mn-lt"/>
                          <a:ea typeface="+mn-ea"/>
                          <a:cs typeface="+mn-cs"/>
                        </a:rPr>
                        <a:t>saskarnes</a:t>
                      </a:r>
                      <a:r>
                        <a:rPr lang="lv-LV" sz="1800" b="0" kern="1200" dirty="0">
                          <a:solidFill>
                            <a:schemeClr val="dk1"/>
                          </a:solidFill>
                          <a:effectLst/>
                          <a:latin typeface="+mn-lt"/>
                          <a:ea typeface="+mn-ea"/>
                          <a:cs typeface="+mn-cs"/>
                        </a:rPr>
                        <a:t> pilnveide</a:t>
                      </a:r>
                    </a:p>
                  </a:txBody>
                  <a:tcPr/>
                </a:tc>
                <a:tc>
                  <a:txBody>
                    <a:bodyPr/>
                    <a:lstStyle/>
                    <a:p>
                      <a:r>
                        <a:rPr lang="lv-LV" dirty="0"/>
                        <a:t>Unificētās </a:t>
                      </a:r>
                      <a:r>
                        <a:rPr lang="lv-LV" dirty="0" err="1"/>
                        <a:t>saskarnes</a:t>
                      </a:r>
                      <a:r>
                        <a:rPr lang="lv-LV" dirty="0"/>
                        <a:t> pilnveide atbilstoši RD ITC PKIP projektam</a:t>
                      </a:r>
                    </a:p>
                  </a:txBody>
                  <a:tcPr/>
                </a:tc>
                <a:extLst>
                  <a:ext uri="{0D108BD9-81ED-4DB2-BD59-A6C34878D82A}">
                    <a16:rowId xmlns:a16="http://schemas.microsoft.com/office/drawing/2014/main" val="16542505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21. Meliorācijas objektu būvniecības procesa plūsmas atbalsts un Integrācijas izveide ar Meliorācijas kadastra IS</a:t>
                      </a:r>
                    </a:p>
                  </a:txBody>
                  <a:tcPr/>
                </a:tc>
                <a:tc>
                  <a:txBody>
                    <a:bodyPr/>
                    <a:lstStyle/>
                    <a:p>
                      <a:r>
                        <a:rPr lang="lv-LV" dirty="0"/>
                        <a:t>Elektronizēts meliorācijas objektu būvniecības process</a:t>
                      </a:r>
                    </a:p>
                  </a:txBody>
                  <a:tcPr/>
                </a:tc>
                <a:extLst>
                  <a:ext uri="{0D108BD9-81ED-4DB2-BD59-A6C34878D82A}">
                    <a16:rowId xmlns:a16="http://schemas.microsoft.com/office/drawing/2014/main" val="25007749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22. Atvērto datu kopu papildināšana</a:t>
                      </a:r>
                    </a:p>
                  </a:txBody>
                  <a:tcPr/>
                </a:tc>
                <a:tc>
                  <a:txBody>
                    <a:bodyPr/>
                    <a:lstStyle/>
                    <a:p>
                      <a:r>
                        <a:rPr lang="lv-LV" dirty="0"/>
                        <a:t>Atvērto datu kopu automātiska un periodiska nodošana Latvijas atvērto datu portālam</a:t>
                      </a:r>
                    </a:p>
                  </a:txBody>
                  <a:tcPr/>
                </a:tc>
                <a:extLst>
                  <a:ext uri="{0D108BD9-81ED-4DB2-BD59-A6C34878D82A}">
                    <a16:rowId xmlns:a16="http://schemas.microsoft.com/office/drawing/2014/main" val="3233872648"/>
                  </a:ext>
                </a:extLst>
              </a:tr>
            </a:tbl>
          </a:graphicData>
        </a:graphic>
      </p:graphicFrame>
    </p:spTree>
    <p:extLst>
      <p:ext uri="{BB962C8B-B14F-4D97-AF65-F5344CB8AC3E}">
        <p14:creationId xmlns:p14="http://schemas.microsoft.com/office/powerpoint/2010/main" val="3741170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DEFB-D220-4199-BD9C-985B453C9DEC}"/>
              </a:ext>
            </a:extLst>
          </p:cNvPr>
          <p:cNvSpPr>
            <a:spLocks noGrp="1"/>
          </p:cNvSpPr>
          <p:nvPr>
            <p:ph type="title"/>
          </p:nvPr>
        </p:nvSpPr>
        <p:spPr>
          <a:xfrm>
            <a:off x="3313651" y="293685"/>
            <a:ext cx="8255497" cy="970572"/>
          </a:xfrm>
        </p:spPr>
        <p:txBody>
          <a:bodyPr>
            <a:normAutofit/>
          </a:bodyPr>
          <a:lstStyle/>
          <a:p>
            <a:r>
              <a:rPr lang="lv-LV" sz="4000" b="1" dirty="0">
                <a:solidFill>
                  <a:srgbClr val="3892AE"/>
                </a:solidFill>
                <a:latin typeface="Arial" panose="020B0604020202020204" pitchFamily="34" charset="0"/>
                <a:cs typeface="Arial" panose="020B0604020202020204" pitchFamily="34" charset="0"/>
              </a:rPr>
              <a:t>Problēmas un risinājumi</a:t>
            </a:r>
            <a:endParaRPr lang="lv-LV" sz="4000" dirty="0"/>
          </a:p>
        </p:txBody>
      </p:sp>
      <p:pic>
        <p:nvPicPr>
          <p:cNvPr id="5" name="Picture 4">
            <a:extLst>
              <a:ext uri="{FF2B5EF4-FFF2-40B4-BE49-F238E27FC236}">
                <a16:creationId xmlns:a16="http://schemas.microsoft.com/office/drawing/2014/main" id="{547BF19A-6CDC-434D-A391-DF26739363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299" y="5971205"/>
            <a:ext cx="1824945" cy="698042"/>
          </a:xfrm>
          <a:prstGeom prst="rect">
            <a:avLst/>
          </a:prstGeom>
        </p:spPr>
      </p:pic>
      <p:sp>
        <p:nvSpPr>
          <p:cNvPr id="6" name="Slide Number Placeholder 5">
            <a:extLst>
              <a:ext uri="{FF2B5EF4-FFF2-40B4-BE49-F238E27FC236}">
                <a16:creationId xmlns:a16="http://schemas.microsoft.com/office/drawing/2014/main" id="{BC3EF12C-890D-48F4-A560-6BCB147D9515}"/>
              </a:ext>
            </a:extLst>
          </p:cNvPr>
          <p:cNvSpPr>
            <a:spLocks noGrp="1"/>
          </p:cNvSpPr>
          <p:nvPr>
            <p:ph type="sldNum" sz="quarter" idx="12"/>
          </p:nvPr>
        </p:nvSpPr>
        <p:spPr>
          <a:xfrm>
            <a:off x="9362114" y="5876412"/>
            <a:ext cx="2327892" cy="792835"/>
          </a:xfrm>
        </p:spPr>
        <p:txBody>
          <a:bodyPr/>
          <a:lstStyle/>
          <a:p>
            <a:fld id="{CFC71472-05B0-4DA1-902D-F08A5BDB2120}" type="slidenum">
              <a:rPr lang="lv-LV" sz="1600" smtClean="0">
                <a:solidFill>
                  <a:schemeClr val="tx1">
                    <a:alpha val="25000"/>
                  </a:schemeClr>
                </a:solidFill>
              </a:rPr>
              <a:t>9</a:t>
            </a:fld>
            <a:endParaRPr lang="lv-LV" sz="1600" dirty="0">
              <a:solidFill>
                <a:schemeClr val="tx1">
                  <a:alpha val="25000"/>
                </a:schemeClr>
              </a:solidFill>
            </a:endParaRPr>
          </a:p>
        </p:txBody>
      </p:sp>
      <p:pic>
        <p:nvPicPr>
          <p:cNvPr id="7" name="Picture 6">
            <a:extLst>
              <a:ext uri="{FF2B5EF4-FFF2-40B4-BE49-F238E27FC236}">
                <a16:creationId xmlns:a16="http://schemas.microsoft.com/office/drawing/2014/main" id="{F9A4979D-1CA4-44BE-98DF-C5936A924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800" y="5918588"/>
            <a:ext cx="1375694" cy="708482"/>
          </a:xfrm>
          <a:prstGeom prst="rect">
            <a:avLst/>
          </a:prstGeom>
        </p:spPr>
      </p:pic>
      <p:pic>
        <p:nvPicPr>
          <p:cNvPr id="8" name="Picture 7">
            <a:extLst>
              <a:ext uri="{FF2B5EF4-FFF2-40B4-BE49-F238E27FC236}">
                <a16:creationId xmlns:a16="http://schemas.microsoft.com/office/drawing/2014/main" id="{5242665E-C595-4C76-9475-8164F2300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72" y="293685"/>
            <a:ext cx="3086645" cy="1301909"/>
          </a:xfrm>
          <a:prstGeom prst="rect">
            <a:avLst/>
          </a:prstGeom>
        </p:spPr>
      </p:pic>
      <p:graphicFrame>
        <p:nvGraphicFramePr>
          <p:cNvPr id="11" name="Content Placeholder 10">
            <a:extLst>
              <a:ext uri="{FF2B5EF4-FFF2-40B4-BE49-F238E27FC236}">
                <a16:creationId xmlns:a16="http://schemas.microsoft.com/office/drawing/2014/main" id="{28E67934-16F3-4EB2-94AC-60F16D122F79}"/>
              </a:ext>
            </a:extLst>
          </p:cNvPr>
          <p:cNvGraphicFramePr>
            <a:graphicFrameLocks noGrp="1"/>
          </p:cNvGraphicFramePr>
          <p:nvPr>
            <p:ph idx="1"/>
            <p:extLst>
              <p:ext uri="{D42A27DB-BD31-4B8C-83A1-F6EECF244321}">
                <p14:modId xmlns:p14="http://schemas.microsoft.com/office/powerpoint/2010/main" val="1305973316"/>
              </p:ext>
            </p:extLst>
          </p:nvPr>
        </p:nvGraphicFramePr>
        <p:xfrm>
          <a:off x="620713" y="1787525"/>
          <a:ext cx="10753726" cy="3388360"/>
        </p:xfrm>
        <a:graphic>
          <a:graphicData uri="http://schemas.openxmlformats.org/drawingml/2006/table">
            <a:tbl>
              <a:tblPr firstRow="1" bandRow="1">
                <a:tableStyleId>{5C22544A-7EE6-4342-B048-85BDC9FD1C3A}</a:tableStyleId>
              </a:tblPr>
              <a:tblGrid>
                <a:gridCol w="5376863">
                  <a:extLst>
                    <a:ext uri="{9D8B030D-6E8A-4147-A177-3AD203B41FA5}">
                      <a16:colId xmlns:a16="http://schemas.microsoft.com/office/drawing/2014/main" val="2758936060"/>
                    </a:ext>
                  </a:extLst>
                </a:gridCol>
                <a:gridCol w="5376863">
                  <a:extLst>
                    <a:ext uri="{9D8B030D-6E8A-4147-A177-3AD203B41FA5}">
                      <a16:colId xmlns:a16="http://schemas.microsoft.com/office/drawing/2014/main" val="113340439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dirty="0"/>
                        <a:t>Pilnveidojamā sadaļa</a:t>
                      </a:r>
                    </a:p>
                  </a:txBody>
                  <a:tcPr/>
                </a:tc>
                <a:tc>
                  <a:txBody>
                    <a:bodyPr/>
                    <a:lstStyle/>
                    <a:p>
                      <a:r>
                        <a:rPr lang="lv-LV" dirty="0"/>
                        <a:t>Risinājums</a:t>
                      </a:r>
                    </a:p>
                  </a:txBody>
                  <a:tcPr/>
                </a:tc>
                <a:extLst>
                  <a:ext uri="{0D108BD9-81ED-4DB2-BD59-A6C34878D82A}">
                    <a16:rowId xmlns:a16="http://schemas.microsoft.com/office/drawing/2014/main" val="19212699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23. Būvniecības nozares politikas un sabiedrības informācijas publicēšana BIS – mājaslapas pilnveide</a:t>
                      </a:r>
                    </a:p>
                  </a:txBody>
                  <a:tcPr/>
                </a:tc>
                <a:tc>
                  <a:txBody>
                    <a:bodyPr/>
                    <a:lstStyle/>
                    <a:p>
                      <a:r>
                        <a:rPr lang="lv-LV" dirty="0"/>
                        <a:t>Funkcionalitāte, kas ļaus publicēt EM informāciju par būvniecības nozares politiku, politikas izmaiņām un citu saistošu informāciju</a:t>
                      </a:r>
                    </a:p>
                  </a:txBody>
                  <a:tcPr/>
                </a:tc>
                <a:extLst>
                  <a:ext uri="{0D108BD9-81ED-4DB2-BD59-A6C34878D82A}">
                    <a16:rowId xmlns:a16="http://schemas.microsoft.com/office/drawing/2014/main" val="29676786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24. Vispārīgās datu aizsardzības regulas prasību ievērošanas atbalsta nodrošinājums</a:t>
                      </a:r>
                    </a:p>
                  </a:txBody>
                  <a:tcPr/>
                </a:tc>
                <a:tc>
                  <a:txBody>
                    <a:bodyPr/>
                    <a:lstStyle/>
                    <a:p>
                      <a:r>
                        <a:rPr lang="lv-LV" dirty="0"/>
                        <a:t>Nepieciešamo datu automātiska sagatavošana, datu </a:t>
                      </a:r>
                      <a:r>
                        <a:rPr lang="lv-LV" dirty="0" err="1"/>
                        <a:t>anonimizēšana</a:t>
                      </a:r>
                      <a:endParaRPr lang="lv-LV" dirty="0"/>
                    </a:p>
                  </a:txBody>
                  <a:tcPr/>
                </a:tc>
                <a:extLst>
                  <a:ext uri="{0D108BD9-81ED-4DB2-BD59-A6C34878D82A}">
                    <a16:rowId xmlns:a16="http://schemas.microsoft.com/office/drawing/2014/main" val="16542505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kern="1200" dirty="0">
                          <a:solidFill>
                            <a:schemeClr val="dk1"/>
                          </a:solidFill>
                          <a:effectLst/>
                          <a:latin typeface="+mn-lt"/>
                          <a:ea typeface="+mn-ea"/>
                          <a:cs typeface="+mn-cs"/>
                        </a:rPr>
                        <a:t>25. Inteliģenta aģenta rīks sistēmas procesu un lēmumu pieņemšanas automatizēšanai</a:t>
                      </a:r>
                    </a:p>
                  </a:txBody>
                  <a:tcPr/>
                </a:tc>
                <a:tc>
                  <a:txBody>
                    <a:bodyPr/>
                    <a:lstStyle/>
                    <a:p>
                      <a:r>
                        <a:rPr lang="lv-LV" dirty="0"/>
                        <a:t>Izveidoti inteliģenta aģenta rīka funkcionalitāte, piemēram, lai veiktu nepabeigtu dokumentu pārbaudi, automatizētu kāda noteikta veida lēmuma pieņemšanas procesu, procesa statusa maiņu, veiktu risku noteikšanu un izvērtēšanu</a:t>
                      </a:r>
                    </a:p>
                  </a:txBody>
                  <a:tcPr/>
                </a:tc>
                <a:extLst>
                  <a:ext uri="{0D108BD9-81ED-4DB2-BD59-A6C34878D82A}">
                    <a16:rowId xmlns:a16="http://schemas.microsoft.com/office/drawing/2014/main" val="2500774973"/>
                  </a:ext>
                </a:extLst>
              </a:tr>
            </a:tbl>
          </a:graphicData>
        </a:graphic>
      </p:graphicFrame>
    </p:spTree>
    <p:extLst>
      <p:ext uri="{BB962C8B-B14F-4D97-AF65-F5344CB8AC3E}">
        <p14:creationId xmlns:p14="http://schemas.microsoft.com/office/powerpoint/2010/main" val="317211568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1014</Words>
  <Application>Microsoft Office PowerPoint</Application>
  <PresentationFormat>Widescreen</PresentationFormat>
  <Paragraphs>183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Verdana</vt:lpstr>
      <vt:lpstr>Metropolitan</vt:lpstr>
      <vt:lpstr>ERAF projekta  «Būvniecības procesu un informācijas sistēmas attīstība (2.kārta)»  Detalizētais projekta apraksts  </vt:lpstr>
      <vt:lpstr>Informācija par projektu</vt:lpstr>
      <vt:lpstr>Darbības procesi</vt:lpstr>
      <vt:lpstr>Problēmas un risinājumi</vt:lpstr>
      <vt:lpstr>Problēmas un risinājumi</vt:lpstr>
      <vt:lpstr>Problēmas un risinājumi</vt:lpstr>
      <vt:lpstr>Problēmas un risinājumi</vt:lpstr>
      <vt:lpstr>Problēmas un risinājumi</vt:lpstr>
      <vt:lpstr>Problēmas un risinājumi</vt:lpstr>
      <vt:lpstr>Datu saskarnes (I)</vt:lpstr>
      <vt:lpstr>Datu saskarnes (III)</vt:lpstr>
      <vt:lpstr>Datu saskarnes (IV)</vt:lpstr>
      <vt:lpstr>Laika grafiks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ERAF projekta «Būvniecības procesu un informācijas sistēmas attīstība (1.kārta)» ieviešanas progress</dc:title>
  <dc:creator>Aija Vule</dc:creator>
  <cp:lastModifiedBy>Iļja Zapoļskihs</cp:lastModifiedBy>
  <cp:revision>238</cp:revision>
  <dcterms:created xsi:type="dcterms:W3CDTF">2018-09-18T05:42:57Z</dcterms:created>
  <dcterms:modified xsi:type="dcterms:W3CDTF">2019-04-18T11:39:32Z</dcterms:modified>
</cp:coreProperties>
</file>